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76" r:id="rId5"/>
    <p:sldId id="277" r:id="rId6"/>
    <p:sldId id="278" r:id="rId7"/>
    <p:sldId id="262" r:id="rId8"/>
    <p:sldId id="264" r:id="rId9"/>
    <p:sldId id="265" r:id="rId10"/>
    <p:sldId id="267" r:id="rId11"/>
    <p:sldId id="279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6CDE-9E94-4C7B-96E9-2CDFCD00D92E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3AAC3-BF01-48D1-BEC2-51223C64B53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7D36-2A8C-4626-8BD8-877F7D8A72CF}" type="datetimeFigureOut">
              <a:rPr lang="ru-RU" smtClean="0"/>
              <a:pPr/>
              <a:t>02.06.2014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AA25-BB8D-40C8-A5C7-320646B395F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jpeg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92971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Адаптация матрицы ковариации модели динамики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02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Чем дальше цветовая гистограмма объекта от эталонной на кадре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тем ближе модель динамики к модели случайных блужданий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276872"/>
            <a:ext cx="283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Сигмоидальная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функция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23528" y="2571744"/>
          <a:ext cx="3306763" cy="1679575"/>
        </p:xfrm>
        <a:graphic>
          <a:graphicData uri="http://schemas.openxmlformats.org/presentationml/2006/ole">
            <p:oleObj spid="_x0000_s6146" name="Equation" r:id="rId3" imgW="1803240" imgH="761760" progId="Equation.3">
              <p:embed/>
            </p:oleObj>
          </a:graphicData>
        </a:graphic>
      </p:graphicFrame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132856"/>
            <a:ext cx="3448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7164288" y="3071068"/>
          <a:ext cx="908050" cy="952500"/>
        </p:xfrm>
        <a:graphic>
          <a:graphicData uri="http://schemas.openxmlformats.org/presentationml/2006/ole">
            <p:oleObj spid="_x0000_s6147" name="Equation" r:id="rId5" imgW="49500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5720" y="428625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Обновление матрицы ковариации: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57158" y="4929198"/>
          <a:ext cx="3508375" cy="1571625"/>
        </p:xfrm>
        <a:graphic>
          <a:graphicData uri="http://schemas.openxmlformats.org/presentationml/2006/ole">
            <p:oleObj spid="_x0000_s6148" name="Формула" r:id="rId6" imgW="1917360" imgH="7110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6016" y="501317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Обновление динамической компоненты вектора состояния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5429256" y="5710257"/>
          <a:ext cx="2095500" cy="504825"/>
        </p:xfrm>
        <a:graphic>
          <a:graphicData uri="http://schemas.openxmlformats.org/presentationml/2006/ole">
            <p:oleObj spid="_x0000_s6150" name="Формула" r:id="rId7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эталонной цветовой гистограммы объекта</a:t>
            </a:r>
            <a:endParaRPr lang="ru-RU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14348" y="2639793"/>
          <a:ext cx="3559175" cy="666750"/>
        </p:xfrm>
        <a:graphic>
          <a:graphicData uri="http://schemas.openxmlformats.org/presentationml/2006/ole">
            <p:oleObj spid="_x0000_s9219" name="Формула" r:id="rId3" imgW="1790640" imgH="27936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14348" y="3354173"/>
          <a:ext cx="214314" cy="399161"/>
        </p:xfrm>
        <a:graphic>
          <a:graphicData uri="http://schemas.openxmlformats.org/presentationml/2006/ole">
            <p:oleObj spid="_x0000_s9220" name="Формула" r:id="rId4" imgW="126720" imgH="1648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852" y="1857364"/>
            <a:ext cx="6143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Адаптация к изменениям внешних признаков объекта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3354173"/>
            <a:ext cx="5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— коэффициент влияния гистограммы объекта на кадре </a:t>
            </a:r>
            <a:r>
              <a:rPr lang="en-US" dirty="0" smtClean="0"/>
              <a:t>k</a:t>
            </a:r>
            <a:r>
              <a:rPr lang="ru-RU" dirty="0" smtClean="0"/>
              <a:t> на обновление эталонной гистограммы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414338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Условие обновления</a:t>
            </a:r>
            <a:endParaRPr lang="ru-RU" sz="2400" dirty="0">
              <a:solidFill>
                <a:srgbClr val="FF0000"/>
              </a:solidFill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714348" y="4643446"/>
          <a:ext cx="2259013" cy="588963"/>
        </p:xfrm>
        <a:graphic>
          <a:graphicData uri="http://schemas.openxmlformats.org/presentationml/2006/ole">
            <p:oleObj spid="_x0000_s9222" name="Формула" r:id="rId5" imgW="1231560" imgH="26640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714348" y="5330840"/>
          <a:ext cx="363956" cy="384176"/>
        </p:xfrm>
        <a:graphic>
          <a:graphicData uri="http://schemas.openxmlformats.org/presentationml/2006/ole">
            <p:oleObj spid="_x0000_s9223" name="Формула" r:id="rId6" imgW="2286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1538" y="5357826"/>
            <a:ext cx="554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— пороговое расстояние до эталонной гистограммы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Алгоритм отслеживания</a:t>
            </a:r>
            <a:br>
              <a:rPr lang="ru-RU" dirty="0" smtClean="0"/>
            </a:br>
            <a:r>
              <a:rPr lang="ru-RU" sz="2200" dirty="0" smtClean="0"/>
              <a:t>(на основе алгоритма воспроизведения условной плотности)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Рисунок 4" descr="Condensation_mo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1455012"/>
            <a:ext cx="6300805" cy="483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Диаграмма компонентов разработанного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 descr="compon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5992"/>
            <a:ext cx="9144000" cy="3333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 descr="example_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1556792"/>
            <a:ext cx="6272803" cy="318690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качества отслеживания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14</a:t>
            </a:fld>
            <a:endParaRPr lang="ru-RU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95536" y="1988840"/>
          <a:ext cx="1922256" cy="720080"/>
        </p:xfrm>
        <a:graphic>
          <a:graphicData uri="http://schemas.openxmlformats.org/presentationml/2006/ole">
            <p:oleObj spid="_x0000_s7170" name="Equation" r:id="rId5" imgW="1193760" imgH="4442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628800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Индекс качества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15913" y="2730498"/>
          <a:ext cx="403225" cy="484188"/>
        </p:xfrm>
        <a:graphic>
          <a:graphicData uri="http://schemas.openxmlformats.org/presentationml/2006/ole">
            <p:oleObj spid="_x0000_s7171" name="Equation" r:id="rId6" imgW="19044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78092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вычисленная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315913" y="3605093"/>
          <a:ext cx="563562" cy="511175"/>
        </p:xfrm>
        <a:graphic>
          <a:graphicData uri="http://schemas.openxmlformats.org/presentationml/2006/ole">
            <p:oleObj spid="_x0000_s7172" name="Equation" r:id="rId7" imgW="266400" imgH="241200" progId="Equation.3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55576" y="3617729"/>
            <a:ext cx="180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реальная площадь , занимаемая объектом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15913" y="4884539"/>
          <a:ext cx="403225" cy="457200"/>
        </p:xfrm>
        <a:graphic>
          <a:graphicData uri="http://schemas.openxmlformats.org/presentationml/2006/ole">
            <p:oleObj spid="_x0000_s7173" name="Equation" r:id="rId8" imgW="190440" imgH="215640" progId="Equation.3">
              <p:embed/>
            </p:oleObj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42910" y="4872062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площадь пересечения вычисленного и реального описывающих прямоугольников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15913" y="5949280"/>
          <a:ext cx="879475" cy="369887"/>
        </p:xfrm>
        <a:graphic>
          <a:graphicData uri="http://schemas.openxmlformats.org/presentationml/2006/ole">
            <p:oleObj spid="_x0000_s7174" name="Equation" r:id="rId9" imgW="545760" imgH="2286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37548" y="5918447"/>
            <a:ext cx="261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объект потерян на кадре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921134" y="5656849"/>
          <a:ext cx="2008188" cy="357187"/>
        </p:xfrm>
        <a:graphic>
          <a:graphicData uri="http://schemas.openxmlformats.org/presentationml/2006/ole">
            <p:oleObj spid="_x0000_s7175" name="Формула" r:id="rId10" imgW="1511280" imgH="24120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5004048" y="3140968"/>
          <a:ext cx="255588" cy="238125"/>
        </p:xfrm>
        <a:graphic>
          <a:graphicData uri="http://schemas.openxmlformats.org/presentationml/2006/ole">
            <p:oleObj spid="_x0000_s7176" name="Equation" r:id="rId11" imgW="126720" imgH="13968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57885" y="5656849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количество кадров, на которых объект успешно определен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442529" y="4918658"/>
          <a:ext cx="215009" cy="238125"/>
        </p:xfrm>
        <a:graphic>
          <a:graphicData uri="http://schemas.openxmlformats.org/presentationml/2006/ole">
            <p:oleObj spid="_x0000_s7177" name="Equation" r:id="rId12" imgW="126720" imgH="13968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58554" y="4857760"/>
            <a:ext cx="227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время восстановления после потери объекта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929058" y="4905657"/>
          <a:ext cx="366723" cy="251126"/>
        </p:xfrm>
        <a:graphic>
          <a:graphicData uri="http://schemas.openxmlformats.org/presentationml/2006/ole">
            <p:oleObj spid="_x0000_s7178" name="Формула" r:id="rId13" imgW="203040" imgH="1648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14810" y="4871031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длина видеозаписи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(в кадрах)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исследования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5" name="Рисунок 14" descr="comparisonA_f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124744"/>
            <a:ext cx="7071734" cy="3592805"/>
          </a:xfrm>
          <a:prstGeom prst="rect">
            <a:avLst/>
          </a:prstGeom>
        </p:spPr>
      </p:pic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251524" y="4581127"/>
          <a:ext cx="8064891" cy="2006346"/>
        </p:xfrm>
        <a:graphic>
          <a:graphicData uri="http://schemas.openxmlformats.org/drawingml/2006/table">
            <a:tbl>
              <a:tblPr/>
              <a:tblGrid>
                <a:gridCol w="896099"/>
                <a:gridCol w="896099"/>
                <a:gridCol w="896099"/>
                <a:gridCol w="896099"/>
                <a:gridCol w="896099"/>
                <a:gridCol w="896099"/>
                <a:gridCol w="896099"/>
                <a:gridCol w="896099"/>
                <a:gridCol w="896099"/>
              </a:tblGrid>
              <a:tr h="155103">
                <a:tc rowSpan="2"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Без адаптации матрицы ковариации</a:t>
                      </a: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 адаптацией матрицы ковариации</a:t>
                      </a: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57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714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Без обновления эталонной гистограммы</a:t>
                      </a: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714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 обновлением эталонной гистограммы</a:t>
                      </a: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1105" y="4797152"/>
            <a:ext cx="180975" cy="276225"/>
          </a:xfrm>
          <a:prstGeom prst="rect">
            <a:avLst/>
          </a:prstGeom>
          <a:noFill/>
        </p:spPr>
      </p:pic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4797152"/>
            <a:ext cx="257175" cy="295275"/>
          </a:xfrm>
          <a:prstGeom prst="rect">
            <a:avLst/>
          </a:prstGeom>
          <a:noFill/>
        </p:spPr>
      </p:pic>
      <p:pic>
        <p:nvPicPr>
          <p:cNvPr id="39950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4797152"/>
            <a:ext cx="228600" cy="295275"/>
          </a:xfrm>
          <a:prstGeom prst="rect">
            <a:avLst/>
          </a:prstGeom>
          <a:noFill/>
        </p:spPr>
      </p:pic>
      <p:pic>
        <p:nvPicPr>
          <p:cNvPr id="39949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360" y="4797152"/>
            <a:ext cx="76200" cy="266700"/>
          </a:xfrm>
          <a:prstGeom prst="rect">
            <a:avLst/>
          </a:prstGeom>
          <a:noFill/>
        </p:spPr>
      </p:pic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4808959"/>
            <a:ext cx="180975" cy="276225"/>
          </a:xfrm>
          <a:prstGeom prst="rect">
            <a:avLst/>
          </a:prstGeom>
          <a:noFill/>
        </p:spPr>
      </p:pic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4789909"/>
            <a:ext cx="257175" cy="295275"/>
          </a:xfrm>
          <a:prstGeom prst="rect">
            <a:avLst/>
          </a:prstGeom>
          <a:noFill/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789909"/>
            <a:ext cx="228600" cy="295275"/>
          </a:xfrm>
          <a:prstGeom prst="rect">
            <a:avLst/>
          </a:prstGeom>
          <a:noFill/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4797152"/>
            <a:ext cx="76200" cy="26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comparisonF_f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6890813" cy="338437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исследования. </a:t>
            </a:r>
            <a:r>
              <a:rPr lang="ru-RU" dirty="0" smtClean="0"/>
              <a:t>Обработка перекрытий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251525" y="4581127"/>
          <a:ext cx="8064891" cy="2080260"/>
        </p:xfrm>
        <a:graphic>
          <a:graphicData uri="http://schemas.openxmlformats.org/drawingml/2006/table">
            <a:tbl>
              <a:tblPr/>
              <a:tblGrid>
                <a:gridCol w="896099"/>
                <a:gridCol w="896099"/>
                <a:gridCol w="896099"/>
                <a:gridCol w="896099"/>
                <a:gridCol w="896099"/>
                <a:gridCol w="896099"/>
                <a:gridCol w="896099"/>
                <a:gridCol w="896099"/>
                <a:gridCol w="896099"/>
              </a:tblGrid>
              <a:tr h="155103">
                <a:tc rowSpan="2"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Без адаптации матрицы ковариации</a:t>
                      </a: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 адаптацией матрицы ковариации</a:t>
                      </a: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57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322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Без обновления эталонной гистограммы</a:t>
                      </a: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0,32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172,45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67,05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0,46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342.,85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0,55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9,93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322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 обновлением эталонной гистограммы</a:t>
                      </a: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057" marR="5805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0,33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191,45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0,6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48,13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0,47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370,7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0,54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8,18</a:t>
                      </a:r>
                      <a:endParaRPr lang="ru-RU" sz="9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1105" y="4797152"/>
            <a:ext cx="180975" cy="276225"/>
          </a:xfrm>
          <a:prstGeom prst="rect">
            <a:avLst/>
          </a:prstGeom>
          <a:noFill/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4797152"/>
            <a:ext cx="257175" cy="295275"/>
          </a:xfrm>
          <a:prstGeom prst="rect">
            <a:avLst/>
          </a:prstGeom>
          <a:noFill/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4797152"/>
            <a:ext cx="228600" cy="295275"/>
          </a:xfrm>
          <a:prstGeom prst="rect">
            <a:avLst/>
          </a:prstGeom>
          <a:noFill/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360" y="4797152"/>
            <a:ext cx="76200" cy="266700"/>
          </a:xfrm>
          <a:prstGeom prst="rect">
            <a:avLst/>
          </a:prstGeom>
          <a:noFill/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4808959"/>
            <a:ext cx="180975" cy="276225"/>
          </a:xfrm>
          <a:prstGeom prst="rect">
            <a:avLst/>
          </a:prstGeom>
          <a:noFill/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4789909"/>
            <a:ext cx="257175" cy="295275"/>
          </a:xfrm>
          <a:prstGeom prst="rect">
            <a:avLst/>
          </a:prstGeom>
          <a:noFill/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789909"/>
            <a:ext cx="228600" cy="295275"/>
          </a:xfrm>
          <a:prstGeom prst="rect">
            <a:avLst/>
          </a:prstGeom>
          <a:noFill/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4797152"/>
            <a:ext cx="76200" cy="26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Время обнаружения </a:t>
            </a:r>
            <a:r>
              <a:rPr lang="ru-RU" dirty="0" smtClean="0"/>
              <a:t>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Время обнаружения — количество кадров с момента инициализации до обнаружения </a:t>
            </a:r>
            <a:r>
              <a:rPr lang="ru-RU" sz="2000" dirty="0" err="1" smtClean="0"/>
              <a:t>трекером</a:t>
            </a:r>
            <a:r>
              <a:rPr lang="ru-RU" sz="2000" dirty="0" smtClean="0"/>
              <a:t> объекта</a:t>
            </a:r>
          </a:p>
          <a:p>
            <a:r>
              <a:rPr lang="ru-RU" sz="2000" dirty="0" smtClean="0"/>
              <a:t>Способы инициализации:</a:t>
            </a:r>
          </a:p>
          <a:p>
            <a:pPr lvl="1"/>
            <a:r>
              <a:rPr lang="ru-RU" sz="1600" dirty="0" smtClean="0"/>
              <a:t>положение объекта на первом кадре задано вручную, частицы сгруппированы вокруг объекта (время обнаружения равно 0);</a:t>
            </a:r>
          </a:p>
          <a:p>
            <a:pPr lvl="1"/>
            <a:r>
              <a:rPr lang="ru-RU" sz="1600" dirty="0" smtClean="0"/>
              <a:t>положение объекта неизвестно, частицы равномерно распределены по всей области </a:t>
            </a:r>
            <a:r>
              <a:rPr lang="ru-RU" sz="1600" dirty="0" smtClean="0"/>
              <a:t>кадра;</a:t>
            </a:r>
            <a:endParaRPr lang="ru-RU" sz="1600" dirty="0"/>
          </a:p>
          <a:p>
            <a:r>
              <a:rPr lang="ru-RU" sz="2000" dirty="0" smtClean="0"/>
              <a:t>При некорректном задании положения объекта частицы будут сгруппированы вокруг точки, не относящейся к объекту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66" y="4643446"/>
          <a:ext cx="6096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Исходное положение частиц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Время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обнаружения объекта (в кадрах)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Без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адаптации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 адаптацией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Равномерно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распределены по области кадра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39,51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± 22,3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2,25±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0,4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Сгруппированы вокруг</a:t>
                      </a:r>
                      <a:r>
                        <a:rPr lang="ru-RU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точки, не относящейся к объекту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159,53±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60,7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18,99±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1,7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Разработанный метод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с</a:t>
            </a:r>
            <a:r>
              <a:rPr lang="ru-RU" dirty="0" smtClean="0"/>
              <a:t>пособен отслеживать движение с ускорением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endParaRPr lang="ru-RU" dirty="0" smtClean="0"/>
          </a:p>
          <a:p>
            <a:pPr lvl="1">
              <a:buFont typeface="Wingdings" pitchFamily="2" charset="2"/>
              <a:buChar char="ü"/>
            </a:pPr>
            <a:r>
              <a:rPr lang="ru-RU" dirty="0"/>
              <a:t>и</a:t>
            </a:r>
            <a:r>
              <a:rPr lang="ru-RU" dirty="0" smtClean="0"/>
              <a:t>нвариантен к изменению освещения и фона,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с</a:t>
            </a:r>
            <a:r>
              <a:rPr lang="ru-RU" dirty="0" smtClean="0"/>
              <a:t>правляется с частичными и полными перекрытиями объекта.</a:t>
            </a:r>
          </a:p>
          <a:p>
            <a:r>
              <a:rPr lang="ru-RU" dirty="0" smtClean="0"/>
              <a:t>Недостатки метода: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ц</a:t>
            </a:r>
            <a:r>
              <a:rPr lang="ru-RU" dirty="0" smtClean="0"/>
              <a:t>ветовая гистограмма объекта должна быть известна заранее и должна отличаться от гистограммы фона;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п</a:t>
            </a:r>
            <a:r>
              <a:rPr lang="ru-RU" dirty="0" smtClean="0"/>
              <a:t>ри  наличии в сцене похожих объектов точность отслеживания снижается;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/>
              <a:t>е</a:t>
            </a:r>
            <a:r>
              <a:rPr lang="ru-RU" dirty="0" smtClean="0"/>
              <a:t>сли в момент перекрытия объект меняет направление движения, он с высокой вероятностью не будет обнаружен </a:t>
            </a:r>
            <a:r>
              <a:rPr lang="ru-RU" dirty="0" err="1" smtClean="0"/>
              <a:t>трекером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работы: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 анализ существующих подходов к отслеживанию;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редставлено математическое описание фильтра частиц;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азработан алгоритм отслеживания с адаптацией стохастической компоненты и реализующее его ПО;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роведено исследование разработанного алгоритма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исследования: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разработанный алгоритм повышает среднюю точность отслеживания и уменьшает среднее время восстановления после потери объекта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Дальнейшее направление работы: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исследовать альтернативные способы представления объекта (контуры, признаки Хаара, локальные бинарные шаблоны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разработать вероятностный метод отслеживания объектов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видеопотоке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основе фильтра частиц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сформулировать математическое описание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алгоритм отслеживания на основе предлагаемого метода;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ПО, реализующее предлагаемый метод;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исследование полученных результатов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Рисунок 7" descr="Классификация_схема_презентаци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2289"/>
            <a:ext cx="9144000" cy="387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682806"/>
            <a:ext cx="4608512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Способ представления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4644008" y="2348880"/>
            <a:ext cx="216024" cy="2232248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2050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1297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16200000">
            <a:off x="4103948" y="1736812"/>
            <a:ext cx="216023" cy="864096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707904" y="2298576"/>
            <a:ext cx="144016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15816" y="198884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12900" y="5970588"/>
          <a:ext cx="5592763" cy="660400"/>
        </p:xfrm>
        <a:graphic>
          <a:graphicData uri="http://schemas.openxmlformats.org/presentationml/2006/ole">
            <p:oleObj spid="_x0000_s8194" name="Equation" r:id="rId4" imgW="204444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11760" y="5373216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состояния объекта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отслеживание</a:t>
            </a:r>
            <a:endParaRPr lang="ru-RU" dirty="0"/>
          </a:p>
        </p:txBody>
      </p:sp>
      <p:pic>
        <p:nvPicPr>
          <p:cNvPr id="4" name="Содержимое 3" descr="idef0_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81707"/>
            <a:ext cx="8229600" cy="41629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Вероятностное отслеживание.</a:t>
            </a:r>
            <a:br>
              <a:rPr lang="ru-RU" dirty="0" smtClean="0"/>
            </a:br>
            <a:r>
              <a:rPr lang="ru-RU" dirty="0" smtClean="0"/>
              <a:t>Предлагаемая модификация</a:t>
            </a:r>
            <a:endParaRPr lang="ru-RU" dirty="0"/>
          </a:p>
        </p:txBody>
      </p:sp>
      <p:pic>
        <p:nvPicPr>
          <p:cNvPr id="4" name="Содержимое 3" descr="idef1_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75" y="1785926"/>
            <a:ext cx="9065347" cy="41434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плотности распределения вероятности состояния объекта            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аппроксимируется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множеством частиц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Частица – одно из возможных состояний объекта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Вес частицы – вероятность, с которой объект примет данное состояние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Функция правдоподобия задает вес частицы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Прогнозирование:</a:t>
            </a:r>
            <a:br>
              <a:rPr lang="ru-RU" dirty="0" smtClean="0"/>
            </a:br>
            <a:r>
              <a:rPr lang="ru-RU" dirty="0" smtClean="0"/>
              <a:t>модель динамики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27784" y="2194990"/>
          <a:ext cx="3456384" cy="945977"/>
        </p:xfrm>
        <a:graphic>
          <a:graphicData uri="http://schemas.openxmlformats.org/presentationml/2006/ole">
            <p:oleObj spid="_x0000_s4098" name="Equation" r:id="rId3" imgW="1002960" imgH="2286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50813" y="2937967"/>
          <a:ext cx="1987400" cy="1283121"/>
        </p:xfrm>
        <a:graphic>
          <a:graphicData uri="http://schemas.openxmlformats.org/presentationml/2006/ole">
            <p:oleObj spid="_x0000_s4099" name="Equation" r:id="rId4" imgW="850680" imgH="45720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771800" y="3212976"/>
          <a:ext cx="637283" cy="592584"/>
        </p:xfrm>
        <a:graphic>
          <a:graphicData uri="http://schemas.openxmlformats.org/presentationml/2006/ole">
            <p:oleObj spid="_x0000_s4100" name="Equation" r:id="rId5" imgW="27936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6026" y="3140968"/>
            <a:ext cx="4146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единичная матрица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0813" y="4149080"/>
          <a:ext cx="2376264" cy="650360"/>
        </p:xfrm>
        <a:graphic>
          <a:graphicData uri="http://schemas.openxmlformats.org/presentationml/2006/ole">
            <p:oleObj spid="_x0000_s4101" name="Equation" r:id="rId6" imgW="1002960" imgH="228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83768" y="4201924"/>
            <a:ext cx="507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аддитивный белый гауссов шум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628800"/>
            <a:ext cx="882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Уравнение динамики для модели 1-го порядка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108" y="5000636"/>
            <a:ext cx="34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матрица ковариации,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68258" y="5013325"/>
          <a:ext cx="1974850" cy="520700"/>
        </p:xfrm>
        <a:graphic>
          <a:graphicData uri="http://schemas.openxmlformats.org/presentationml/2006/ole">
            <p:oleObj spid="_x0000_s4102" name="Формула" r:id="rId7" imgW="927000" imgH="20304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42844" y="5643578"/>
          <a:ext cx="7637463" cy="600075"/>
        </p:xfrm>
        <a:graphic>
          <a:graphicData uri="http://schemas.openxmlformats.org/presentationml/2006/ole">
            <p:oleObj spid="_x0000_s4103" name="Формула" r:id="rId8" imgW="3073320" imgH="24120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5786" y="6215082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вектор стандартных отклонений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Коррекция: </a:t>
            </a:r>
            <a:br>
              <a:rPr lang="ru-RU" dirty="0" smtClean="0"/>
            </a:br>
            <a:r>
              <a:rPr lang="ru-RU" dirty="0" smtClean="0"/>
              <a:t>вычисление функции правдоподобия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Vid_I_person_crossing.avi_frame_1(gt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741" y="2786058"/>
            <a:ext cx="2196075" cy="1647056"/>
          </a:xfrm>
          <a:prstGeom prst="rect">
            <a:avLst/>
          </a:prstGeom>
        </p:spPr>
      </p:pic>
      <p:pic>
        <p:nvPicPr>
          <p:cNvPr id="8" name="Рисунок 7" descr="colorH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8685" y="1772816"/>
            <a:ext cx="5083795" cy="3456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145600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цветовая гистограмма объекта в  пространстве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HSV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95536" y="1428736"/>
          <a:ext cx="271463" cy="423862"/>
        </p:xfrm>
        <a:graphic>
          <a:graphicData uri="http://schemas.openxmlformats.org/presentationml/2006/ole">
            <p:oleObj spid="_x0000_s5122" name="Equation" r:id="rId5" imgW="126720" imgH="16488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95536" y="2148607"/>
          <a:ext cx="504055" cy="576273"/>
        </p:xfrm>
        <a:graphic>
          <a:graphicData uri="http://schemas.openxmlformats.org/presentationml/2006/ole">
            <p:oleObj spid="_x0000_s5123" name="Equation" r:id="rId6" imgW="253800" imgH="2412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2252077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эталонная гистограмма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95536" y="1716768"/>
          <a:ext cx="454025" cy="576262"/>
        </p:xfrm>
        <a:graphic>
          <a:graphicData uri="http://schemas.openxmlformats.org/presentationml/2006/ole">
            <p:oleObj spid="_x0000_s5124" name="Equation" r:id="rId7" imgW="22860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9616" y="182023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гистограмма для частицы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кадре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25144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Расстояние </a:t>
            </a:r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Бхаттачария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95536" y="5013176"/>
          <a:ext cx="3913188" cy="1030288"/>
        </p:xfrm>
        <a:graphic>
          <a:graphicData uri="http://schemas.openxmlformats.org/presentationml/2006/ole">
            <p:oleObj spid="_x0000_s5125" name="Equation" r:id="rId8" imgW="1968480" imgH="4316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27984" y="508518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кармана гистограммы,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карманов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6131502"/>
            <a:ext cx="27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Функция правдоподобия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03848" y="5734466"/>
          <a:ext cx="3888432" cy="1006902"/>
        </p:xfrm>
        <a:graphic>
          <a:graphicData uri="http://schemas.openxmlformats.org/presentationml/2006/ole">
            <p:oleObj spid="_x0000_s5126" name="Equation" r:id="rId9" imgW="2120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635</Words>
  <Application>Microsoft Office PowerPoint</Application>
  <PresentationFormat>Экран (4:3)</PresentationFormat>
  <Paragraphs>143</Paragraphs>
  <Slides>19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Тема Office</vt:lpstr>
      <vt:lpstr>Equation</vt:lpstr>
      <vt:lpstr>Формула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Способ представления объекта</vt:lpstr>
      <vt:lpstr>Вероятностное отслеживание</vt:lpstr>
      <vt:lpstr>Вероятностное отслеживание. Предлагаемая модификация</vt:lpstr>
      <vt:lpstr>Фильтр частиц</vt:lpstr>
      <vt:lpstr>Прогнозирование: модель динамики объекта</vt:lpstr>
      <vt:lpstr>Коррекция:  вычисление функции правдоподобия</vt:lpstr>
      <vt:lpstr>Адаптация матрицы ковариации модели динамики</vt:lpstr>
      <vt:lpstr>Обновление эталонной цветовой гистограммы объекта</vt:lpstr>
      <vt:lpstr>Алгоритм отслеживания (на основе алгоритма воспроизведения условной плотности)</vt:lpstr>
      <vt:lpstr>Диаграмма компонентов разработанного ПО</vt:lpstr>
      <vt:lpstr>Оценка качества отслеживания</vt:lpstr>
      <vt:lpstr>Результаты исследования</vt:lpstr>
      <vt:lpstr>Результаты исследования. Обработка перекрытий</vt:lpstr>
      <vt:lpstr>Время обнаружения объекта</vt:lpstr>
      <vt:lpstr>Достоинства и недостатки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alex</dc:creator>
  <cp:lastModifiedBy>sunny-hell</cp:lastModifiedBy>
  <cp:revision>11</cp:revision>
  <dcterms:created xsi:type="dcterms:W3CDTF">2014-05-31T22:03:55Z</dcterms:created>
  <dcterms:modified xsi:type="dcterms:W3CDTF">2014-06-02T08:00:36Z</dcterms:modified>
</cp:coreProperties>
</file>