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7"/>
  </p:notesMasterIdLst>
  <p:sldIdLst>
    <p:sldId id="256" r:id="rId2"/>
    <p:sldId id="267" r:id="rId3"/>
    <p:sldId id="260" r:id="rId4"/>
    <p:sldId id="261" r:id="rId5"/>
    <p:sldId id="258" r:id="rId6"/>
    <p:sldId id="262" r:id="rId7"/>
    <p:sldId id="263" r:id="rId8"/>
    <p:sldId id="264" r:id="rId9"/>
    <p:sldId id="268" r:id="rId10"/>
    <p:sldId id="269" r:id="rId11"/>
    <p:sldId id="270" r:id="rId12"/>
    <p:sldId id="271" r:id="rId13"/>
    <p:sldId id="273" r:id="rId14"/>
    <p:sldId id="272" r:id="rId15"/>
    <p:sldId id="265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769" autoAdjust="0"/>
  </p:normalViewPr>
  <p:slideViewPr>
    <p:cSldViewPr>
      <p:cViewPr varScale="1">
        <p:scale>
          <a:sx n="39" d="100"/>
          <a:sy n="39" d="100"/>
        </p:scale>
        <p:origin x="-142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Office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plotArea>
      <c:layout/>
      <c:lineChart>
        <c:grouping val="standard"/>
        <c:ser>
          <c:idx val="0"/>
          <c:order val="0"/>
          <c:tx>
            <c:strRef>
              <c:f>Лист1!$B$1</c:f>
              <c:strCache>
                <c:ptCount val="1"/>
                <c:pt idx="0">
                  <c:v>без адаптации погрешности</c:v>
                </c:pt>
              </c:strCache>
            </c:strRef>
          </c:tx>
          <c:cat>
            <c:numRef>
              <c:f>Лист1!$A$2:$A$96</c:f>
              <c:numCache>
                <c:formatCode>General</c:formatCode>
                <c:ptCount val="95"/>
                <c:pt idx="0">
                  <c:v>197</c:v>
                </c:pt>
                <c:pt idx="1">
                  <c:v>198</c:v>
                </c:pt>
                <c:pt idx="2">
                  <c:v>199</c:v>
                </c:pt>
                <c:pt idx="3">
                  <c:v>200</c:v>
                </c:pt>
                <c:pt idx="4">
                  <c:v>201</c:v>
                </c:pt>
                <c:pt idx="5">
                  <c:v>202</c:v>
                </c:pt>
                <c:pt idx="6">
                  <c:v>203</c:v>
                </c:pt>
                <c:pt idx="7">
                  <c:v>204</c:v>
                </c:pt>
                <c:pt idx="8">
                  <c:v>205</c:v>
                </c:pt>
                <c:pt idx="9">
                  <c:v>206</c:v>
                </c:pt>
                <c:pt idx="10">
                  <c:v>207</c:v>
                </c:pt>
                <c:pt idx="11">
                  <c:v>208</c:v>
                </c:pt>
                <c:pt idx="12">
                  <c:v>209</c:v>
                </c:pt>
                <c:pt idx="13">
                  <c:v>210</c:v>
                </c:pt>
                <c:pt idx="14">
                  <c:v>211</c:v>
                </c:pt>
                <c:pt idx="15">
                  <c:v>212</c:v>
                </c:pt>
                <c:pt idx="16">
                  <c:v>213</c:v>
                </c:pt>
                <c:pt idx="17">
                  <c:v>214</c:v>
                </c:pt>
                <c:pt idx="18">
                  <c:v>215</c:v>
                </c:pt>
                <c:pt idx="19">
                  <c:v>216</c:v>
                </c:pt>
                <c:pt idx="20">
                  <c:v>217</c:v>
                </c:pt>
                <c:pt idx="21">
                  <c:v>218</c:v>
                </c:pt>
                <c:pt idx="22">
                  <c:v>219</c:v>
                </c:pt>
                <c:pt idx="23">
                  <c:v>220</c:v>
                </c:pt>
                <c:pt idx="24">
                  <c:v>221</c:v>
                </c:pt>
                <c:pt idx="25">
                  <c:v>222</c:v>
                </c:pt>
                <c:pt idx="26">
                  <c:v>223</c:v>
                </c:pt>
                <c:pt idx="27">
                  <c:v>224</c:v>
                </c:pt>
                <c:pt idx="28">
                  <c:v>225</c:v>
                </c:pt>
                <c:pt idx="29">
                  <c:v>226</c:v>
                </c:pt>
                <c:pt idx="30">
                  <c:v>227</c:v>
                </c:pt>
                <c:pt idx="31">
                  <c:v>228</c:v>
                </c:pt>
                <c:pt idx="32">
                  <c:v>229</c:v>
                </c:pt>
                <c:pt idx="33">
                  <c:v>230</c:v>
                </c:pt>
                <c:pt idx="34">
                  <c:v>231</c:v>
                </c:pt>
                <c:pt idx="35">
                  <c:v>232</c:v>
                </c:pt>
                <c:pt idx="36">
                  <c:v>233</c:v>
                </c:pt>
                <c:pt idx="37">
                  <c:v>234</c:v>
                </c:pt>
                <c:pt idx="38">
                  <c:v>235</c:v>
                </c:pt>
                <c:pt idx="39">
                  <c:v>236</c:v>
                </c:pt>
                <c:pt idx="40">
                  <c:v>237</c:v>
                </c:pt>
                <c:pt idx="41">
                  <c:v>238</c:v>
                </c:pt>
                <c:pt idx="42">
                  <c:v>239</c:v>
                </c:pt>
                <c:pt idx="43">
                  <c:v>240</c:v>
                </c:pt>
                <c:pt idx="44">
                  <c:v>241</c:v>
                </c:pt>
                <c:pt idx="45">
                  <c:v>242</c:v>
                </c:pt>
                <c:pt idx="46">
                  <c:v>243</c:v>
                </c:pt>
                <c:pt idx="47">
                  <c:v>244</c:v>
                </c:pt>
                <c:pt idx="48">
                  <c:v>245</c:v>
                </c:pt>
                <c:pt idx="49">
                  <c:v>246</c:v>
                </c:pt>
                <c:pt idx="50">
                  <c:v>247</c:v>
                </c:pt>
                <c:pt idx="51">
                  <c:v>248</c:v>
                </c:pt>
                <c:pt idx="52">
                  <c:v>249</c:v>
                </c:pt>
                <c:pt idx="53">
                  <c:v>250</c:v>
                </c:pt>
                <c:pt idx="54">
                  <c:v>251</c:v>
                </c:pt>
                <c:pt idx="55">
                  <c:v>252</c:v>
                </c:pt>
                <c:pt idx="56">
                  <c:v>253</c:v>
                </c:pt>
                <c:pt idx="57">
                  <c:v>254</c:v>
                </c:pt>
                <c:pt idx="58">
                  <c:v>255</c:v>
                </c:pt>
                <c:pt idx="59">
                  <c:v>256</c:v>
                </c:pt>
                <c:pt idx="60">
                  <c:v>257</c:v>
                </c:pt>
                <c:pt idx="61">
                  <c:v>258</c:v>
                </c:pt>
                <c:pt idx="62">
                  <c:v>259</c:v>
                </c:pt>
                <c:pt idx="63">
                  <c:v>260</c:v>
                </c:pt>
                <c:pt idx="64">
                  <c:v>261</c:v>
                </c:pt>
                <c:pt idx="65">
                  <c:v>262</c:v>
                </c:pt>
                <c:pt idx="66">
                  <c:v>263</c:v>
                </c:pt>
                <c:pt idx="67">
                  <c:v>264</c:v>
                </c:pt>
                <c:pt idx="68">
                  <c:v>265</c:v>
                </c:pt>
                <c:pt idx="69">
                  <c:v>266</c:v>
                </c:pt>
                <c:pt idx="70">
                  <c:v>267</c:v>
                </c:pt>
                <c:pt idx="71">
                  <c:v>268</c:v>
                </c:pt>
                <c:pt idx="72">
                  <c:v>269</c:v>
                </c:pt>
                <c:pt idx="73">
                  <c:v>270</c:v>
                </c:pt>
                <c:pt idx="74">
                  <c:v>271</c:v>
                </c:pt>
                <c:pt idx="75">
                  <c:v>272</c:v>
                </c:pt>
                <c:pt idx="76">
                  <c:v>273</c:v>
                </c:pt>
                <c:pt idx="77">
                  <c:v>274</c:v>
                </c:pt>
                <c:pt idx="78">
                  <c:v>275</c:v>
                </c:pt>
                <c:pt idx="79">
                  <c:v>276</c:v>
                </c:pt>
                <c:pt idx="80">
                  <c:v>277</c:v>
                </c:pt>
                <c:pt idx="81">
                  <c:v>278</c:v>
                </c:pt>
                <c:pt idx="82">
                  <c:v>279</c:v>
                </c:pt>
                <c:pt idx="83">
                  <c:v>280</c:v>
                </c:pt>
                <c:pt idx="84">
                  <c:v>281</c:v>
                </c:pt>
                <c:pt idx="85">
                  <c:v>282</c:v>
                </c:pt>
                <c:pt idx="86">
                  <c:v>283</c:v>
                </c:pt>
                <c:pt idx="87">
                  <c:v>284</c:v>
                </c:pt>
                <c:pt idx="88">
                  <c:v>285</c:v>
                </c:pt>
                <c:pt idx="89">
                  <c:v>286</c:v>
                </c:pt>
                <c:pt idx="90">
                  <c:v>287</c:v>
                </c:pt>
                <c:pt idx="91">
                  <c:v>288</c:v>
                </c:pt>
                <c:pt idx="92">
                  <c:v>289</c:v>
                </c:pt>
                <c:pt idx="93">
                  <c:v>290</c:v>
                </c:pt>
                <c:pt idx="94">
                  <c:v>291</c:v>
                </c:pt>
              </c:numCache>
            </c:numRef>
          </c:cat>
          <c:val>
            <c:numRef>
              <c:f>Лист1!$B$2:$B$96</c:f>
              <c:numCache>
                <c:formatCode>General</c:formatCode>
                <c:ptCount val="95"/>
                <c:pt idx="0">
                  <c:v>0.65397450000000024</c:v>
                </c:pt>
                <c:pt idx="1">
                  <c:v>0.61670720000000023</c:v>
                </c:pt>
                <c:pt idx="2">
                  <c:v>0.62531060000000005</c:v>
                </c:pt>
                <c:pt idx="3">
                  <c:v>0.61948269999999983</c:v>
                </c:pt>
                <c:pt idx="4">
                  <c:v>0.62887480000000029</c:v>
                </c:pt>
                <c:pt idx="5">
                  <c:v>0.63992340000000025</c:v>
                </c:pt>
                <c:pt idx="6">
                  <c:v>0.61266670000000001</c:v>
                </c:pt>
                <c:pt idx="7">
                  <c:v>0.66969960000000039</c:v>
                </c:pt>
                <c:pt idx="8">
                  <c:v>0.69094450000000041</c:v>
                </c:pt>
                <c:pt idx="9">
                  <c:v>0.66350379999999998</c:v>
                </c:pt>
                <c:pt idx="10">
                  <c:v>0.60754019999999997</c:v>
                </c:pt>
                <c:pt idx="11">
                  <c:v>0.57966309999999999</c:v>
                </c:pt>
                <c:pt idx="12">
                  <c:v>0.56689750000000005</c:v>
                </c:pt>
                <c:pt idx="13">
                  <c:v>0.53857080000000002</c:v>
                </c:pt>
                <c:pt idx="14">
                  <c:v>0.50930619999999971</c:v>
                </c:pt>
                <c:pt idx="15">
                  <c:v>0.51023560000000001</c:v>
                </c:pt>
                <c:pt idx="16">
                  <c:v>0.49711720000000009</c:v>
                </c:pt>
                <c:pt idx="17">
                  <c:v>0.45611460000000009</c:v>
                </c:pt>
                <c:pt idx="18">
                  <c:v>0.4386207000000002</c:v>
                </c:pt>
                <c:pt idx="19">
                  <c:v>0.44005000000000011</c:v>
                </c:pt>
                <c:pt idx="20">
                  <c:v>0.42587200000000014</c:v>
                </c:pt>
                <c:pt idx="21">
                  <c:v>0.42855970000000015</c:v>
                </c:pt>
                <c:pt idx="22">
                  <c:v>0.40307000000000009</c:v>
                </c:pt>
                <c:pt idx="23">
                  <c:v>0.37573190000000001</c:v>
                </c:pt>
                <c:pt idx="24">
                  <c:v>0.33241050000000022</c:v>
                </c:pt>
                <c:pt idx="25">
                  <c:v>0.34217460000000022</c:v>
                </c:pt>
                <c:pt idx="26">
                  <c:v>0.34423940000000008</c:v>
                </c:pt>
                <c:pt idx="27">
                  <c:v>0.36496000000000012</c:v>
                </c:pt>
                <c:pt idx="28">
                  <c:v>0.3818697000000002</c:v>
                </c:pt>
                <c:pt idx="29">
                  <c:v>0.37605010000000011</c:v>
                </c:pt>
                <c:pt idx="30">
                  <c:v>0.4161995</c:v>
                </c:pt>
                <c:pt idx="31">
                  <c:v>0.36997200000000013</c:v>
                </c:pt>
                <c:pt idx="32">
                  <c:v>0.37298520000000013</c:v>
                </c:pt>
                <c:pt idx="33">
                  <c:v>0.46223739999999996</c:v>
                </c:pt>
                <c:pt idx="34">
                  <c:v>0.45726830000000002</c:v>
                </c:pt>
                <c:pt idx="35">
                  <c:v>0.49022840000000012</c:v>
                </c:pt>
                <c:pt idx="36">
                  <c:v>0.50769950000000019</c:v>
                </c:pt>
                <c:pt idx="37">
                  <c:v>0.53111619999999971</c:v>
                </c:pt>
                <c:pt idx="38">
                  <c:v>0.52068119999999996</c:v>
                </c:pt>
                <c:pt idx="39">
                  <c:v>0.48171090000000011</c:v>
                </c:pt>
                <c:pt idx="40">
                  <c:v>0.4519494</c:v>
                </c:pt>
                <c:pt idx="41">
                  <c:v>0.50912829999999998</c:v>
                </c:pt>
                <c:pt idx="42">
                  <c:v>0.51303569999999998</c:v>
                </c:pt>
                <c:pt idx="43">
                  <c:v>0.54478329999999997</c:v>
                </c:pt>
                <c:pt idx="44">
                  <c:v>0.52602130000000002</c:v>
                </c:pt>
                <c:pt idx="45">
                  <c:v>0.50805199999999973</c:v>
                </c:pt>
                <c:pt idx="46">
                  <c:v>0.51698339999999976</c:v>
                </c:pt>
                <c:pt idx="47">
                  <c:v>0.57888770000000001</c:v>
                </c:pt>
                <c:pt idx="48">
                  <c:v>0.58754410000000001</c:v>
                </c:pt>
                <c:pt idx="49">
                  <c:v>0.58057139999999996</c:v>
                </c:pt>
                <c:pt idx="50">
                  <c:v>0.61743760000000003</c:v>
                </c:pt>
                <c:pt idx="51">
                  <c:v>0.58889850000000021</c:v>
                </c:pt>
                <c:pt idx="52">
                  <c:v>0.57724719999999996</c:v>
                </c:pt>
                <c:pt idx="53">
                  <c:v>0.61539029999999995</c:v>
                </c:pt>
                <c:pt idx="54">
                  <c:v>0.58771070000000003</c:v>
                </c:pt>
                <c:pt idx="55">
                  <c:v>0.68524450000000026</c:v>
                </c:pt>
                <c:pt idx="56">
                  <c:v>0.71240780000000004</c:v>
                </c:pt>
                <c:pt idx="57">
                  <c:v>0.65721050000000003</c:v>
                </c:pt>
                <c:pt idx="58">
                  <c:v>0.68217930000000038</c:v>
                </c:pt>
                <c:pt idx="59">
                  <c:v>0.69493520000000031</c:v>
                </c:pt>
                <c:pt idx="60">
                  <c:v>0.68630250000000004</c:v>
                </c:pt>
                <c:pt idx="61">
                  <c:v>0.66929850000000024</c:v>
                </c:pt>
                <c:pt idx="62">
                  <c:v>0.6534019000000002</c:v>
                </c:pt>
                <c:pt idx="63">
                  <c:v>0.57273149999999995</c:v>
                </c:pt>
                <c:pt idx="64">
                  <c:v>0.50024139999999973</c:v>
                </c:pt>
                <c:pt idx="65">
                  <c:v>0.54134570000000004</c:v>
                </c:pt>
                <c:pt idx="66">
                  <c:v>0.5690269</c:v>
                </c:pt>
                <c:pt idx="67">
                  <c:v>0.52409220000000001</c:v>
                </c:pt>
                <c:pt idx="68">
                  <c:v>0.39478190000000013</c:v>
                </c:pt>
                <c:pt idx="69">
                  <c:v>0.37127850000000012</c:v>
                </c:pt>
                <c:pt idx="70">
                  <c:v>0.33668700000000013</c:v>
                </c:pt>
                <c:pt idx="71">
                  <c:v>0.4082687000000001</c:v>
                </c:pt>
                <c:pt idx="72">
                  <c:v>0.32415930000000009</c:v>
                </c:pt>
                <c:pt idx="73">
                  <c:v>0.29614780000000002</c:v>
                </c:pt>
                <c:pt idx="74">
                  <c:v>0.27596500000000002</c:v>
                </c:pt>
                <c:pt idx="75">
                  <c:v>0.21084640000000007</c:v>
                </c:pt>
                <c:pt idx="76">
                  <c:v>0.20643980000000006</c:v>
                </c:pt>
                <c:pt idx="77">
                  <c:v>0.22270190000000006</c:v>
                </c:pt>
                <c:pt idx="78">
                  <c:v>0.23157710000000001</c:v>
                </c:pt>
                <c:pt idx="79">
                  <c:v>0.2373709</c:v>
                </c:pt>
                <c:pt idx="80">
                  <c:v>0.2146535</c:v>
                </c:pt>
                <c:pt idx="81">
                  <c:v>0.27733360000000001</c:v>
                </c:pt>
                <c:pt idx="82">
                  <c:v>0.39588480000000031</c:v>
                </c:pt>
                <c:pt idx="83">
                  <c:v>0.42646610000000013</c:v>
                </c:pt>
                <c:pt idx="84">
                  <c:v>0.38521530000000009</c:v>
                </c:pt>
                <c:pt idx="85">
                  <c:v>0.22778040000000008</c:v>
                </c:pt>
                <c:pt idx="86">
                  <c:v>0.14576560000000005</c:v>
                </c:pt>
                <c:pt idx="87">
                  <c:v>0</c:v>
                </c:pt>
                <c:pt idx="88">
                  <c:v>0</c:v>
                </c:pt>
                <c:pt idx="89">
                  <c:v>3.3372650000000004E-2</c:v>
                </c:pt>
                <c:pt idx="90">
                  <c:v>0.29131730000000011</c:v>
                </c:pt>
                <c:pt idx="91">
                  <c:v>0.30470370000000002</c:v>
                </c:pt>
                <c:pt idx="92">
                  <c:v>0.35707970000000011</c:v>
                </c:pt>
                <c:pt idx="93">
                  <c:v>0.33916600000000013</c:v>
                </c:pt>
                <c:pt idx="94">
                  <c:v>0.21447700000000006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с адаптацией погрешности</c:v>
                </c:pt>
              </c:strCache>
            </c:strRef>
          </c:tx>
          <c:cat>
            <c:numRef>
              <c:f>Лист1!$A$2:$A$96</c:f>
              <c:numCache>
                <c:formatCode>General</c:formatCode>
                <c:ptCount val="95"/>
                <c:pt idx="0">
                  <c:v>197</c:v>
                </c:pt>
                <c:pt idx="1">
                  <c:v>198</c:v>
                </c:pt>
                <c:pt idx="2">
                  <c:v>199</c:v>
                </c:pt>
                <c:pt idx="3">
                  <c:v>200</c:v>
                </c:pt>
                <c:pt idx="4">
                  <c:v>201</c:v>
                </c:pt>
                <c:pt idx="5">
                  <c:v>202</c:v>
                </c:pt>
                <c:pt idx="6">
                  <c:v>203</c:v>
                </c:pt>
                <c:pt idx="7">
                  <c:v>204</c:v>
                </c:pt>
                <c:pt idx="8">
                  <c:v>205</c:v>
                </c:pt>
                <c:pt idx="9">
                  <c:v>206</c:v>
                </c:pt>
                <c:pt idx="10">
                  <c:v>207</c:v>
                </c:pt>
                <c:pt idx="11">
                  <c:v>208</c:v>
                </c:pt>
                <c:pt idx="12">
                  <c:v>209</c:v>
                </c:pt>
                <c:pt idx="13">
                  <c:v>210</c:v>
                </c:pt>
                <c:pt idx="14">
                  <c:v>211</c:v>
                </c:pt>
                <c:pt idx="15">
                  <c:v>212</c:v>
                </c:pt>
                <c:pt idx="16">
                  <c:v>213</c:v>
                </c:pt>
                <c:pt idx="17">
                  <c:v>214</c:v>
                </c:pt>
                <c:pt idx="18">
                  <c:v>215</c:v>
                </c:pt>
                <c:pt idx="19">
                  <c:v>216</c:v>
                </c:pt>
                <c:pt idx="20">
                  <c:v>217</c:v>
                </c:pt>
                <c:pt idx="21">
                  <c:v>218</c:v>
                </c:pt>
                <c:pt idx="22">
                  <c:v>219</c:v>
                </c:pt>
                <c:pt idx="23">
                  <c:v>220</c:v>
                </c:pt>
                <c:pt idx="24">
                  <c:v>221</c:v>
                </c:pt>
                <c:pt idx="25">
                  <c:v>222</c:v>
                </c:pt>
                <c:pt idx="26">
                  <c:v>223</c:v>
                </c:pt>
                <c:pt idx="27">
                  <c:v>224</c:v>
                </c:pt>
                <c:pt idx="28">
                  <c:v>225</c:v>
                </c:pt>
                <c:pt idx="29">
                  <c:v>226</c:v>
                </c:pt>
                <c:pt idx="30">
                  <c:v>227</c:v>
                </c:pt>
                <c:pt idx="31">
                  <c:v>228</c:v>
                </c:pt>
                <c:pt idx="32">
                  <c:v>229</c:v>
                </c:pt>
                <c:pt idx="33">
                  <c:v>230</c:v>
                </c:pt>
                <c:pt idx="34">
                  <c:v>231</c:v>
                </c:pt>
                <c:pt idx="35">
                  <c:v>232</c:v>
                </c:pt>
                <c:pt idx="36">
                  <c:v>233</c:v>
                </c:pt>
                <c:pt idx="37">
                  <c:v>234</c:v>
                </c:pt>
                <c:pt idx="38">
                  <c:v>235</c:v>
                </c:pt>
                <c:pt idx="39">
                  <c:v>236</c:v>
                </c:pt>
                <c:pt idx="40">
                  <c:v>237</c:v>
                </c:pt>
                <c:pt idx="41">
                  <c:v>238</c:v>
                </c:pt>
                <c:pt idx="42">
                  <c:v>239</c:v>
                </c:pt>
                <c:pt idx="43">
                  <c:v>240</c:v>
                </c:pt>
                <c:pt idx="44">
                  <c:v>241</c:v>
                </c:pt>
                <c:pt idx="45">
                  <c:v>242</c:v>
                </c:pt>
                <c:pt idx="46">
                  <c:v>243</c:v>
                </c:pt>
                <c:pt idx="47">
                  <c:v>244</c:v>
                </c:pt>
                <c:pt idx="48">
                  <c:v>245</c:v>
                </c:pt>
                <c:pt idx="49">
                  <c:v>246</c:v>
                </c:pt>
                <c:pt idx="50">
                  <c:v>247</c:v>
                </c:pt>
                <c:pt idx="51">
                  <c:v>248</c:v>
                </c:pt>
                <c:pt idx="52">
                  <c:v>249</c:v>
                </c:pt>
                <c:pt idx="53">
                  <c:v>250</c:v>
                </c:pt>
                <c:pt idx="54">
                  <c:v>251</c:v>
                </c:pt>
                <c:pt idx="55">
                  <c:v>252</c:v>
                </c:pt>
                <c:pt idx="56">
                  <c:v>253</c:v>
                </c:pt>
                <c:pt idx="57">
                  <c:v>254</c:v>
                </c:pt>
                <c:pt idx="58">
                  <c:v>255</c:v>
                </c:pt>
                <c:pt idx="59">
                  <c:v>256</c:v>
                </c:pt>
                <c:pt idx="60">
                  <c:v>257</c:v>
                </c:pt>
                <c:pt idx="61">
                  <c:v>258</c:v>
                </c:pt>
                <c:pt idx="62">
                  <c:v>259</c:v>
                </c:pt>
                <c:pt idx="63">
                  <c:v>260</c:v>
                </c:pt>
                <c:pt idx="64">
                  <c:v>261</c:v>
                </c:pt>
                <c:pt idx="65">
                  <c:v>262</c:v>
                </c:pt>
                <c:pt idx="66">
                  <c:v>263</c:v>
                </c:pt>
                <c:pt idx="67">
                  <c:v>264</c:v>
                </c:pt>
                <c:pt idx="68">
                  <c:v>265</c:v>
                </c:pt>
                <c:pt idx="69">
                  <c:v>266</c:v>
                </c:pt>
                <c:pt idx="70">
                  <c:v>267</c:v>
                </c:pt>
                <c:pt idx="71">
                  <c:v>268</c:v>
                </c:pt>
                <c:pt idx="72">
                  <c:v>269</c:v>
                </c:pt>
                <c:pt idx="73">
                  <c:v>270</c:v>
                </c:pt>
                <c:pt idx="74">
                  <c:v>271</c:v>
                </c:pt>
                <c:pt idx="75">
                  <c:v>272</c:v>
                </c:pt>
                <c:pt idx="76">
                  <c:v>273</c:v>
                </c:pt>
                <c:pt idx="77">
                  <c:v>274</c:v>
                </c:pt>
                <c:pt idx="78">
                  <c:v>275</c:v>
                </c:pt>
                <c:pt idx="79">
                  <c:v>276</c:v>
                </c:pt>
                <c:pt idx="80">
                  <c:v>277</c:v>
                </c:pt>
                <c:pt idx="81">
                  <c:v>278</c:v>
                </c:pt>
                <c:pt idx="82">
                  <c:v>279</c:v>
                </c:pt>
                <c:pt idx="83">
                  <c:v>280</c:v>
                </c:pt>
                <c:pt idx="84">
                  <c:v>281</c:v>
                </c:pt>
                <c:pt idx="85">
                  <c:v>282</c:v>
                </c:pt>
                <c:pt idx="86">
                  <c:v>283</c:v>
                </c:pt>
                <c:pt idx="87">
                  <c:v>284</c:v>
                </c:pt>
                <c:pt idx="88">
                  <c:v>285</c:v>
                </c:pt>
                <c:pt idx="89">
                  <c:v>286</c:v>
                </c:pt>
                <c:pt idx="90">
                  <c:v>287</c:v>
                </c:pt>
                <c:pt idx="91">
                  <c:v>288</c:v>
                </c:pt>
                <c:pt idx="92">
                  <c:v>289</c:v>
                </c:pt>
                <c:pt idx="93">
                  <c:v>290</c:v>
                </c:pt>
                <c:pt idx="94">
                  <c:v>291</c:v>
                </c:pt>
              </c:numCache>
            </c:numRef>
          </c:cat>
          <c:val>
            <c:numRef>
              <c:f>Лист1!$C$2:$C$96</c:f>
              <c:numCache>
                <c:formatCode>0.00</c:formatCode>
                <c:ptCount val="95"/>
                <c:pt idx="0">
                  <c:v>0.63819180000000031</c:v>
                </c:pt>
                <c:pt idx="1">
                  <c:v>0.62343550000000003</c:v>
                </c:pt>
                <c:pt idx="2">
                  <c:v>0.70032799999999973</c:v>
                </c:pt>
                <c:pt idx="3">
                  <c:v>0.59054059999999997</c:v>
                </c:pt>
                <c:pt idx="4">
                  <c:v>0.62902840000000027</c:v>
                </c:pt>
                <c:pt idx="5">
                  <c:v>0.65987810000000025</c:v>
                </c:pt>
                <c:pt idx="6">
                  <c:v>0.61494170000000026</c:v>
                </c:pt>
                <c:pt idx="7">
                  <c:v>0.51395389999999996</c:v>
                </c:pt>
                <c:pt idx="8">
                  <c:v>0.68681020000000026</c:v>
                </c:pt>
                <c:pt idx="9">
                  <c:v>0.64111890000000005</c:v>
                </c:pt>
                <c:pt idx="10">
                  <c:v>0.42900590000000011</c:v>
                </c:pt>
                <c:pt idx="11">
                  <c:v>0.51752219999999971</c:v>
                </c:pt>
                <c:pt idx="12">
                  <c:v>0.66406639999999972</c:v>
                </c:pt>
                <c:pt idx="13">
                  <c:v>0.77841099999999963</c:v>
                </c:pt>
                <c:pt idx="14">
                  <c:v>0.89715820000000024</c:v>
                </c:pt>
                <c:pt idx="15">
                  <c:v>0.76697010000000021</c:v>
                </c:pt>
                <c:pt idx="16">
                  <c:v>0.81373799999999996</c:v>
                </c:pt>
                <c:pt idx="17">
                  <c:v>0.68756269999999997</c:v>
                </c:pt>
                <c:pt idx="18">
                  <c:v>0.62333309999999997</c:v>
                </c:pt>
                <c:pt idx="19">
                  <c:v>0.47437580000000013</c:v>
                </c:pt>
                <c:pt idx="20">
                  <c:v>0.47070250000000002</c:v>
                </c:pt>
                <c:pt idx="21">
                  <c:v>0.30769610000000008</c:v>
                </c:pt>
                <c:pt idx="22">
                  <c:v>0.412219</c:v>
                </c:pt>
                <c:pt idx="23">
                  <c:v>0.51017820000000003</c:v>
                </c:pt>
                <c:pt idx="24">
                  <c:v>0.48642850000000026</c:v>
                </c:pt>
                <c:pt idx="25">
                  <c:v>0.52557500000000001</c:v>
                </c:pt>
                <c:pt idx="26">
                  <c:v>0.62377390000000021</c:v>
                </c:pt>
                <c:pt idx="27">
                  <c:v>0.50639000000000001</c:v>
                </c:pt>
                <c:pt idx="28">
                  <c:v>0.37293250000000011</c:v>
                </c:pt>
                <c:pt idx="29">
                  <c:v>0.29452190000000011</c:v>
                </c:pt>
                <c:pt idx="30">
                  <c:v>0.13367329999999997</c:v>
                </c:pt>
                <c:pt idx="31">
                  <c:v>0.1386376</c:v>
                </c:pt>
                <c:pt idx="32">
                  <c:v>9.0034430000000082E-2</c:v>
                </c:pt>
                <c:pt idx="33">
                  <c:v>0.11473460000000009</c:v>
                </c:pt>
                <c:pt idx="34">
                  <c:v>0.18635810000000005</c:v>
                </c:pt>
                <c:pt idx="35">
                  <c:v>0.21839400000000006</c:v>
                </c:pt>
                <c:pt idx="36">
                  <c:v>0.18514030000000006</c:v>
                </c:pt>
                <c:pt idx="37">
                  <c:v>0.27161400000000002</c:v>
                </c:pt>
                <c:pt idx="38">
                  <c:v>0.27844160000000001</c:v>
                </c:pt>
                <c:pt idx="39">
                  <c:v>0.3223908000000002</c:v>
                </c:pt>
                <c:pt idx="40">
                  <c:v>0.28178590000000009</c:v>
                </c:pt>
                <c:pt idx="41">
                  <c:v>0.24942300000000006</c:v>
                </c:pt>
                <c:pt idx="42">
                  <c:v>0.28800320000000001</c:v>
                </c:pt>
                <c:pt idx="43">
                  <c:v>0.26297060000000011</c:v>
                </c:pt>
                <c:pt idx="44">
                  <c:v>0.23951560000000005</c:v>
                </c:pt>
                <c:pt idx="45">
                  <c:v>0.26228380000000001</c:v>
                </c:pt>
                <c:pt idx="46">
                  <c:v>0.34579740000000009</c:v>
                </c:pt>
                <c:pt idx="47">
                  <c:v>0.45270370000000004</c:v>
                </c:pt>
                <c:pt idx="48">
                  <c:v>0.51920500000000003</c:v>
                </c:pt>
                <c:pt idx="49">
                  <c:v>0.54935020000000001</c:v>
                </c:pt>
                <c:pt idx="50">
                  <c:v>0.61559770000000003</c:v>
                </c:pt>
                <c:pt idx="51">
                  <c:v>0.73117239999999972</c:v>
                </c:pt>
                <c:pt idx="52">
                  <c:v>0.75497750000000019</c:v>
                </c:pt>
                <c:pt idx="53">
                  <c:v>0.83052519999999996</c:v>
                </c:pt>
                <c:pt idx="54">
                  <c:v>0.82402080000000022</c:v>
                </c:pt>
                <c:pt idx="55">
                  <c:v>0.74746249999999981</c:v>
                </c:pt>
                <c:pt idx="56">
                  <c:v>0.67363720000000038</c:v>
                </c:pt>
                <c:pt idx="57">
                  <c:v>0.60866430000000005</c:v>
                </c:pt>
                <c:pt idx="58">
                  <c:v>0.61953829999999999</c:v>
                </c:pt>
                <c:pt idx="59">
                  <c:v>0.69932360000000038</c:v>
                </c:pt>
                <c:pt idx="60">
                  <c:v>0.56245769999999973</c:v>
                </c:pt>
                <c:pt idx="61">
                  <c:v>0.62150590000000028</c:v>
                </c:pt>
                <c:pt idx="62">
                  <c:v>0.60044730000000002</c:v>
                </c:pt>
                <c:pt idx="63">
                  <c:v>0.53558489999999981</c:v>
                </c:pt>
                <c:pt idx="64">
                  <c:v>0.49143760000000009</c:v>
                </c:pt>
                <c:pt idx="65">
                  <c:v>0.59253619999999962</c:v>
                </c:pt>
                <c:pt idx="66">
                  <c:v>0.52364570000000021</c:v>
                </c:pt>
                <c:pt idx="67">
                  <c:v>0.57624080000000022</c:v>
                </c:pt>
                <c:pt idx="68">
                  <c:v>0.37826540000000008</c:v>
                </c:pt>
                <c:pt idx="69">
                  <c:v>0.35368610000000011</c:v>
                </c:pt>
                <c:pt idx="70">
                  <c:v>0.46206440000000015</c:v>
                </c:pt>
                <c:pt idx="71">
                  <c:v>0.47744500000000001</c:v>
                </c:pt>
                <c:pt idx="72">
                  <c:v>0.44704720000000009</c:v>
                </c:pt>
                <c:pt idx="73">
                  <c:v>0.37193560000000009</c:v>
                </c:pt>
                <c:pt idx="74">
                  <c:v>0.29597520000000016</c:v>
                </c:pt>
                <c:pt idx="75">
                  <c:v>0.2741963</c:v>
                </c:pt>
                <c:pt idx="76">
                  <c:v>0.34929460000000012</c:v>
                </c:pt>
                <c:pt idx="77">
                  <c:v>0.3859892000000002</c:v>
                </c:pt>
                <c:pt idx="78">
                  <c:v>0.43398910000000013</c:v>
                </c:pt>
                <c:pt idx="79">
                  <c:v>0.44108520000000012</c:v>
                </c:pt>
                <c:pt idx="80">
                  <c:v>0.32666780000000012</c:v>
                </c:pt>
                <c:pt idx="81">
                  <c:v>0.37944640000000013</c:v>
                </c:pt>
                <c:pt idx="82">
                  <c:v>0.42756710000000009</c:v>
                </c:pt>
                <c:pt idx="83">
                  <c:v>0.52865189999999995</c:v>
                </c:pt>
                <c:pt idx="84">
                  <c:v>0.42878030000000011</c:v>
                </c:pt>
                <c:pt idx="85">
                  <c:v>0.46494230000000009</c:v>
                </c:pt>
                <c:pt idx="86">
                  <c:v>0.23062249999999998</c:v>
                </c:pt>
                <c:pt idx="87">
                  <c:v>9.0135040000000041E-2</c:v>
                </c:pt>
                <c:pt idx="88">
                  <c:v>5.950432000000002E-2</c:v>
                </c:pt>
                <c:pt idx="89">
                  <c:v>0.10027519999999999</c:v>
                </c:pt>
                <c:pt idx="90">
                  <c:v>0.20533680000000001</c:v>
                </c:pt>
                <c:pt idx="91">
                  <c:v>0.2246766</c:v>
                </c:pt>
                <c:pt idx="92">
                  <c:v>0.25591330000000001</c:v>
                </c:pt>
                <c:pt idx="93">
                  <c:v>0.21158340000000006</c:v>
                </c:pt>
                <c:pt idx="94">
                  <c:v>0.30667070000000013</c:v>
                </c:pt>
              </c:numCache>
            </c:numRef>
          </c:val>
        </c:ser>
        <c:marker val="1"/>
        <c:axId val="80916864"/>
        <c:axId val="80918400"/>
      </c:lineChart>
      <c:catAx>
        <c:axId val="80916864"/>
        <c:scaling>
          <c:orientation val="minMax"/>
        </c:scaling>
        <c:axPos val="b"/>
        <c:numFmt formatCode="General" sourceLinked="1"/>
        <c:tickLblPos val="nextTo"/>
        <c:crossAx val="80918400"/>
        <c:crosses val="autoZero"/>
        <c:auto val="1"/>
        <c:lblAlgn val="ctr"/>
        <c:lblOffset val="100"/>
      </c:catAx>
      <c:valAx>
        <c:axId val="80918400"/>
        <c:scaling>
          <c:orientation val="minMax"/>
        </c:scaling>
        <c:axPos val="l"/>
        <c:majorGridlines/>
        <c:numFmt formatCode="General" sourceLinked="1"/>
        <c:tickLblPos val="nextTo"/>
        <c:crossAx val="80916864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ru-RU"/>
    </a:p>
  </c:txPr>
  <c:externalData r:id="rId1"/>
</c:chartSpac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78A954-E74A-437F-9540-7A36E2C630F2}" type="datetimeFigureOut">
              <a:rPr lang="ru-RU" smtClean="0"/>
              <a:pPr/>
              <a:t>04.04.2014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DAFA99-DFF5-458A-B14E-22FE354726F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Принцип</a:t>
            </a:r>
            <a:r>
              <a:rPr lang="ru-RU" baseline="0" dirty="0" smtClean="0"/>
              <a:t> вероятностного отслеживания основан на байесовском подходе, который заключается в том, чтобы построить функцию плотности распределения вероятности (</a:t>
            </a:r>
            <a:r>
              <a:rPr lang="en-US" baseline="0" dirty="0" smtClean="0"/>
              <a:t>probability density function, </a:t>
            </a:r>
            <a:r>
              <a:rPr lang="en-US" baseline="0" dirty="0" err="1" smtClean="0"/>
              <a:t>pdf</a:t>
            </a:r>
            <a:r>
              <a:rPr lang="en-US" baseline="0" dirty="0" smtClean="0"/>
              <a:t>) </a:t>
            </a:r>
            <a:r>
              <a:rPr lang="ru-RU" baseline="0" dirty="0" smtClean="0"/>
              <a:t>вектора состояния, используя всю доступную информацию.</a:t>
            </a:r>
          </a:p>
          <a:p>
            <a:endParaRPr lang="ru-RU" baseline="0" dirty="0" smtClean="0"/>
          </a:p>
          <a:p>
            <a:r>
              <a:rPr lang="ru-RU" dirty="0" smtClean="0"/>
              <a:t>С точки зрения данного подхода проблема отслеживания</a:t>
            </a:r>
            <a:r>
              <a:rPr lang="ru-RU" baseline="0" dirty="0" smtClean="0"/>
              <a:t> заключается в том, чтобы рекурсивно вычислить некоторую степень доверия состояния объекта на кадре </a:t>
            </a:r>
            <a:r>
              <a:rPr lang="en-US" baseline="0" dirty="0" smtClean="0"/>
              <a:t>k</a:t>
            </a:r>
            <a:r>
              <a:rPr lang="ru-RU" baseline="0" dirty="0" smtClean="0"/>
              <a:t>, принимающего различные значения, с учетом имеющихся к текущему моменту измерений (наблюдений). 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Чтобы оценить состояние объекта на</a:t>
            </a:r>
            <a:r>
              <a:rPr lang="ru-RU" baseline="0" dirty="0" smtClean="0"/>
              <a:t> следующем кадре (его координаты, размеры, скорость и т.п.)</a:t>
            </a:r>
            <a:r>
              <a:rPr lang="ru-RU" dirty="0" smtClean="0"/>
              <a:t>, требуется максимально обобщить полученные измерения, т.е. определить новое состояние при условии, что получен набор измерений для состояний на предыдущих кадрах. </a:t>
            </a:r>
          </a:p>
          <a:p>
            <a:endParaRPr lang="ru-RU" dirty="0" smtClean="0"/>
          </a:p>
          <a:p>
            <a:r>
              <a:rPr lang="ru-RU" dirty="0" smtClean="0"/>
              <a:t>На</a:t>
            </a:r>
            <a:r>
              <a:rPr lang="ru-RU" baseline="0" dirty="0" smtClean="0"/>
              <a:t> шаге предсказания на основе уравнения динамики объекта строится априорная функция плотности распределения. После этого необходимо определить точку, которая с наибольшей вероятностью будет задавать текущее положение объекта при условии, что состояние объекта задано рассчитанной априорной функцией распределения. Это и будет наблюдение, или измерение, полученное на текущем шаге, которое на этапе обновления состояние будет использовано для получения требуемой плотности распределения (она также называется </a:t>
            </a:r>
            <a:r>
              <a:rPr lang="ru-RU" baseline="0" dirty="0" err="1" smtClean="0"/>
              <a:t>постериорной</a:t>
            </a:r>
            <a:r>
              <a:rPr lang="ru-RU" baseline="0" dirty="0" smtClean="0"/>
              <a:t>).</a:t>
            </a:r>
          </a:p>
          <a:p>
            <a:r>
              <a:rPr lang="ru-RU" baseline="0" dirty="0" smtClean="0"/>
              <a:t>/*</a:t>
            </a:r>
            <a:endParaRPr lang="en-US" dirty="0" smtClean="0"/>
          </a:p>
          <a:p>
            <a:r>
              <a:rPr lang="ru-RU" dirty="0" smtClean="0"/>
              <a:t>Что такое функция</a:t>
            </a:r>
            <a:r>
              <a:rPr lang="ru-RU" baseline="0" dirty="0" smtClean="0"/>
              <a:t> правдоподобия?</a:t>
            </a:r>
          </a:p>
          <a:p>
            <a:r>
              <a:rPr lang="ru-RU" baseline="0" dirty="0" smtClean="0"/>
              <a:t>Это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вероятность заданного события при различных значениях параметра,</a:t>
            </a:r>
            <a:r>
              <a:rPr lang="ru-RU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т.е. функция, зависящая от параметра при фиксированном событии.  Показывает, насколько правдоподобен выбранный параметр при заданном событии</a:t>
            </a:r>
          </a:p>
          <a:p>
            <a:r>
              <a:rPr lang="ru-RU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*/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AFA99-DFF5-458A-B14E-22FE354726FD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Техника фильтрации частиц представляет</a:t>
            </a:r>
            <a:r>
              <a:rPr lang="ru-RU" baseline="0" dirty="0" smtClean="0"/>
              <a:t> функцию плотности распределения вероятности в виде коллекции взвешенных выборок  - частиц, поведение которых регулируется с помощью их весов. По сути частица является представлением некоторого возможного состояния объекта. </a:t>
            </a:r>
          </a:p>
          <a:p>
            <a:endParaRPr lang="ru-RU" baseline="0" dirty="0" smtClean="0"/>
          </a:p>
          <a:p>
            <a:r>
              <a:rPr lang="ru-RU" baseline="0" dirty="0" smtClean="0"/>
              <a:t>С точки зрения фильтра частиц задача отслеживания сводится к построению метода восстановления множества частиц на текущем кадре на основании вычисленного множества с предыдущего кадра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AFA99-DFF5-458A-B14E-22FE354726FD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Модель состояния должна описывать положение</a:t>
            </a:r>
            <a:r>
              <a:rPr lang="ru-RU" baseline="0" dirty="0" smtClean="0"/>
              <a:t> объекта на кадре, его размеры и некоторые другие характеристики. Для того, чтобы иметь возможность учитывать динамику объекту, в используемую модель помимо координат и размеров описывающего объект прямоугольника были включены и их производные. Таким образом, вектор </a:t>
            </a:r>
            <a:r>
              <a:rPr lang="en-US" baseline="0" dirty="0" smtClean="0"/>
              <a:t>s</a:t>
            </a:r>
            <a:r>
              <a:rPr lang="ru-RU" baseline="0" dirty="0" smtClean="0"/>
              <a:t> описывает статическую составляющую состояния объекта, а вектор </a:t>
            </a:r>
            <a:r>
              <a:rPr lang="en-US" baseline="0" dirty="0" smtClean="0"/>
              <a:t>d</a:t>
            </a:r>
            <a:r>
              <a:rPr lang="ru-RU" baseline="0" dirty="0" smtClean="0"/>
              <a:t> – динамическую.  </a:t>
            </a:r>
          </a:p>
          <a:p>
            <a:endParaRPr lang="ru-RU" baseline="0" dirty="0" smtClean="0"/>
          </a:p>
          <a:p>
            <a:r>
              <a:rPr lang="ru-RU" baseline="0" dirty="0" smtClean="0"/>
              <a:t>Модель наблюдения (измерения) описывает те сведения, которые мы получаем о состоянии объекта на текущем кадре. В данном случае она включает в себя информацию о размере и положении объекта.  </a:t>
            </a:r>
            <a:endParaRPr lang="ru-RU" dirty="0" smtClean="0"/>
          </a:p>
          <a:p>
            <a:r>
              <a:rPr lang="ru-RU" dirty="0" smtClean="0"/>
              <a:t>Модели состояния и наблюдения в общем случае могут</a:t>
            </a:r>
            <a:r>
              <a:rPr lang="ru-RU" baseline="0" dirty="0" smtClean="0"/>
              <a:t> описывать разные признаки объекта и даже иметь разную размерность, как, например, в приводимом примере, где модель наблюдения аналогична статической части вектора состояний.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Динамика объекта описывается с помощью уравнения движения, </a:t>
            </a:r>
            <a:r>
              <a:rPr lang="en-US" baseline="0" dirty="0" smtClean="0"/>
              <a:t>v</a:t>
            </a:r>
            <a:r>
              <a:rPr lang="ru-RU" baseline="0" dirty="0" smtClean="0"/>
              <a:t> – стохастическая составляющая (белый Гауссов шум)</a:t>
            </a:r>
          </a:p>
          <a:p>
            <a:endParaRPr lang="ru-RU" baseline="0" dirty="0" smtClean="0"/>
          </a:p>
          <a:p>
            <a:r>
              <a:rPr lang="ru-RU" baseline="0" dirty="0" smtClean="0"/>
              <a:t>Уравнение наблюдения позволяет оценить наиболее вероятное состояние объекта на текущем кадре. С его помощью задаются весовые коэффициенты каждой частицы. Для оценки вероятности используется расстояние между цветовой гистограммой целевого объекта (известна заранее) и гистограммой, построенной для прямоугольной области</a:t>
            </a:r>
            <a:r>
              <a:rPr lang="en-US" baseline="0" dirty="0" smtClean="0"/>
              <a:t>, </a:t>
            </a:r>
            <a:r>
              <a:rPr lang="ru-RU" baseline="0" dirty="0" smtClean="0"/>
              <a:t>размеры и положение которой заданы частицей. </a:t>
            </a:r>
            <a:r>
              <a:rPr lang="en-US" baseline="0" dirty="0" smtClean="0"/>
              <a:t>N</a:t>
            </a:r>
            <a:r>
              <a:rPr lang="ru-RU" baseline="0" dirty="0" smtClean="0"/>
              <a:t> – стохастическая переменная, описывающая погрешность наблюдения (которая возникает вследствие того, например, что цветовая гистограмма является неустойчивой по отношению к смене освещения). </a:t>
            </a:r>
          </a:p>
          <a:p>
            <a:endParaRPr lang="ru-RU" baseline="0" dirty="0" smtClean="0"/>
          </a:p>
          <a:p>
            <a:r>
              <a:rPr lang="ru-RU" baseline="0" dirty="0" smtClean="0"/>
              <a:t>Чем ближе гистограмма, построенная для некоторой частицы, к целевой гистограмме, с тем более высокой вероятностью данная частица описывает реальное состояние объекта.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AFA99-DFF5-458A-B14E-22FE354726FD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Вес частицы</a:t>
            </a:r>
            <a:r>
              <a:rPr lang="ru-RU" baseline="0" dirty="0" smtClean="0"/>
              <a:t> задает вероятность, что она попадет в новый набор частиц на следующем кадре. Для выбранной частицы на основе модели динамики системы предсказывается следующее состояние и вычисляется вес согласно модели наблюдения. С учетом стохастической составляющей данная модель представляет собой нормальное распределение, математическое ожидание которого задается расстоянием между цветовым гистограммами, а среднеквадратичное отклонение является параметром модели.</a:t>
            </a:r>
          </a:p>
          <a:p>
            <a:endParaRPr lang="ru-RU" baseline="0" dirty="0" smtClean="0"/>
          </a:p>
          <a:p>
            <a:r>
              <a:rPr lang="ru-RU" baseline="0" dirty="0" smtClean="0"/>
              <a:t>Таким образом, чем меньше расстояние между цветовой гистограммой области, задаваемой частицей, и цветовой гистограммой целевого объекта, тем выше вес данной частицы, а значит, тем выше вероятность, что она попадет в набор частиц для следующего кадра.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AFA99-DFF5-458A-B14E-22FE354726FD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На</a:t>
            </a:r>
            <a:r>
              <a:rPr lang="ru-RU" baseline="0" dirty="0" smtClean="0"/>
              <a:t> входе итерации алгоритма – множество частиц </a:t>
            </a:r>
            <a:r>
              <a:rPr lang="en-US" baseline="0" dirty="0" smtClean="0"/>
              <a:t>{S(i,t-1),w(i,t-1)}   (</a:t>
            </a:r>
            <a:r>
              <a:rPr lang="ru-RU" baseline="0" dirty="0" smtClean="0"/>
              <a:t>верхний уровень</a:t>
            </a:r>
            <a:r>
              <a:rPr lang="en-US" baseline="0" dirty="0" smtClean="0"/>
              <a:t>);</a:t>
            </a:r>
            <a:endParaRPr lang="ru-RU" baseline="0" dirty="0" smtClean="0"/>
          </a:p>
          <a:p>
            <a:r>
              <a:rPr lang="ru-RU" baseline="0" dirty="0" smtClean="0"/>
              <a:t>2 уровень – после </a:t>
            </a:r>
            <a:r>
              <a:rPr lang="ru-RU" baseline="0" dirty="0" err="1" smtClean="0"/>
              <a:t>перевыборки</a:t>
            </a:r>
            <a:r>
              <a:rPr lang="ru-RU" baseline="0" dirty="0" smtClean="0"/>
              <a:t> частиц с предыдущего кадра.</a:t>
            </a:r>
          </a:p>
          <a:p>
            <a:r>
              <a:rPr lang="ru-RU" baseline="0" dirty="0" smtClean="0"/>
              <a:t>Предсказание приводит к формированию множества оценочных состояний частиц (3-й уровень)</a:t>
            </a:r>
          </a:p>
          <a:p>
            <a:r>
              <a:rPr lang="ru-RU" baseline="0" dirty="0" smtClean="0"/>
              <a:t>Для каждой оценки производится коррекция на основании имеющихся наблюдений (вычисление веса частицы). Получаем искомое множество частиц для текущей итерации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AFA99-DFF5-458A-B14E-22FE354726FD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Аналогично вектору</a:t>
            </a:r>
            <a:r>
              <a:rPr lang="ru-RU" baseline="0" dirty="0" smtClean="0"/>
              <a:t> состояния объекта, вектор стандартных отклонений стохастической составляющей уравнения динамики также можно разделить на статическую и динамическую компоненты. Эти значения становятся зависимыми от времени. Начальные значения погрешностей выбираются исходя из конкретной задачи отслеживания, а затем на их основе вычисляются значения погрешностей для каждой итерации алгоритма  с учетом размера объекта и точности </a:t>
            </a:r>
            <a:r>
              <a:rPr lang="ru-RU" baseline="0" dirty="0" err="1" smtClean="0"/>
              <a:t>трекера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AFA99-DFF5-458A-B14E-22FE354726FD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Таким образом, при высокой точности</a:t>
            </a:r>
            <a:r>
              <a:rPr lang="ru-RU" baseline="0" dirty="0" smtClean="0"/>
              <a:t> отслеживания значение </a:t>
            </a:r>
            <a:r>
              <a:rPr lang="ru-RU" baseline="0" dirty="0" err="1" smtClean="0"/>
              <a:t>сигмоидальной</a:t>
            </a:r>
            <a:r>
              <a:rPr lang="ru-RU" baseline="0" dirty="0" smtClean="0"/>
              <a:t> функции мало, и основной вклад в результат, получаемый на шаге предсказания, вносит динамическая составляющая стохастической переменной, т. е. основной упор делается на оцененную с предыдущих кадров динамику объекта. Когда результаты работы </a:t>
            </a:r>
            <a:r>
              <a:rPr lang="ru-RU" baseline="0" dirty="0" err="1" smtClean="0"/>
              <a:t>трекера</a:t>
            </a:r>
            <a:r>
              <a:rPr lang="ru-RU" baseline="0" dirty="0" smtClean="0"/>
              <a:t> становятся менее точными, влияние динамической составляющей снижается, и поведение фильтра приближается к модели </a:t>
            </a:r>
            <a:r>
              <a:rPr lang="ru-RU" baseline="0" smtClean="0"/>
              <a:t>случайных блужданий.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AFA99-DFF5-458A-B14E-22FE354726FD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04.04.2014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04.04.2014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04.04.2014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04.04.2014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04.04.2014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04.04.2014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04.04.2014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9.bin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E:\bmstu\diplom\12_sem\SIR_Adaptive\results\movie01\movie01_adaptive_2.avi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22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png"/><Relationship Id="rId9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Relationship Id="rId9" Type="http://schemas.openxmlformats.org/officeDocument/2006/relationships/oleObject" Target="../embeddings/oleObject16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E:\bmstu\diplom\12_sem\SIR_Adaptive\results\movie01\movie01_non_adaptive.avi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3212976"/>
            <a:ext cx="8077200" cy="1673352"/>
          </a:xfrm>
        </p:spPr>
        <p:txBody>
          <a:bodyPr>
            <a:normAutofit fontScale="90000"/>
          </a:bodyPr>
          <a:lstStyle/>
          <a:p>
            <a:r>
              <a:rPr lang="ru-RU" u="sng" dirty="0" smtClean="0"/>
              <a:t>Разработка вероятностного метода  отслеживания объектов в видеопотоке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9552" y="1556792"/>
            <a:ext cx="8077200" cy="1499616"/>
          </a:xfrm>
        </p:spPr>
        <p:txBody>
          <a:bodyPr/>
          <a:lstStyle/>
          <a:p>
            <a:r>
              <a:rPr lang="ru-RU" dirty="0" smtClean="0"/>
              <a:t>Студент </a:t>
            </a:r>
            <a:r>
              <a:rPr lang="ru-RU" dirty="0" err="1" smtClean="0"/>
              <a:t>Фроловская</a:t>
            </a:r>
            <a:r>
              <a:rPr lang="ru-RU" dirty="0" smtClean="0"/>
              <a:t> Елена, ИУ7-39</a:t>
            </a:r>
            <a:endParaRPr lang="en-US" dirty="0" smtClean="0"/>
          </a:p>
          <a:p>
            <a:r>
              <a:rPr lang="ru-RU" dirty="0" smtClean="0"/>
              <a:t>Научный руководитель: Рудаков Игорь Владимирович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Адаптация погрешности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Стандартные отклонения для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Линейная адаптация к размеру объекта</a:t>
            </a:r>
          </a:p>
          <a:p>
            <a:r>
              <a:rPr lang="ru-RU" dirty="0" err="1" smtClean="0"/>
              <a:t>Сигмоидальная</a:t>
            </a:r>
            <a:r>
              <a:rPr lang="ru-RU" dirty="0" smtClean="0"/>
              <a:t> адаптация к точности отслеживания </a:t>
            </a:r>
            <a:endParaRPr lang="ru-RU" dirty="0"/>
          </a:p>
        </p:txBody>
      </p:sp>
      <p:graphicFrame>
        <p:nvGraphicFramePr>
          <p:cNvPr id="44034" name="Object 2"/>
          <p:cNvGraphicFramePr>
            <a:graphicFrameLocks noChangeAspect="1"/>
          </p:cNvGraphicFramePr>
          <p:nvPr/>
        </p:nvGraphicFramePr>
        <p:xfrm>
          <a:off x="6228184" y="1772816"/>
          <a:ext cx="834380" cy="690364"/>
        </p:xfrm>
        <a:graphic>
          <a:graphicData uri="http://schemas.openxmlformats.org/presentationml/2006/ole">
            <p:oleObj spid="_x0000_s44034" name="Equation" r:id="rId4" imgW="228600" imgH="228600" progId="Equation.3">
              <p:embed/>
            </p:oleObj>
          </a:graphicData>
        </a:graphic>
      </p:graphicFrame>
      <p:graphicFrame>
        <p:nvGraphicFramePr>
          <p:cNvPr id="44035" name="Object 3"/>
          <p:cNvGraphicFramePr>
            <a:graphicFrameLocks noChangeAspect="1"/>
          </p:cNvGraphicFramePr>
          <p:nvPr/>
        </p:nvGraphicFramePr>
        <p:xfrm>
          <a:off x="971601" y="2276872"/>
          <a:ext cx="3960439" cy="1517298"/>
        </p:xfrm>
        <a:graphic>
          <a:graphicData uri="http://schemas.openxmlformats.org/presentationml/2006/ole">
            <p:oleObj spid="_x0000_s44035" name="Equation" r:id="rId5" imgW="1333440" imgH="507960" progId="Equation.3">
              <p:embed/>
            </p:oleObj>
          </a:graphicData>
        </a:graphic>
      </p:graphicFrame>
      <p:graphicFrame>
        <p:nvGraphicFramePr>
          <p:cNvPr id="44036" name="Object 4"/>
          <p:cNvGraphicFramePr>
            <a:graphicFrameLocks noChangeAspect="1"/>
          </p:cNvGraphicFramePr>
          <p:nvPr/>
        </p:nvGraphicFramePr>
        <p:xfrm>
          <a:off x="4139952" y="4941168"/>
          <a:ext cx="3562747" cy="1491075"/>
        </p:xfrm>
        <a:graphic>
          <a:graphicData uri="http://schemas.openxmlformats.org/presentationml/2006/ole">
            <p:oleObj spid="_x0000_s44036" name="Equation" r:id="rId6" imgW="1587240" imgH="6602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Адаптация погрешности (продолжение)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625609"/>
          </a:xfrm>
        </p:spPr>
        <p:txBody>
          <a:bodyPr/>
          <a:lstStyle/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При низкой точности отслеживания необходимо снизить влияние динамической компоненты вектора состояния</a:t>
            </a:r>
          </a:p>
          <a:p>
            <a:endParaRPr lang="ru-RU" dirty="0"/>
          </a:p>
        </p:txBody>
      </p:sp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611559" y="1916832"/>
          <a:ext cx="5304651" cy="1440160"/>
        </p:xfrm>
        <a:graphic>
          <a:graphicData uri="http://schemas.openxmlformats.org/presentationml/2006/ole">
            <p:oleObj spid="_x0000_s45058" name="Equation" r:id="rId4" imgW="1930320" imgH="482400" progId="Equation.3">
              <p:embed/>
            </p:oleObj>
          </a:graphicData>
        </a:graphic>
      </p:graphicFrame>
      <p:graphicFrame>
        <p:nvGraphicFramePr>
          <p:cNvPr id="45059" name="Object 3"/>
          <p:cNvGraphicFramePr>
            <a:graphicFrameLocks noChangeAspect="1"/>
          </p:cNvGraphicFramePr>
          <p:nvPr/>
        </p:nvGraphicFramePr>
        <p:xfrm>
          <a:off x="3491880" y="5373216"/>
          <a:ext cx="2932113" cy="682625"/>
        </p:xfrm>
        <a:graphic>
          <a:graphicData uri="http://schemas.openxmlformats.org/presentationml/2006/ole">
            <p:oleObj spid="_x0000_s45059" name="Equation" r:id="rId5" imgW="106668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работы</a:t>
            </a:r>
            <a:endParaRPr lang="ru-RU" dirty="0"/>
          </a:p>
        </p:txBody>
      </p:sp>
      <p:pic>
        <p:nvPicPr>
          <p:cNvPr id="6" name="movie01_adaptive_2.avi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-1147763" y="-204788"/>
            <a:ext cx="11439526" cy="85820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результатов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3284984"/>
          <a:ext cx="6995120" cy="3115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5298" name="Object 2"/>
          <p:cNvGraphicFramePr>
            <a:graphicFrameLocks noChangeAspect="1"/>
          </p:cNvGraphicFramePr>
          <p:nvPr/>
        </p:nvGraphicFramePr>
        <p:xfrm>
          <a:off x="971600" y="2420888"/>
          <a:ext cx="2536825" cy="1003300"/>
        </p:xfrm>
        <a:graphic>
          <a:graphicData uri="http://schemas.openxmlformats.org/presentationml/2006/ole">
            <p:oleObj spid="_x0000_s55298" name="Equation" r:id="rId4" imgW="1130040" imgH="444240" progId="Equation.3">
              <p:embed/>
            </p:oleObj>
          </a:graphicData>
        </a:graphic>
      </p:graphicFrame>
      <p:sp>
        <p:nvSpPr>
          <p:cNvPr id="6" name="Содержимое 2"/>
          <p:cNvSpPr txBox="1">
            <a:spLocks/>
          </p:cNvSpPr>
          <p:nvPr/>
        </p:nvSpPr>
        <p:spPr>
          <a:xfrm>
            <a:off x="457200" y="1775191"/>
            <a:ext cx="8075240" cy="1561133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Индекс</a:t>
            </a:r>
            <a:r>
              <a:rPr kumimoji="0" lang="ru-RU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качества отслеживания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Адаптация ошибки более подходит для случаев, когда изменения в движении и размерах объекты значительны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rgbClr val="FF0000"/>
                </a:solidFill>
              </a:rPr>
              <a:t>Дальнейшие исследования</a:t>
            </a:r>
          </a:p>
          <a:p>
            <a:pPr lvl="1"/>
            <a:r>
              <a:rPr lang="ru-RU" dirty="0" smtClean="0"/>
              <a:t>Мультипликативные погрешности</a:t>
            </a:r>
          </a:p>
          <a:p>
            <a:pPr lvl="1"/>
            <a:r>
              <a:rPr lang="ru-RU" dirty="0" smtClean="0"/>
              <a:t>Обновление образца гистограммы объекта в ходе отслеживания</a:t>
            </a:r>
          </a:p>
          <a:p>
            <a:pPr lvl="1"/>
            <a:r>
              <a:rPr lang="ru-RU" dirty="0" smtClean="0"/>
              <a:t>Другие методы визуального представления объекта </a:t>
            </a:r>
          </a:p>
          <a:p>
            <a:pPr lvl="1"/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отслеживания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Последовательное определение положения объекта на каждом из кадров видеопоследовательности</a:t>
            </a:r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Вероятностный подход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Предсказание</a:t>
            </a:r>
            <a:r>
              <a:rPr lang="en-US" dirty="0" smtClean="0"/>
              <a:t>	</a:t>
            </a:r>
          </a:p>
          <a:p>
            <a:pPr lvl="1"/>
            <a:r>
              <a:rPr lang="ru-RU" dirty="0" smtClean="0"/>
              <a:t>Априорная плотность</a:t>
            </a:r>
          </a:p>
          <a:p>
            <a:pPr lvl="1">
              <a:buNone/>
            </a:pPr>
            <a:r>
              <a:rPr lang="ru-RU" dirty="0" smtClean="0"/>
              <a:t>распределения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ru-RU" dirty="0" smtClean="0"/>
              <a:t>Наблюдение</a:t>
            </a:r>
            <a:endParaRPr lang="en-US" dirty="0" smtClean="0"/>
          </a:p>
          <a:p>
            <a:pPr lvl="1"/>
            <a:r>
              <a:rPr lang="ru-RU" dirty="0" smtClean="0"/>
              <a:t>Функция правдоподобия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ru-RU" dirty="0" smtClean="0"/>
              <a:t>Обновление</a:t>
            </a:r>
            <a:endParaRPr lang="en-US" dirty="0" smtClean="0"/>
          </a:p>
          <a:p>
            <a:pPr lvl="1"/>
            <a:r>
              <a:rPr lang="ru-RU" dirty="0" err="1" smtClean="0"/>
              <a:t>Постериорная</a:t>
            </a:r>
            <a:r>
              <a:rPr lang="ru-RU" dirty="0" smtClean="0"/>
              <a:t> плотность</a:t>
            </a:r>
          </a:p>
          <a:p>
            <a:pPr lvl="1">
              <a:buNone/>
            </a:pPr>
            <a:r>
              <a:rPr lang="ru-RU" dirty="0" smtClean="0"/>
              <a:t>распределения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8" y="2071678"/>
            <a:ext cx="3076575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4757738" y="2852167"/>
          <a:ext cx="1571625" cy="504825"/>
        </p:xfrm>
        <a:graphic>
          <a:graphicData uri="http://schemas.openxmlformats.org/presentationml/2006/ole">
            <p:oleObj spid="_x0000_s4101" name="Equation" r:id="rId5" imgW="711000" imgH="228600" progId="Equation.3">
              <p:embed/>
            </p:oleObj>
          </a:graphicData>
        </a:graphic>
      </p:graphicFrame>
      <p:pic>
        <p:nvPicPr>
          <p:cNvPr id="10" name="Picture 1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15008" y="3571876"/>
            <a:ext cx="3057525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103" name="Object 7"/>
          <p:cNvGraphicFramePr>
            <a:graphicFrameLocks noChangeAspect="1"/>
          </p:cNvGraphicFramePr>
          <p:nvPr/>
        </p:nvGraphicFramePr>
        <p:xfrm>
          <a:off x="4788024" y="4292327"/>
          <a:ext cx="1262063" cy="504825"/>
        </p:xfrm>
        <a:graphic>
          <a:graphicData uri="http://schemas.openxmlformats.org/presentationml/2006/ole">
            <p:oleObj spid="_x0000_s4103" name="Equation" r:id="rId7" imgW="571320" imgH="228600" progId="Equation.3">
              <p:embed/>
            </p:oleObj>
          </a:graphicData>
        </a:graphic>
      </p:graphicFrame>
      <p:pic>
        <p:nvPicPr>
          <p:cNvPr id="13" name="Picture 1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715008" y="5000636"/>
            <a:ext cx="299085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106" name="Object 10"/>
          <p:cNvGraphicFramePr>
            <a:graphicFrameLocks noChangeAspect="1"/>
          </p:cNvGraphicFramePr>
          <p:nvPr/>
        </p:nvGraphicFramePr>
        <p:xfrm>
          <a:off x="4810125" y="5589240"/>
          <a:ext cx="1377950" cy="504825"/>
        </p:xfrm>
        <a:graphic>
          <a:graphicData uri="http://schemas.openxmlformats.org/presentationml/2006/ole">
            <p:oleObj spid="_x0000_s4106" name="Equation" r:id="rId9" imgW="62208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Фильтр частиц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  <a:p>
            <a:endParaRPr lang="ru-RU" dirty="0" smtClean="0"/>
          </a:p>
          <a:p>
            <a:pPr>
              <a:buNone/>
            </a:pPr>
            <a:r>
              <a:rPr lang="ru-RU" dirty="0" smtClean="0"/>
              <a:t>	Аппроксимация плотности распределения 	     взвешенным набором частиц</a:t>
            </a:r>
            <a:endParaRPr lang="en-US" dirty="0" smtClean="0"/>
          </a:p>
          <a:p>
            <a:endParaRPr lang="en-US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899592" y="3933056"/>
          <a:ext cx="6248400" cy="1871662"/>
        </p:xfrm>
        <a:graphic>
          <a:graphicData uri="http://schemas.openxmlformats.org/presentationml/2006/ole">
            <p:oleObj spid="_x0000_s20483" name="Equation" r:id="rId4" imgW="2184120" imgH="660240" progId="Equation.3">
              <p:embed/>
            </p:oleObj>
          </a:graphicData>
        </a:graphic>
      </p:graphicFrame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827584" y="2060848"/>
          <a:ext cx="3195638" cy="647700"/>
        </p:xfrm>
        <a:graphic>
          <a:graphicData uri="http://schemas.openxmlformats.org/presentationml/2006/ole">
            <p:oleObj spid="_x0000_s20485" name="Equation" r:id="rId5" imgW="1117440" imgH="228600" progId="Equation.3">
              <p:embed/>
            </p:oleObj>
          </a:graphicData>
        </a:graphic>
      </p:graphicFrame>
      <p:graphicFrame>
        <p:nvGraphicFramePr>
          <p:cNvPr id="20486" name="Object 6"/>
          <p:cNvGraphicFramePr>
            <a:graphicFrameLocks noChangeAspect="1"/>
          </p:cNvGraphicFramePr>
          <p:nvPr/>
        </p:nvGraphicFramePr>
        <p:xfrm>
          <a:off x="4870276" y="2061220"/>
          <a:ext cx="3086100" cy="647700"/>
        </p:xfrm>
        <a:graphic>
          <a:graphicData uri="http://schemas.openxmlformats.org/presentationml/2006/ole">
            <p:oleObj spid="_x0000_s20486" name="Equation" r:id="rId6" imgW="107928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</a:t>
            </a:r>
            <a:r>
              <a:rPr lang="en-US" dirty="0" smtClean="0"/>
              <a:t>SIR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700808"/>
            <a:ext cx="8301608" cy="4769625"/>
          </a:xfrm>
        </p:spPr>
        <p:txBody>
          <a:bodyPr>
            <a:normAutofit/>
          </a:bodyPr>
          <a:lstStyle/>
          <a:p>
            <a:r>
              <a:rPr lang="ru-RU" dirty="0" smtClean="0"/>
              <a:t>Модель состояния</a:t>
            </a:r>
          </a:p>
          <a:p>
            <a:endParaRPr lang="ru-RU" dirty="0" smtClean="0"/>
          </a:p>
          <a:p>
            <a:r>
              <a:rPr lang="ru-RU" dirty="0" smtClean="0"/>
              <a:t>Модель наблюдения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>
                <a:solidFill>
                  <a:srgbClr val="FF0000"/>
                </a:solidFill>
              </a:rPr>
              <a:t>Уравнение движения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r>
              <a:rPr lang="ru-RU" dirty="0" smtClean="0">
                <a:solidFill>
                  <a:srgbClr val="FF0000"/>
                </a:solidFill>
              </a:rPr>
              <a:t>Уравнение наблюдения</a:t>
            </a:r>
            <a:endParaRPr lang="ru-RU" dirty="0">
              <a:solidFill>
                <a:srgbClr val="FF0000"/>
              </a:solidFill>
            </a:endParaRPr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4427984" y="1643832"/>
          <a:ext cx="4602162" cy="1281112"/>
        </p:xfrm>
        <a:graphic>
          <a:graphicData uri="http://schemas.openxmlformats.org/presentationml/2006/ole">
            <p:oleObj spid="_x0000_s2054" name="Equation" r:id="rId4" imgW="1460160" imgH="406080" progId="Equation.3">
              <p:embed/>
            </p:oleObj>
          </a:graphicData>
        </a:graphic>
      </p:graphicFrame>
      <p:graphicFrame>
        <p:nvGraphicFramePr>
          <p:cNvPr id="2059" name="Object 11"/>
          <p:cNvGraphicFramePr>
            <a:graphicFrameLocks noChangeAspect="1"/>
          </p:cNvGraphicFramePr>
          <p:nvPr/>
        </p:nvGraphicFramePr>
        <p:xfrm>
          <a:off x="1239838" y="4264025"/>
          <a:ext cx="6230937" cy="820738"/>
        </p:xfrm>
        <a:graphic>
          <a:graphicData uri="http://schemas.openxmlformats.org/presentationml/2006/ole">
            <p:oleObj spid="_x0000_s2059" name="Equation" r:id="rId5" imgW="1739880" imgH="228600" progId="Equation.3">
              <p:embed/>
            </p:oleObj>
          </a:graphicData>
        </a:graphic>
      </p:graphicFrame>
      <p:graphicFrame>
        <p:nvGraphicFramePr>
          <p:cNvPr id="2062" name="Object 14"/>
          <p:cNvGraphicFramePr>
            <a:graphicFrameLocks noChangeAspect="1"/>
          </p:cNvGraphicFramePr>
          <p:nvPr/>
        </p:nvGraphicFramePr>
        <p:xfrm>
          <a:off x="1579563" y="5856288"/>
          <a:ext cx="6008687" cy="1001712"/>
        </p:xfrm>
        <a:graphic>
          <a:graphicData uri="http://schemas.openxmlformats.org/presentationml/2006/ole">
            <p:oleObj spid="_x0000_s2062" name="Equation" r:id="rId6" imgW="1904760" imgH="317160" progId="Equation.3">
              <p:embed/>
            </p:oleObj>
          </a:graphicData>
        </a:graphic>
      </p:graphicFrame>
      <p:graphicFrame>
        <p:nvGraphicFramePr>
          <p:cNvPr id="2064" name="Object 16"/>
          <p:cNvGraphicFramePr>
            <a:graphicFrameLocks noChangeAspect="1"/>
          </p:cNvGraphicFramePr>
          <p:nvPr/>
        </p:nvGraphicFramePr>
        <p:xfrm>
          <a:off x="4723656" y="2670175"/>
          <a:ext cx="3160712" cy="758825"/>
        </p:xfrm>
        <a:graphic>
          <a:graphicData uri="http://schemas.openxmlformats.org/presentationml/2006/ole">
            <p:oleObj spid="_x0000_s2064" name="Equation" r:id="rId7" imgW="100296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</a:t>
            </a:r>
            <a:r>
              <a:rPr lang="en-US" dirty="0" smtClean="0"/>
              <a:t>SIR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1700808"/>
            <a:ext cx="7632848" cy="4625609"/>
          </a:xfrm>
        </p:spPr>
        <p:txBody>
          <a:bodyPr/>
          <a:lstStyle/>
          <a:p>
            <a:r>
              <a:rPr lang="ru-RU" dirty="0" smtClean="0"/>
              <a:t>Выбрать из            частицу 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с вероятностью </a:t>
            </a:r>
          </a:p>
          <a:p>
            <a:r>
              <a:rPr lang="ru-RU" b="1" dirty="0" smtClean="0">
                <a:solidFill>
                  <a:srgbClr val="FF0000"/>
                </a:solidFill>
              </a:rPr>
              <a:t>Предсказание:</a:t>
            </a:r>
          </a:p>
          <a:p>
            <a:endParaRPr lang="ru-RU" b="1" dirty="0" smtClean="0">
              <a:solidFill>
                <a:srgbClr val="FF0000"/>
              </a:solidFill>
            </a:endParaRPr>
          </a:p>
          <a:p>
            <a:endParaRPr lang="ru-RU" b="1" dirty="0" smtClean="0">
              <a:solidFill>
                <a:srgbClr val="FF0000"/>
              </a:solidFill>
            </a:endParaRPr>
          </a:p>
          <a:p>
            <a:r>
              <a:rPr lang="ru-RU" b="1" dirty="0" smtClean="0">
                <a:solidFill>
                  <a:srgbClr val="FF0000"/>
                </a:solidFill>
              </a:rPr>
              <a:t>Обновление (коррекция):</a:t>
            </a:r>
          </a:p>
          <a:p>
            <a:pPr>
              <a:buNone/>
            </a:pPr>
            <a:r>
              <a:rPr lang="ru-RU" dirty="0" smtClean="0"/>
              <a:t>	</a:t>
            </a:r>
            <a:endParaRPr lang="en-US" dirty="0" smtClean="0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/>
        </p:nvGraphicFramePr>
        <p:xfrm>
          <a:off x="2843808" y="1628800"/>
          <a:ext cx="792088" cy="858095"/>
        </p:xfrm>
        <a:graphic>
          <a:graphicData uri="http://schemas.openxmlformats.org/presentationml/2006/ole">
            <p:oleObj spid="_x0000_s21517" name="Equation" r:id="rId4" imgW="253800" imgH="228600" progId="Equation.3">
              <p:embed/>
            </p:oleObj>
          </a:graphicData>
        </a:graphic>
      </p:graphicFrame>
      <p:graphicFrame>
        <p:nvGraphicFramePr>
          <p:cNvPr id="21518" name="Object 14"/>
          <p:cNvGraphicFramePr>
            <a:graphicFrameLocks noChangeAspect="1"/>
          </p:cNvGraphicFramePr>
          <p:nvPr/>
        </p:nvGraphicFramePr>
        <p:xfrm>
          <a:off x="5220073" y="1523504"/>
          <a:ext cx="1008112" cy="1011195"/>
        </p:xfrm>
        <a:graphic>
          <a:graphicData uri="http://schemas.openxmlformats.org/presentationml/2006/ole">
            <p:oleObj spid="_x0000_s21518" name="Equation" r:id="rId5" imgW="304560" imgH="253800" progId="Equation.3">
              <p:embed/>
            </p:oleObj>
          </a:graphicData>
        </a:graphic>
      </p:graphicFrame>
      <p:graphicFrame>
        <p:nvGraphicFramePr>
          <p:cNvPr id="21519" name="Object 15"/>
          <p:cNvGraphicFramePr>
            <a:graphicFrameLocks noChangeAspect="1"/>
          </p:cNvGraphicFramePr>
          <p:nvPr/>
        </p:nvGraphicFramePr>
        <p:xfrm>
          <a:off x="1835696" y="3284984"/>
          <a:ext cx="3648968" cy="965211"/>
        </p:xfrm>
        <a:graphic>
          <a:graphicData uri="http://schemas.openxmlformats.org/presentationml/2006/ole">
            <p:oleObj spid="_x0000_s21519" name="Equation" r:id="rId6" imgW="1155600" imgH="253800" progId="Equation.3">
              <p:embed/>
            </p:oleObj>
          </a:graphicData>
        </a:graphic>
      </p:graphicFrame>
      <p:graphicFrame>
        <p:nvGraphicFramePr>
          <p:cNvPr id="21520" name="Object 16"/>
          <p:cNvGraphicFramePr>
            <a:graphicFrameLocks noChangeAspect="1"/>
          </p:cNvGraphicFramePr>
          <p:nvPr/>
        </p:nvGraphicFramePr>
        <p:xfrm>
          <a:off x="1619672" y="4726396"/>
          <a:ext cx="4464496" cy="2131604"/>
        </p:xfrm>
        <a:graphic>
          <a:graphicData uri="http://schemas.openxmlformats.org/presentationml/2006/ole">
            <p:oleObj spid="_x0000_s21520" name="Equation" r:id="rId7" imgW="1790640" imgH="711000" progId="Equation.3">
              <p:embed/>
            </p:oleObj>
          </a:graphicData>
        </a:graphic>
      </p:graphicFrame>
      <p:sp>
        <p:nvSpPr>
          <p:cNvPr id="15" name="Правая фигурная скобка 14"/>
          <p:cNvSpPr/>
          <p:nvPr/>
        </p:nvSpPr>
        <p:spPr>
          <a:xfrm>
            <a:off x="7092280" y="1772816"/>
            <a:ext cx="648072" cy="46085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21521" name="Object 17"/>
          <p:cNvGraphicFramePr>
            <a:graphicFrameLocks noChangeAspect="1"/>
          </p:cNvGraphicFramePr>
          <p:nvPr/>
        </p:nvGraphicFramePr>
        <p:xfrm>
          <a:off x="7862888" y="3748088"/>
          <a:ext cx="909637" cy="728662"/>
        </p:xfrm>
        <a:graphic>
          <a:graphicData uri="http://schemas.openxmlformats.org/presentationml/2006/ole">
            <p:oleObj spid="_x0000_s21521" name="Equation" r:id="rId8" imgW="266400" imgH="177480" progId="Equation.3">
              <p:embed/>
            </p:oleObj>
          </a:graphicData>
        </a:graphic>
      </p:graphicFrame>
      <p:graphicFrame>
        <p:nvGraphicFramePr>
          <p:cNvPr id="21524" name="Object 20"/>
          <p:cNvGraphicFramePr>
            <a:graphicFrameLocks noChangeAspect="1"/>
          </p:cNvGraphicFramePr>
          <p:nvPr/>
        </p:nvGraphicFramePr>
        <p:xfrm>
          <a:off x="3563888" y="2132856"/>
          <a:ext cx="720080" cy="779537"/>
        </p:xfrm>
        <a:graphic>
          <a:graphicData uri="http://schemas.openxmlformats.org/presentationml/2006/ole">
            <p:oleObj spid="_x0000_s21524" name="Equation" r:id="rId9" imgW="2538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Фильтр частиц</a:t>
            </a:r>
            <a:endParaRPr lang="ru-RU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628800"/>
            <a:ext cx="7380312" cy="52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работы</a:t>
            </a:r>
            <a:endParaRPr lang="ru-RU" dirty="0"/>
          </a:p>
        </p:txBody>
      </p:sp>
      <p:pic>
        <p:nvPicPr>
          <p:cNvPr id="6" name="movie01_non_adaptive.avi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-1147763" y="-204788"/>
            <a:ext cx="11439526" cy="85820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Модель движения  не учитывает ускорения</a:t>
            </a:r>
          </a:p>
          <a:p>
            <a:r>
              <a:rPr lang="ru-RU" dirty="0" smtClean="0"/>
              <a:t>Амплитуда шума должна учитывать изменения масштаба объекта</a:t>
            </a:r>
          </a:p>
          <a:p>
            <a:r>
              <a:rPr lang="ru-RU" dirty="0" smtClean="0"/>
              <a:t>Неустойчивая модель представления внешнего вида объекта (цветовая гистограмма)</a:t>
            </a:r>
          </a:p>
          <a:p>
            <a:pPr>
              <a:buNone/>
            </a:pPr>
            <a:r>
              <a:rPr lang="ru-RU" b="1" dirty="0" smtClean="0">
                <a:solidFill>
                  <a:srgbClr val="FF0000"/>
                </a:solidFill>
              </a:rPr>
              <a:t>Возможное решение</a:t>
            </a:r>
          </a:p>
          <a:p>
            <a:r>
              <a:rPr lang="ru-RU" dirty="0" smtClean="0"/>
              <a:t>Адаптация погрешности модели движения к результатам отслеживания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Модульная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2258</TotalTime>
  <Words>983</Words>
  <Application>Microsoft Office PowerPoint</Application>
  <PresentationFormat>Экран (4:3)</PresentationFormat>
  <Paragraphs>112</Paragraphs>
  <Slides>15</Slides>
  <Notes>7</Notes>
  <HiddenSlides>0</HiddenSlides>
  <MMClips>2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7" baseType="lpstr">
      <vt:lpstr>Модульная</vt:lpstr>
      <vt:lpstr>Equation</vt:lpstr>
      <vt:lpstr>Разработка вероятностного метода  отслеживания объектов в видеопотоке</vt:lpstr>
      <vt:lpstr>Задача отслеживания</vt:lpstr>
      <vt:lpstr>Вероятностный подход</vt:lpstr>
      <vt:lpstr>Фильтр частиц</vt:lpstr>
      <vt:lpstr>Алгоритм SIR</vt:lpstr>
      <vt:lpstr>Алгоритм SIR</vt:lpstr>
      <vt:lpstr>Фильтр частиц</vt:lpstr>
      <vt:lpstr>Пример работы</vt:lpstr>
      <vt:lpstr>Проблемы</vt:lpstr>
      <vt:lpstr>Адаптация погрешности</vt:lpstr>
      <vt:lpstr>Адаптация погрешности (продолжение)</vt:lpstr>
      <vt:lpstr>Пример работы</vt:lpstr>
      <vt:lpstr>Анализ результатов</vt:lpstr>
      <vt:lpstr>Выводы</vt:lpstr>
      <vt:lpstr>Спасибо за внимание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Tracking Objects in Video Using Particle Filters</dc:title>
  <dc:creator>alex</dc:creator>
  <cp:lastModifiedBy>sunny-hell</cp:lastModifiedBy>
  <cp:revision>107</cp:revision>
  <dcterms:created xsi:type="dcterms:W3CDTF">2013-04-12T19:06:57Z</dcterms:created>
  <dcterms:modified xsi:type="dcterms:W3CDTF">2014-04-03T20:41:41Z</dcterms:modified>
</cp:coreProperties>
</file>