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4" r:id="rId9"/>
    <p:sldId id="275" r:id="rId10"/>
    <p:sldId id="277" r:id="rId11"/>
    <p:sldId id="276" r:id="rId12"/>
    <p:sldId id="278" r:id="rId13"/>
    <p:sldId id="280" r:id="rId14"/>
    <p:sldId id="282" r:id="rId15"/>
    <p:sldId id="283" r:id="rId16"/>
    <p:sldId id="284" r:id="rId17"/>
    <p:sldId id="285" r:id="rId18"/>
    <p:sldId id="286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73F-CE86-4A42-91B4-848379050BD0}" type="datetime1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0316-5C6D-4A9D-A1A2-B901BC402500}" type="datetime1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EAEE-EF5F-40C6-90B0-E7655986E387}" type="datetime1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C08-6AEE-4C79-B3AA-774EEEB0C903}" type="datetime1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ADF-C062-4848-B98E-464A2FD1A83F}" type="datetime1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56DF-4941-4F0D-A7EE-831691F77E1B}" type="datetime1">
              <a:rPr lang="ru-RU" smtClean="0"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1422-263A-4C79-9765-D3306BDEEECD}" type="datetime1">
              <a:rPr lang="ru-RU" smtClean="0"/>
              <a:t>26.05.2014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748-18EA-4288-BCE6-677FA3DD4CE2}" type="datetime1">
              <a:rPr lang="ru-RU" smtClean="0"/>
              <a:t>26.05.2014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718-4766-4CD9-9B66-507F120B005C}" type="datetime1">
              <a:rPr lang="ru-RU" smtClean="0"/>
              <a:t>26.05.2014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2AF9-61D5-4D3C-9F6C-6EA0C4CCA339}" type="datetime1">
              <a:rPr lang="ru-RU" smtClean="0"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4EED-90B2-45A6-83FF-11F0D4568B72}" type="datetime1">
              <a:rPr lang="ru-RU" smtClean="0"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472E-78A5-4D9A-871C-51B8CC296870}" type="datetime1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9.jpe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jpeg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воспроизведения условной плотности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8" name="Рисунок 47" descr="Condensatio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462" y="1504970"/>
            <a:ext cx="5553075" cy="478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Адаптация стохастической компоненты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0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Чем дальше гистограмма объекта от эталонной на кадре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тем ближе модель динамики к модели случайных блужданий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276872"/>
            <a:ext cx="283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Сигмоидальная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функция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23528" y="2571744"/>
          <a:ext cx="3306763" cy="1679575"/>
        </p:xfrm>
        <a:graphic>
          <a:graphicData uri="http://schemas.openxmlformats.org/presentationml/2006/ole">
            <p:oleObj spid="_x0000_s54274" name="Equation" r:id="rId3" imgW="1803240" imgH="761760" progId="Equation.3">
              <p:embed/>
            </p:oleObj>
          </a:graphicData>
        </a:graphic>
      </p:graphicFrame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132856"/>
            <a:ext cx="3448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164288" y="3071068"/>
          <a:ext cx="908050" cy="952500"/>
        </p:xfrm>
        <a:graphic>
          <a:graphicData uri="http://schemas.openxmlformats.org/presentationml/2006/ole">
            <p:oleObj spid="_x0000_s54277" name="Equation" r:id="rId5" imgW="49500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501317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вектора стандартных отклонений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01625" y="5732463"/>
          <a:ext cx="3508375" cy="1066800"/>
        </p:xfrm>
        <a:graphic>
          <a:graphicData uri="http://schemas.openxmlformats.org/presentationml/2006/ole">
            <p:oleObj spid="_x0000_s54278" name="Формула" r:id="rId6" imgW="1917360" imgH="482400" progId="Equation.3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131840" y="5148608"/>
          <a:ext cx="360040" cy="471117"/>
        </p:xfrm>
        <a:graphic>
          <a:graphicData uri="http://schemas.openxmlformats.org/presentationml/2006/ole">
            <p:oleObj spid="_x0000_s54279" name="Equation" r:id="rId7" imgW="139680" imgH="1522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6016" y="501317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динамической компоненты вектора состояния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716016" y="5733256"/>
          <a:ext cx="2095500" cy="504825"/>
        </p:xfrm>
        <a:graphic>
          <a:graphicData uri="http://schemas.openxmlformats.org/presentationml/2006/ole">
            <p:oleObj spid="_x0000_s54280" name="Формула" r:id="rId8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Диаграмма компонентов разработанного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" name="Рисунок 5" descr="compon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5992"/>
            <a:ext cx="9144000" cy="3333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качества отслеживания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13</a:t>
            </a:fld>
            <a:endParaRPr lang="ru-RU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95536" y="1988840"/>
          <a:ext cx="1922256" cy="720080"/>
        </p:xfrm>
        <a:graphic>
          <a:graphicData uri="http://schemas.openxmlformats.org/presentationml/2006/ole">
            <p:oleObj spid="_x0000_s56322" name="Equation" r:id="rId4" imgW="119376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628800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Индекс качества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15913" y="2730498"/>
          <a:ext cx="403225" cy="484188"/>
        </p:xfrm>
        <a:graphic>
          <a:graphicData uri="http://schemas.openxmlformats.org/presentationml/2006/ole">
            <p:oleObj spid="_x0000_s56323" name="Equation" r:id="rId5" imgW="19044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278092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вычисленная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15913" y="3605093"/>
          <a:ext cx="563562" cy="511175"/>
        </p:xfrm>
        <a:graphic>
          <a:graphicData uri="http://schemas.openxmlformats.org/presentationml/2006/ole">
            <p:oleObj spid="_x0000_s56324" name="Equation" r:id="rId6" imgW="266400" imgH="24120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55576" y="3617729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реальная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15913" y="4884539"/>
          <a:ext cx="403225" cy="457200"/>
        </p:xfrm>
        <a:graphic>
          <a:graphicData uri="http://schemas.openxmlformats.org/presentationml/2006/ole">
            <p:oleObj spid="_x0000_s56325" name="Equation" r:id="rId7" imgW="190440" imgH="215640" progId="Equation.3">
              <p:embed/>
            </p:oleObj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42910" y="4872062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площадь пересечения вычисленного и реального описывающих прямоугольников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15913" y="5949280"/>
          <a:ext cx="879475" cy="369887"/>
        </p:xfrm>
        <a:graphic>
          <a:graphicData uri="http://schemas.openxmlformats.org/presentationml/2006/ole">
            <p:oleObj spid="_x0000_s56327" name="Equation" r:id="rId8" imgW="54576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37548" y="5918447"/>
            <a:ext cx="261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объект потерян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921134" y="5656849"/>
          <a:ext cx="2008188" cy="357187"/>
        </p:xfrm>
        <a:graphic>
          <a:graphicData uri="http://schemas.openxmlformats.org/presentationml/2006/ole">
            <p:oleObj spid="_x0000_s56328" name="Формула" r:id="rId9" imgW="1511280" imgH="241200" progId="Equation.3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820468" y="2143116"/>
          <a:ext cx="255588" cy="238125"/>
        </p:xfrm>
        <a:graphic>
          <a:graphicData uri="http://schemas.openxmlformats.org/presentationml/2006/ole">
            <p:oleObj spid="_x0000_s56329" name="Equation" r:id="rId10" imgW="126720" imgH="13968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857885" y="5656849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количество кадров, на которых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объект успешно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определен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442529" y="4918658"/>
          <a:ext cx="215009" cy="238125"/>
        </p:xfrm>
        <a:graphic>
          <a:graphicData uri="http://schemas.openxmlformats.org/presentationml/2006/ole">
            <p:oleObj spid="_x0000_s56330" name="Equation" r:id="rId11" imgW="126720" imgH="13968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58554" y="4857760"/>
            <a:ext cx="227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время восстановления после потери объекта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929058" y="4905657"/>
          <a:ext cx="366723" cy="251126"/>
        </p:xfrm>
        <a:graphic>
          <a:graphicData uri="http://schemas.openxmlformats.org/presentationml/2006/ole">
            <p:oleObj spid="_x0000_s56331" name="Формула" r:id="rId12" imgW="203040" imgH="1648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14810" y="4871031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длина видеозаписи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(в кадрах)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Рисунок 24" descr="illustartionF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26662" y="1643050"/>
            <a:ext cx="6046304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Неподвижный объект, движущаяся камера</a:t>
            </a:r>
          </a:p>
          <a:p>
            <a:pPr lvl="1"/>
            <a:r>
              <a:rPr lang="ru-RU" dirty="0" smtClean="0"/>
              <a:t>резкие перемещения камеры, наличие похожих объектов в сцене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зменение освещения</a:t>
            </a:r>
          </a:p>
          <a:p>
            <a:pPr lvl="1"/>
            <a:r>
              <a:rPr lang="ru-RU" dirty="0"/>
              <a:t>ч</a:t>
            </a:r>
            <a:r>
              <a:rPr lang="ru-RU" dirty="0" smtClean="0"/>
              <a:t>астичное перекрытие объекта</a:t>
            </a:r>
          </a:p>
          <a:p>
            <a:r>
              <a:rPr lang="ru-RU" dirty="0" smtClean="0"/>
              <a:t>Движущийся объект, движущаяся камера</a:t>
            </a:r>
          </a:p>
          <a:p>
            <a:pPr lvl="1"/>
            <a:r>
              <a:rPr lang="ru-RU" dirty="0" smtClean="0"/>
              <a:t>ускорение, изменение направления движения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зменяющийся неоднородный фон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ерекрытия объекта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аличие похожих объектов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 descr="nonmovingObjectQualityPl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357298"/>
            <a:ext cx="7464249" cy="378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Неподвижный объект, движущаяся камера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15</a:t>
            </a:fld>
            <a:endParaRPr lang="ru-RU"/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/>
        </p:nvGraphicFramePr>
        <p:xfrm>
          <a:off x="1214414" y="5000636"/>
          <a:ext cx="6801340" cy="1717548"/>
        </p:xfrm>
        <a:graphic>
          <a:graphicData uri="http://schemas.openxmlformats.org/drawingml/2006/table">
            <a:tbl>
              <a:tblPr/>
              <a:tblGrid>
                <a:gridCol w="1731263"/>
                <a:gridCol w="462077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21031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Условия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отслеживания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Без </a:t>
                      </a: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адаптации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 адаптацией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53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Резкие перемещения камеры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0,09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41,65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233,99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345,4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39,37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Изменение освещения сцены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385,85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118,5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412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Частичное перекрытие объекта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301,65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6,94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2503" name="Picture 3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234000"/>
            <a:ext cx="142875" cy="209550"/>
          </a:xfrm>
          <a:prstGeom prst="rect">
            <a:avLst/>
          </a:prstGeom>
          <a:noFill/>
        </p:spPr>
      </p:pic>
      <p:pic>
        <p:nvPicPr>
          <p:cNvPr id="62502" name="Picture 3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5234000"/>
            <a:ext cx="180975" cy="209550"/>
          </a:xfrm>
          <a:prstGeom prst="rect">
            <a:avLst/>
          </a:prstGeom>
          <a:noFill/>
        </p:spPr>
      </p:pic>
      <p:pic>
        <p:nvPicPr>
          <p:cNvPr id="62501" name="Picture 3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6" y="5214950"/>
            <a:ext cx="257175" cy="228600"/>
          </a:xfrm>
          <a:prstGeom prst="rect">
            <a:avLst/>
          </a:prstGeom>
          <a:noFill/>
        </p:spPr>
      </p:pic>
      <p:pic>
        <p:nvPicPr>
          <p:cNvPr id="62500" name="Picture 3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8044" y="5214950"/>
            <a:ext cx="228600" cy="228600"/>
          </a:xfrm>
          <a:prstGeom prst="rect">
            <a:avLst/>
          </a:prstGeom>
          <a:noFill/>
        </p:spPr>
      </p:pic>
      <p:pic>
        <p:nvPicPr>
          <p:cNvPr id="62499" name="Picture 3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9072" y="5234000"/>
            <a:ext cx="76200" cy="209550"/>
          </a:xfrm>
          <a:prstGeom prst="rect">
            <a:avLst/>
          </a:prstGeom>
          <a:noFill/>
        </p:spPr>
      </p:pic>
      <p:pic>
        <p:nvPicPr>
          <p:cNvPr id="62498" name="Picture 3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5207" y="5234000"/>
            <a:ext cx="180975" cy="209550"/>
          </a:xfrm>
          <a:prstGeom prst="rect">
            <a:avLst/>
          </a:prstGeom>
          <a:noFill/>
        </p:spPr>
      </p:pic>
      <p:pic>
        <p:nvPicPr>
          <p:cNvPr id="62497" name="Picture 3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71949" y="5214950"/>
            <a:ext cx="257175" cy="228600"/>
          </a:xfrm>
          <a:prstGeom prst="rect">
            <a:avLst/>
          </a:prstGeom>
          <a:noFill/>
        </p:spPr>
      </p:pic>
      <p:pic>
        <p:nvPicPr>
          <p:cNvPr id="62496" name="Picture 3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2028" y="5214950"/>
            <a:ext cx="228600" cy="228600"/>
          </a:xfrm>
          <a:prstGeom prst="rect">
            <a:avLst/>
          </a:prstGeom>
          <a:noFill/>
        </p:spPr>
      </p:pic>
      <p:pic>
        <p:nvPicPr>
          <p:cNvPr id="62495" name="Picture 3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3056" y="5234000"/>
            <a:ext cx="76200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Движущийся объект, движущаяся камера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Рисунок 6" descr="movingObjectQualityPl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1357298"/>
            <a:ext cx="6643702" cy="3369994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288377" y="4572008"/>
          <a:ext cx="6855523" cy="2138172"/>
        </p:xfrm>
        <a:graphic>
          <a:graphicData uri="http://schemas.openxmlformats.org/drawingml/2006/table">
            <a:tbl>
              <a:tblPr/>
              <a:tblGrid>
                <a:gridCol w="1671523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Условия отслеживания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Без </a:t>
                      </a: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адаптации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 адаптацией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Ускорение, изменение траектории движения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602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601,15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Изменяющийся неоднородный фон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Полные перекрытия объекта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453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170,45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59,79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0,45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335,9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10,06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Наличие похожих объектов в сцене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1017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764,25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49,63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767,65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47,93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5766" y="4805372"/>
            <a:ext cx="142875" cy="209550"/>
          </a:xfrm>
          <a:prstGeom prst="rect">
            <a:avLst/>
          </a:prstGeom>
          <a:noFill/>
        </p:spPr>
      </p:pic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4723" y="4805372"/>
            <a:ext cx="180975" cy="209550"/>
          </a:xfrm>
          <a:prstGeom prst="rect">
            <a:avLst/>
          </a:prstGeom>
          <a:noFill/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4789" y="4786322"/>
            <a:ext cx="257175" cy="228600"/>
          </a:xfrm>
          <a:prstGeom prst="rect">
            <a:avLst/>
          </a:prstGeom>
          <a:noFill/>
        </p:spPr>
      </p:pic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6293" y="4786322"/>
            <a:ext cx="228600" cy="228600"/>
          </a:xfrm>
          <a:prstGeom prst="rect">
            <a:avLst/>
          </a:prstGeom>
          <a:noFill/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9235" y="4805372"/>
            <a:ext cx="76200" cy="209550"/>
          </a:xfrm>
          <a:prstGeom prst="rect">
            <a:avLst/>
          </a:prstGeom>
          <a:noFill/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0608" y="4805372"/>
            <a:ext cx="180975" cy="209550"/>
          </a:xfrm>
          <a:prstGeom prst="rect">
            <a:avLst/>
          </a:prstGeom>
          <a:noFill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8773" y="4786322"/>
            <a:ext cx="257175" cy="228600"/>
          </a:xfrm>
          <a:prstGeom prst="rect">
            <a:avLst/>
          </a:prstGeom>
          <a:noFill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277" y="4786322"/>
            <a:ext cx="228600" cy="228600"/>
          </a:xfrm>
          <a:prstGeom prst="rect">
            <a:avLst/>
          </a:prstGeom>
          <a:noFill/>
        </p:spPr>
      </p:pic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3219" y="4805372"/>
            <a:ext cx="76200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Время обнаружения </a:t>
            </a:r>
            <a:r>
              <a:rPr lang="ru-RU" dirty="0" smtClean="0"/>
              <a:t>объекта после инициализации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Врем</a:t>
            </a:r>
            <a:r>
              <a:rPr lang="ru-RU" sz="2000" dirty="0" smtClean="0"/>
              <a:t>я обнаружения — количество кадров с момента инициализации до обнаружения </a:t>
            </a:r>
            <a:r>
              <a:rPr lang="ru-RU" sz="2000" dirty="0" err="1" smtClean="0"/>
              <a:t>трекером</a:t>
            </a:r>
            <a:r>
              <a:rPr lang="ru-RU" sz="2000" dirty="0" smtClean="0"/>
              <a:t> объекта</a:t>
            </a:r>
            <a:endParaRPr lang="ru-RU" sz="2000" dirty="0" smtClean="0"/>
          </a:p>
          <a:p>
            <a:r>
              <a:rPr lang="ru-RU" sz="2000" dirty="0" smtClean="0"/>
              <a:t>Способы инициализации:</a:t>
            </a:r>
          </a:p>
          <a:p>
            <a:pPr lvl="1"/>
            <a:r>
              <a:rPr lang="ru-RU" sz="1600" dirty="0" smtClean="0"/>
              <a:t>п</a:t>
            </a:r>
            <a:r>
              <a:rPr lang="ru-RU" sz="1600" dirty="0" smtClean="0"/>
              <a:t>оложение объекта на первом кадре задано вручную, частицы сгруппированы вокруг объекта (время обнаружения равно 0);</a:t>
            </a:r>
          </a:p>
          <a:p>
            <a:pPr lvl="1"/>
            <a:r>
              <a:rPr lang="ru-RU" sz="1600" dirty="0" smtClean="0"/>
              <a:t>п</a:t>
            </a:r>
            <a:r>
              <a:rPr lang="ru-RU" sz="1600" dirty="0" smtClean="0"/>
              <a:t>оложение объекта неизвестно, частицы равномерно распределены по всей области кадра</a:t>
            </a:r>
            <a:endParaRPr lang="ru-RU" sz="1600" dirty="0"/>
          </a:p>
          <a:p>
            <a:r>
              <a:rPr lang="ru-RU" sz="2000" dirty="0" smtClean="0"/>
              <a:t>При некорректном задании положения объекта частицы будут сгруппированы вокруг точки, не относящейся к объекту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00166" y="4643446"/>
          <a:ext cx="6096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Исходное положение частиц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обнаружения объекта (в кадрах)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Без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адаптации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 адаптацией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Равномерно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распределены по области кадра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39,51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± 22,3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2,25±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Сгруппированы вокруг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точки, не относящейся к объекту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159,53±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60,7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18,99±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1,7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Разработанный метод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справляется с резкими перемещениями и изменениями направления движения камеры  / объекта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и</a:t>
            </a:r>
            <a:r>
              <a:rPr lang="ru-RU" dirty="0" smtClean="0"/>
              <a:t>нвариантен к изменению освещения и фона,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правляется с частичными и полными перекрытиями объекта.</a:t>
            </a:r>
          </a:p>
          <a:p>
            <a:r>
              <a:rPr lang="ru-RU" dirty="0" smtClean="0"/>
              <a:t>Недостатки метода: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ц</a:t>
            </a:r>
            <a:r>
              <a:rPr lang="ru-RU" dirty="0" smtClean="0"/>
              <a:t>ветовая гистограмма объекта должна быть известна заранее и должна отличаться от гистограммы фона;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ри  наличии в сцене похожих объектов точность отслеживания снижается;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е</a:t>
            </a:r>
            <a:r>
              <a:rPr lang="ru-RU" dirty="0" smtClean="0"/>
              <a:t>сли в момент перекрытия объект меняет направление движения, он с высокой вероятностью не будет обнаружен </a:t>
            </a:r>
            <a:r>
              <a:rPr lang="ru-RU" dirty="0" err="1" smtClean="0"/>
              <a:t>трекером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работы: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 анализ существующих подходов к отслеживанию;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редставлено математическое описание фильтра частиц;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азработан алгоритм отслеживания с адаптацией стохастической компоненты и реализующее его ПО;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роведено исследование разработанного алгоритма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исследования: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разработанный алгоритм повышает среднюю точность отслеживания и уменьшает среднее время восстановления после потери объекта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Дальнейшее направление работы: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исследовать альтернативные способы представления объекта (контуры, признаки Хаара, локальные бинарные шаблоны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разработать метод вероятностного отслеживания объектов в видеопотоке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сформулировать математическое описание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алгоритм отслеживания на основе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ПО, реализующее предлагаемый метод;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исследование полученных результатов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Рисунок 7" descr="Классификация_схема_презентация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2289"/>
            <a:ext cx="9144000" cy="387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Байесовский подход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67544" y="5946196"/>
          <a:ext cx="338138" cy="469900"/>
        </p:xfrm>
        <a:graphic>
          <a:graphicData uri="http://schemas.openxmlformats.org/presentationml/2006/ole">
            <p:oleObj spid="_x0000_s27655" name="Equation" r:id="rId3" imgW="16488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62459" y="5658164"/>
          <a:ext cx="365125" cy="469900"/>
        </p:xfrm>
        <a:graphic>
          <a:graphicData uri="http://schemas.openxmlformats.org/presentationml/2006/ole">
            <p:oleObj spid="_x0000_s27656" name="Equation" r:id="rId4" imgW="177480" imgH="228600" progId="Equation.3">
              <p:embed/>
            </p:oleObj>
          </a:graphicData>
        </a:graphic>
      </p:graphicFrame>
      <p:pic>
        <p:nvPicPr>
          <p:cNvPr id="33" name="Рисунок 32" descr="idef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071546"/>
            <a:ext cx="9144000" cy="46382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3528" y="5500702"/>
            <a:ext cx="8112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функция плотности распределения вероятности вектора состояния объекта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 состояния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наблюдение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Байесовский подход: предсказание и коррекция</a:t>
            </a:r>
            <a:endParaRPr lang="ru-RU" dirty="0"/>
          </a:p>
        </p:txBody>
      </p:sp>
      <p:pic>
        <p:nvPicPr>
          <p:cNvPr id="24" name="Рисунок 23" descr="idef0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" y="1643050"/>
            <a:ext cx="9144000" cy="4439478"/>
          </a:xfrm>
          <a:prstGeom prst="rect">
            <a:avLst/>
          </a:prstGeom>
        </p:spPr>
      </p:pic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Частица – одно из возможных состояний объекта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Вес частицы – вероятность, с которой объект примет данное состояние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плотности распределения вероятности             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аппроксимируется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набором     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частиц: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правдоподобия задает вес частицы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132138" y="4475174"/>
          <a:ext cx="1511300" cy="525462"/>
        </p:xfrm>
        <a:graphic>
          <a:graphicData uri="http://schemas.openxmlformats.org/presentationml/2006/ole">
            <p:oleObj spid="_x0000_s30723" name="Equation" r:id="rId3" imgW="660240" imgH="22860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143504" y="4855505"/>
          <a:ext cx="1872208" cy="716635"/>
        </p:xfrm>
        <a:graphic>
          <a:graphicData uri="http://schemas.openxmlformats.org/presentationml/2006/ole">
            <p:oleObj spid="_x0000_s30724" name="Equation" r:id="rId4" imgW="761760" imgH="2412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357422" y="4892690"/>
          <a:ext cx="436562" cy="679450"/>
        </p:xfrm>
        <a:graphic>
          <a:graphicData uri="http://schemas.openxmlformats.org/presentationml/2006/ole">
            <p:oleObj spid="_x0000_s30726" name="Equation" r:id="rId5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682806"/>
            <a:ext cx="4608512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Модель представления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4644008" y="2348880"/>
            <a:ext cx="216024" cy="2232248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20500" y="16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4103948" y="1736812"/>
            <a:ext cx="216023" cy="864096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707904" y="2298576"/>
            <a:ext cx="144016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198884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12900" y="5970588"/>
          <a:ext cx="5592763" cy="660400"/>
        </p:xfrm>
        <a:graphic>
          <a:graphicData uri="http://schemas.openxmlformats.org/presentationml/2006/ole">
            <p:oleObj spid="_x0000_s29698" name="Equation" r:id="rId4" imgW="204444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5373216"/>
            <a:ext cx="417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состояния объекта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динамики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27784" y="2194990"/>
          <a:ext cx="3456384" cy="945977"/>
        </p:xfrm>
        <a:graphic>
          <a:graphicData uri="http://schemas.openxmlformats.org/presentationml/2006/ole">
            <p:oleObj spid="_x0000_s31746" name="Equation" r:id="rId3" imgW="1002960" imgH="2286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0813" y="2937967"/>
          <a:ext cx="1987400" cy="1283121"/>
        </p:xfrm>
        <a:graphic>
          <a:graphicData uri="http://schemas.openxmlformats.org/presentationml/2006/ole">
            <p:oleObj spid="_x0000_s31747" name="Equation" r:id="rId4" imgW="850680" imgH="4572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71800" y="3212976"/>
          <a:ext cx="637283" cy="592584"/>
        </p:xfrm>
        <a:graphic>
          <a:graphicData uri="http://schemas.openxmlformats.org/presentationml/2006/ole">
            <p:oleObj spid="_x0000_s31748" name="Equation" r:id="rId5" imgW="27936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6026" y="3140968"/>
            <a:ext cx="4146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единичная матрица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0813" y="4149080"/>
          <a:ext cx="2376264" cy="650360"/>
        </p:xfrm>
        <a:graphic>
          <a:graphicData uri="http://schemas.openxmlformats.org/presentationml/2006/ole">
            <p:oleObj spid="_x0000_s31749" name="Equation" r:id="rId6" imgW="10029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83768" y="4201924"/>
            <a:ext cx="507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аддитивный белый гауссов шум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628800"/>
            <a:ext cx="882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Уравнение динамики для модели 1-го порядка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4869160"/>
            <a:ext cx="8064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матрица ковариации, задается вектором стандартных отклонений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50813" y="5013176"/>
          <a:ext cx="568390" cy="520725"/>
        </p:xfrm>
        <a:graphic>
          <a:graphicData uri="http://schemas.openxmlformats.org/presentationml/2006/ole">
            <p:oleObj spid="_x0000_s31751" name="Equation" r:id="rId7" imgW="266400" imgH="20304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559302" y="5395929"/>
          <a:ext cx="298450" cy="390525"/>
        </p:xfrm>
        <a:graphic>
          <a:graphicData uri="http://schemas.openxmlformats.org/presentationml/2006/ole">
            <p:oleObj spid="_x0000_s31752" name="Equation" r:id="rId8" imgW="139680" imgH="15228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50813" y="5805488"/>
          <a:ext cx="7321550" cy="600075"/>
        </p:xfrm>
        <a:graphic>
          <a:graphicData uri="http://schemas.openxmlformats.org/presentationml/2006/ole">
            <p:oleObj spid="_x0000_s31753" name="Equation" r:id="rId9" imgW="29462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Процесс измерения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741" y="2786058"/>
            <a:ext cx="2196075" cy="1647056"/>
          </a:xfrm>
          <a:prstGeom prst="rect">
            <a:avLst/>
          </a:prstGeom>
        </p:spPr>
      </p:pic>
      <p:pic>
        <p:nvPicPr>
          <p:cNvPr id="8" name="Рисунок 7" descr="colorHi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8685" y="1772816"/>
            <a:ext cx="5083795" cy="3456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145600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цветовая гистограмма объекта в  пространстве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HSV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95536" y="1428736"/>
          <a:ext cx="271463" cy="423862"/>
        </p:xfrm>
        <a:graphic>
          <a:graphicData uri="http://schemas.openxmlformats.org/presentationml/2006/ole">
            <p:oleObj spid="_x0000_s53251" name="Equation" r:id="rId5" imgW="126720" imgH="16488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95536" y="2148607"/>
          <a:ext cx="504055" cy="576273"/>
        </p:xfrm>
        <a:graphic>
          <a:graphicData uri="http://schemas.openxmlformats.org/presentationml/2006/ole">
            <p:oleObj spid="_x0000_s53252" name="Equation" r:id="rId6" imgW="25380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584" y="2252077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эталонная гистограмма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95536" y="1716768"/>
          <a:ext cx="454025" cy="576262"/>
        </p:xfrm>
        <a:graphic>
          <a:graphicData uri="http://schemas.openxmlformats.org/presentationml/2006/ole">
            <p:oleObj spid="_x0000_s53253" name="Equation" r:id="rId7" imgW="228600" imgH="241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9616" y="182023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гистограмма для частицы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725144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Расстояние </a:t>
            </a:r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Бхаттачария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95536" y="5013176"/>
          <a:ext cx="3913188" cy="1030288"/>
        </p:xfrm>
        <a:graphic>
          <a:graphicData uri="http://schemas.openxmlformats.org/presentationml/2006/ole">
            <p:oleObj spid="_x0000_s53254" name="Equation" r:id="rId8" imgW="196848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27984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кармана гистограммы,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карманов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6131502"/>
            <a:ext cx="27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Функция правдоподобия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203848" y="5734466"/>
          <a:ext cx="3888432" cy="1006902"/>
        </p:xfrm>
        <a:graphic>
          <a:graphicData uri="http://schemas.openxmlformats.org/presentationml/2006/ole">
            <p:oleObj spid="_x0000_s53256" name="Equation" r:id="rId9" imgW="2120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Words>731</Words>
  <Application>Microsoft Office PowerPoint</Application>
  <PresentationFormat>Экран (4:3)</PresentationFormat>
  <Paragraphs>205</Paragraphs>
  <Slides>19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Тема Office</vt:lpstr>
      <vt:lpstr>Equation</vt:lpstr>
      <vt:lpstr>Microsoft Equation 3.0</vt:lpstr>
      <vt:lpstr>Формула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Байесовский подход</vt:lpstr>
      <vt:lpstr>Байесовский подход: предсказание и коррекция</vt:lpstr>
      <vt:lpstr>Фильтр частиц</vt:lpstr>
      <vt:lpstr>Модель представления объекта</vt:lpstr>
      <vt:lpstr>Модель динамики объекта</vt:lpstr>
      <vt:lpstr>Процесс измерения</vt:lpstr>
      <vt:lpstr>Алгоритм воспроизведения условной плотности</vt:lpstr>
      <vt:lpstr>Адаптация стохастической компоненты</vt:lpstr>
      <vt:lpstr>Диаграмма компонентов разработанного ПО</vt:lpstr>
      <vt:lpstr>Оценка качества отслеживания</vt:lpstr>
      <vt:lpstr>Условия отслеживания</vt:lpstr>
      <vt:lpstr>Неподвижный объект, движущаяся камера</vt:lpstr>
      <vt:lpstr>Движущийся объект, движущаяся камера</vt:lpstr>
      <vt:lpstr>Время обнаружения объекта после инициализации</vt:lpstr>
      <vt:lpstr>Достоинства и недостатки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alex</cp:lastModifiedBy>
  <cp:revision>117</cp:revision>
  <dcterms:created xsi:type="dcterms:W3CDTF">2014-05-07T18:19:29Z</dcterms:created>
  <dcterms:modified xsi:type="dcterms:W3CDTF">2014-05-26T21:14:32Z</dcterms:modified>
</cp:coreProperties>
</file>