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3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18" autoAdjust="0"/>
  </p:normalViewPr>
  <p:slideViewPr>
    <p:cSldViewPr>
      <p:cViewPr varScale="1">
        <p:scale>
          <a:sx n="38" d="100"/>
          <a:sy n="38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7.wmf"/><Relationship Id="rId1" Type="http://schemas.openxmlformats.org/officeDocument/2006/relationships/image" Target="../media/image16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8A954-E74A-437F-9540-7A36E2C630F2}" type="datetimeFigureOut">
              <a:rPr lang="ru-RU" smtClean="0"/>
              <a:pPr/>
              <a:t>07.11.2013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AFA99-DFF5-458A-B14E-22FE354726F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Zk</a:t>
            </a:r>
            <a:r>
              <a:rPr lang="en-US" baseline="0" dirty="0" smtClean="0"/>
              <a:t> </a:t>
            </a:r>
            <a:r>
              <a:rPr lang="ru-RU" baseline="0" dirty="0" smtClean="0"/>
              <a:t>не обязательно то же самое, что и </a:t>
            </a:r>
            <a:r>
              <a:rPr lang="en-US" baseline="0" dirty="0" err="1" smtClean="0"/>
              <a:t>xk</a:t>
            </a:r>
            <a:r>
              <a:rPr lang="ru-RU" baseline="0" dirty="0" smtClean="0"/>
              <a:t>: например, </a:t>
            </a:r>
            <a:r>
              <a:rPr lang="en-US" baseline="0" dirty="0" smtClean="0"/>
              <a:t>x</a:t>
            </a:r>
            <a:r>
              <a:rPr lang="ru-RU" baseline="0" dirty="0" smtClean="0"/>
              <a:t> описывает позицию и ориентацию объекта, </a:t>
            </a:r>
            <a:r>
              <a:rPr lang="en-US" baseline="0" dirty="0" smtClean="0"/>
              <a:t>z</a:t>
            </a:r>
            <a:r>
              <a:rPr lang="ru-RU" baseline="0" dirty="0" smtClean="0"/>
              <a:t> – интенсивность </a:t>
            </a:r>
            <a:r>
              <a:rPr lang="ru-RU" baseline="0" dirty="0" err="1" smtClean="0"/>
              <a:t>пикселов</a:t>
            </a:r>
            <a:r>
              <a:rPr lang="ru-RU" baseline="0" dirty="0" smtClean="0"/>
              <a:t> изображения и его контуры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AFA99-DFF5-458A-B14E-22FE354726FD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функция</a:t>
            </a:r>
            <a:r>
              <a:rPr lang="ru-RU" baseline="0" dirty="0" smtClean="0"/>
              <a:t> правдоподобия?</a:t>
            </a:r>
          </a:p>
          <a:p>
            <a:r>
              <a:rPr lang="ru-RU" baseline="0" dirty="0" smtClean="0"/>
              <a:t>Это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вероятность заданного события при различных значениях параметра,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т.е. функция, зависящая от параметра при фиксированном событии.  Показывает, насколько правдоподобен выбранный параметр при заданном событии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AFA99-DFF5-458A-B14E-22FE354726FD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 – proposal distribution</a:t>
            </a:r>
            <a:r>
              <a:rPr lang="ru-RU" dirty="0" smtClean="0"/>
              <a:t>,</a:t>
            </a:r>
            <a:r>
              <a:rPr lang="ru-RU" baseline="0" dirty="0" smtClean="0"/>
              <a:t> выбирается </a:t>
            </a:r>
            <a:r>
              <a:rPr lang="ru-RU" baseline="0" dirty="0" err="1" smtClean="0"/>
              <a:t>рандомно</a:t>
            </a:r>
            <a:r>
              <a:rPr lang="ru-RU" baseline="0" dirty="0" smtClean="0"/>
              <a:t>, но от его выбора зависит успех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AFA99-DFF5-458A-B14E-22FE354726F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07.11.2013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07.11.2013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png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Отслеживание объектов на видео с использованием фильтра частиц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Студент </a:t>
            </a:r>
            <a:r>
              <a:rPr lang="ru-RU" dirty="0" err="1" smtClean="0"/>
              <a:t>Фроловская</a:t>
            </a:r>
            <a:r>
              <a:rPr lang="ru-RU" dirty="0" smtClean="0"/>
              <a:t> Елена, ИУ7-29</a:t>
            </a:r>
            <a:endParaRPr lang="en-US" dirty="0" smtClean="0"/>
          </a:p>
          <a:p>
            <a:r>
              <a:rPr lang="ru-RU" dirty="0" smtClean="0"/>
              <a:t>Научный руководитель: </a:t>
            </a:r>
            <a:r>
              <a:rPr lang="ru-RU" dirty="0" err="1" smtClean="0"/>
              <a:t>Шляева</a:t>
            </a:r>
            <a:r>
              <a:rPr lang="ru-RU" dirty="0" smtClean="0"/>
              <a:t> Анна Викторовна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</a:t>
            </a:r>
            <a:endParaRPr lang="ru-RU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857364"/>
            <a:ext cx="2667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1857364"/>
            <a:ext cx="27146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4857760"/>
            <a:ext cx="26955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Стрелка вправо 11"/>
          <p:cNvSpPr/>
          <p:nvPr/>
        </p:nvSpPr>
        <p:spPr>
          <a:xfrm rot="8072757">
            <a:off x="4904713" y="3562451"/>
            <a:ext cx="2019371" cy="576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3286116" y="2071678"/>
            <a:ext cx="2019371" cy="576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be continued….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метода отслеживания объектов в </a:t>
            </a:r>
            <a:r>
              <a:rPr lang="ru-RU" dirty="0" err="1" smtClean="0"/>
              <a:t>видеопотоке</a:t>
            </a:r>
            <a:r>
              <a:rPr lang="ru-RU" dirty="0" smtClean="0"/>
              <a:t>, способного работать одновременно с несколькими объектами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Пространство состояний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775191"/>
            <a:ext cx="8229600" cy="4625609"/>
          </a:xfrm>
        </p:spPr>
        <p:txBody>
          <a:bodyPr/>
          <a:lstStyle/>
          <a:p>
            <a:r>
              <a:rPr lang="ru-RU" dirty="0" smtClean="0"/>
              <a:t>Вектор состояния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ru-RU" dirty="0" smtClean="0"/>
              <a:t>Уравнение движения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Уравнение измерения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857224" y="2351101"/>
          <a:ext cx="3159997" cy="720000"/>
        </p:xfrm>
        <a:graphic>
          <a:graphicData uri="http://schemas.openxmlformats.org/presentationml/2006/ole">
            <p:oleObj spid="_x0000_s2054" name="Формула" r:id="rId4" imgW="1002960" imgH="228600" progId="Equation.3">
              <p:embed/>
            </p:oleObj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757238" y="3857625"/>
          <a:ext cx="3436937" cy="720725"/>
        </p:xfrm>
        <a:graphic>
          <a:graphicData uri="http://schemas.openxmlformats.org/presentationml/2006/ole">
            <p:oleObj spid="_x0000_s2059" name="Формула" r:id="rId5" imgW="1091880" imgH="228600" progId="Equation.3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857224" y="5357825"/>
          <a:ext cx="2682802" cy="720000"/>
        </p:xfrm>
        <a:graphic>
          <a:graphicData uri="http://schemas.openxmlformats.org/presentationml/2006/ole">
            <p:oleObj spid="_x0000_s2062" name="Формула" r:id="rId6" imgW="850680" imgH="228600" progId="Equation.3">
              <p:embed/>
            </p:oleObj>
          </a:graphicData>
        </a:graphic>
      </p:graphicFrame>
      <p:pic>
        <p:nvPicPr>
          <p:cNvPr id="29" name="Рисунок 28" descr="soccer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86380" y="1785926"/>
            <a:ext cx="2571768" cy="4517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Вероятностный подход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Цель: вычислить </a:t>
            </a:r>
            <a:r>
              <a:rPr lang="ru-RU" dirty="0" smtClean="0"/>
              <a:t>плотность </a:t>
            </a:r>
            <a:r>
              <a:rPr lang="ru-RU" dirty="0" smtClean="0"/>
              <a:t>распределения </a:t>
            </a:r>
            <a:r>
              <a:rPr lang="ru-RU" dirty="0" smtClean="0"/>
              <a:t>вероятности вектора состояния на текущем шаге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ru-RU" dirty="0" smtClean="0"/>
              <a:t>Стадии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Предсказание</a:t>
            </a:r>
            <a:endParaRPr lang="en-US" dirty="0" smtClean="0"/>
          </a:p>
          <a:p>
            <a:pPr lvl="1"/>
            <a:r>
              <a:rPr lang="ru-RU" dirty="0" smtClean="0"/>
              <a:t>Обновление (фильтрация)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 		   </a:t>
            </a:r>
            <a:r>
              <a:rPr lang="ru-RU" dirty="0" smtClean="0"/>
              <a:t>в момент</a:t>
            </a:r>
            <a:r>
              <a:rPr lang="en-US" dirty="0" smtClean="0"/>
              <a:t> 	       </a:t>
            </a:r>
            <a:r>
              <a:rPr lang="ru-RU" dirty="0" smtClean="0"/>
              <a:t>    известно</a:t>
            </a:r>
            <a:endParaRPr lang="en-US" dirty="0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785918" y="2714620"/>
          <a:ext cx="5049838" cy="819150"/>
        </p:xfrm>
        <a:graphic>
          <a:graphicData uri="http://schemas.openxmlformats.org/presentationml/2006/ole">
            <p:oleObj spid="_x0000_s3074" name="Формула" r:id="rId3" imgW="2654280" imgH="43164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899592" y="5589240"/>
          <a:ext cx="1595437" cy="433388"/>
        </p:xfrm>
        <a:graphic>
          <a:graphicData uri="http://schemas.openxmlformats.org/presentationml/2006/ole">
            <p:oleObj spid="_x0000_s3076" name="Формула" r:id="rId4" imgW="838080" imgH="22860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4067944" y="5661248"/>
          <a:ext cx="866775" cy="336550"/>
        </p:xfrm>
        <a:graphic>
          <a:graphicData uri="http://schemas.openxmlformats.org/presentationml/2006/ole">
            <p:oleObj spid="_x0000_s3077" name="Формула" r:id="rId5" imgW="3045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Вероятностный подход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Предсказание</a:t>
            </a:r>
            <a:r>
              <a:rPr lang="en-US" dirty="0" smtClean="0"/>
              <a:t>	</a:t>
            </a:r>
          </a:p>
          <a:p>
            <a:pPr lvl="1"/>
            <a:r>
              <a:rPr lang="ru-RU" dirty="0" smtClean="0"/>
              <a:t>Априорная плотность</a:t>
            </a:r>
          </a:p>
          <a:p>
            <a:pPr lvl="1">
              <a:buNone/>
            </a:pPr>
            <a:r>
              <a:rPr lang="ru-RU" dirty="0" smtClean="0"/>
              <a:t>распределения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Новое измерение</a:t>
            </a:r>
            <a:endParaRPr lang="en-US" dirty="0" smtClean="0"/>
          </a:p>
          <a:p>
            <a:pPr lvl="1"/>
            <a:r>
              <a:rPr lang="ru-RU" dirty="0" smtClean="0"/>
              <a:t>Функция правдоподобия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Обновление</a:t>
            </a:r>
            <a:endParaRPr lang="en-US" dirty="0" smtClean="0"/>
          </a:p>
          <a:p>
            <a:pPr lvl="1"/>
            <a:r>
              <a:rPr lang="ru-RU" dirty="0" err="1" smtClean="0"/>
              <a:t>Постериорная</a:t>
            </a:r>
            <a:r>
              <a:rPr lang="ru-RU" dirty="0" smtClean="0"/>
              <a:t> плотность</a:t>
            </a:r>
          </a:p>
          <a:p>
            <a:pPr lvl="1">
              <a:buNone/>
            </a:pPr>
            <a:r>
              <a:rPr lang="ru-RU" dirty="0" smtClean="0"/>
              <a:t>распределения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2071678"/>
            <a:ext cx="30765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4716016" y="2492896"/>
          <a:ext cx="1655997" cy="504000"/>
        </p:xfrm>
        <a:graphic>
          <a:graphicData uri="http://schemas.openxmlformats.org/presentationml/2006/ole">
            <p:oleObj spid="_x0000_s4101" name="Формула" r:id="rId5" imgW="749160" imgH="228600" progId="Equation.3">
              <p:embed/>
            </p:oleObj>
          </a:graphicData>
        </a:graphic>
      </p:graphicFrame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8" y="3571876"/>
            <a:ext cx="30575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5004048" y="3861048"/>
          <a:ext cx="1345248" cy="504000"/>
        </p:xfrm>
        <a:graphic>
          <a:graphicData uri="http://schemas.openxmlformats.org/presentationml/2006/ole">
            <p:oleObj spid="_x0000_s4103" name="Формула" r:id="rId7" imgW="609480" imgH="228600" progId="Equation.3">
              <p:embed/>
            </p:oleObj>
          </a:graphicData>
        </a:graphic>
      </p:graphicFrame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8" y="5000636"/>
            <a:ext cx="29908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4768850" y="5732463"/>
          <a:ext cx="1462088" cy="504825"/>
        </p:xfrm>
        <a:graphic>
          <a:graphicData uri="http://schemas.openxmlformats.org/presentationml/2006/ole">
            <p:oleObj spid="_x0000_s4106" name="Equation" r:id="rId9" imgW="6602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Аппроксимация плотности распределения взвешенным набором частиц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Этапы</a:t>
            </a:r>
            <a:endParaRPr lang="en-US" dirty="0" smtClean="0"/>
          </a:p>
          <a:p>
            <a:pPr lvl="1"/>
            <a:r>
              <a:rPr lang="ru-RU" dirty="0" smtClean="0"/>
              <a:t>Изменение (</a:t>
            </a:r>
            <a:r>
              <a:rPr lang="en-US" dirty="0" smtClean="0"/>
              <a:t>evolution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err="1" smtClean="0"/>
              <a:t>Перевыборка</a:t>
            </a:r>
            <a:r>
              <a:rPr lang="ru-RU" dirty="0" smtClean="0"/>
              <a:t> (</a:t>
            </a:r>
            <a:r>
              <a:rPr lang="en-US" dirty="0" smtClean="0"/>
              <a:t>re-sampling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Распространение (</a:t>
            </a:r>
            <a:r>
              <a:rPr lang="en-US" dirty="0" smtClean="0"/>
              <a:t>propagation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115616" y="2996952"/>
          <a:ext cx="1658937" cy="530225"/>
        </p:xfrm>
        <a:graphic>
          <a:graphicData uri="http://schemas.openxmlformats.org/presentationml/2006/ole">
            <p:oleObj spid="_x0000_s20483" name="Формула" r:id="rId3" imgW="7491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</a:t>
            </a:r>
            <a:r>
              <a:rPr lang="ru-RU" dirty="0" smtClean="0"/>
              <a:t>распределены согласно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Генерация новых частиц         из распределения</a:t>
            </a:r>
            <a:endParaRPr lang="en-US" dirty="0" smtClean="0"/>
          </a:p>
          <a:p>
            <a:r>
              <a:rPr lang="ru-RU" dirty="0" smtClean="0"/>
              <a:t>Вычисление новых</a:t>
            </a:r>
          </a:p>
          <a:p>
            <a:pPr>
              <a:buNone/>
            </a:pPr>
            <a:r>
              <a:rPr lang="ru-RU" dirty="0" smtClean="0"/>
              <a:t>весов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		     </a:t>
            </a:r>
            <a:r>
              <a:rPr lang="ru-RU" dirty="0" smtClean="0"/>
              <a:t>распределены согласно</a:t>
            </a:r>
            <a:endParaRPr lang="en-US" dirty="0" smtClean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001713" y="1857375"/>
          <a:ext cx="1800225" cy="530225"/>
        </p:xfrm>
        <a:graphic>
          <a:graphicData uri="http://schemas.openxmlformats.org/presentationml/2006/ole">
            <p:oleObj spid="_x0000_s21506" name="Формула" r:id="rId4" imgW="812520" imgH="241200" progId="Equation.3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7020272" y="1915492"/>
          <a:ext cx="1595438" cy="433388"/>
        </p:xfrm>
        <a:graphic>
          <a:graphicData uri="http://schemas.openxmlformats.org/presentationml/2006/ole">
            <p:oleObj spid="_x0000_s21507" name="Формула" r:id="rId5" imgW="838080" imgH="228600" progId="Equation.3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971600" y="5229200"/>
          <a:ext cx="1658938" cy="530225"/>
        </p:xfrm>
        <a:graphic>
          <a:graphicData uri="http://schemas.openxmlformats.org/presentationml/2006/ole">
            <p:oleObj spid="_x0000_s21508" name="Формула" r:id="rId6" imgW="749160" imgH="241200" progId="Equation.3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5292080" y="2852936"/>
          <a:ext cx="506412" cy="530225"/>
        </p:xfrm>
        <a:graphic>
          <a:graphicData uri="http://schemas.openxmlformats.org/presentationml/2006/ole">
            <p:oleObj spid="_x0000_s21509" name="Формула" r:id="rId7" imgW="228600" imgH="241200" progId="Equation.3">
              <p:embed/>
            </p:oleObj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3707904" y="3356992"/>
          <a:ext cx="1812925" cy="482600"/>
        </p:xfrm>
        <a:graphic>
          <a:graphicData uri="http://schemas.openxmlformats.org/presentationml/2006/ole">
            <p:oleObj spid="_x0000_s21512" name="Формула" r:id="rId8" imgW="952200" imgH="253800" progId="Equation.3">
              <p:embed/>
            </p:oleObj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4355976" y="3861048"/>
          <a:ext cx="3987800" cy="890588"/>
        </p:xfrm>
        <a:graphic>
          <a:graphicData uri="http://schemas.openxmlformats.org/presentationml/2006/ole">
            <p:oleObj spid="_x0000_s21514" name="Формула" r:id="rId9" imgW="2095200" imgH="469800" progId="Equation.3">
              <p:embed/>
            </p:oleObj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7020272" y="5301208"/>
          <a:ext cx="1257300" cy="433388"/>
        </p:xfrm>
        <a:graphic>
          <a:graphicData uri="http://schemas.openxmlformats.org/presentationml/2006/ole">
            <p:oleObj spid="_x0000_s21516" name="Формула" r:id="rId10" imgW="6602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Вырождение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err="1" smtClean="0"/>
              <a:t>Перевыборка</a:t>
            </a:r>
            <a:endParaRPr lang="ru-RU" dirty="0"/>
          </a:p>
        </p:txBody>
      </p:sp>
      <p:pic>
        <p:nvPicPr>
          <p:cNvPr id="1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58520"/>
            <a:ext cx="4040188" cy="353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9" y="2786058"/>
            <a:ext cx="4804376" cy="315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Идентификация наблюдений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Установление соответствия «Наблюдение - цель»</a:t>
            </a:r>
          </a:p>
          <a:p>
            <a:r>
              <a:rPr lang="ru-RU" dirty="0" smtClean="0"/>
              <a:t>Алгоритмы</a:t>
            </a:r>
          </a:p>
          <a:p>
            <a:pPr lvl="1"/>
            <a:r>
              <a:rPr lang="ru-RU" dirty="0" smtClean="0"/>
              <a:t>Ближайший сосед (</a:t>
            </a:r>
            <a:r>
              <a:rPr lang="en-US" dirty="0" smtClean="0"/>
              <a:t>Nearest </a:t>
            </a:r>
            <a:r>
              <a:rPr lang="en-US" dirty="0" err="1" smtClean="0"/>
              <a:t>Neighbour</a:t>
            </a:r>
            <a:r>
              <a:rPr lang="en-US" dirty="0" smtClean="0"/>
              <a:t>, NN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Отслеживание объектов на основе множества гипотез (</a:t>
            </a:r>
            <a:r>
              <a:rPr lang="en-US" dirty="0" smtClean="0"/>
              <a:t>Multiple Hypothesis Tracking</a:t>
            </a:r>
            <a:r>
              <a:rPr lang="ru-RU" dirty="0" smtClean="0"/>
              <a:t>, </a:t>
            </a:r>
            <a:r>
              <a:rPr lang="en-US" dirty="0" smtClean="0"/>
              <a:t>MHT)</a:t>
            </a:r>
          </a:p>
          <a:p>
            <a:pPr lvl="1"/>
            <a:r>
              <a:rPr lang="ru-RU" dirty="0" smtClean="0"/>
              <a:t>Совместная вероятностная идентификация данных (</a:t>
            </a:r>
            <a:r>
              <a:rPr lang="en-US" dirty="0" smtClean="0"/>
              <a:t>Joint Probabilistic Data Association, JPDA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1650</TotalTime>
  <Words>236</Words>
  <Application>Microsoft Office PowerPoint</Application>
  <PresentationFormat>Экран (4:3)</PresentationFormat>
  <Paragraphs>69</Paragraphs>
  <Slides>11</Slides>
  <Notes>3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Модульная</vt:lpstr>
      <vt:lpstr>Формула</vt:lpstr>
      <vt:lpstr>Microsoft Equation 3.0</vt:lpstr>
      <vt:lpstr>Отслеживание объектов на видео с использованием фильтра частиц</vt:lpstr>
      <vt:lpstr>Цель работы</vt:lpstr>
      <vt:lpstr>Пространство состояний</vt:lpstr>
      <vt:lpstr>Вероятностный подход</vt:lpstr>
      <vt:lpstr>Вероятностный подход</vt:lpstr>
      <vt:lpstr>Фильтр частиц</vt:lpstr>
      <vt:lpstr>Фильтр частиц</vt:lpstr>
      <vt:lpstr>Фильтр частиц</vt:lpstr>
      <vt:lpstr>Идентификация наблюдений</vt:lpstr>
      <vt:lpstr>Пример работы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Objects in Video Using Particle Filters</dc:title>
  <dc:creator>alex</dc:creator>
  <cp:lastModifiedBy>sunny-hell</cp:lastModifiedBy>
  <cp:revision>71</cp:revision>
  <dcterms:created xsi:type="dcterms:W3CDTF">2013-04-12T19:06:57Z</dcterms:created>
  <dcterms:modified xsi:type="dcterms:W3CDTF">2013-11-07T20:09:28Z</dcterms:modified>
</cp:coreProperties>
</file>