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74" r:id="rId9"/>
    <p:sldId id="275" r:id="rId10"/>
    <p:sldId id="276" r:id="rId11"/>
    <p:sldId id="277" r:id="rId12"/>
    <p:sldId id="258" r:id="rId13"/>
    <p:sldId id="259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.wmf"/><Relationship Id="rId6" Type="http://schemas.openxmlformats.org/officeDocument/2006/relationships/image" Target="../media/image9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81E6D-8C6E-4711-813E-E2FA21F30C0E}" type="datetimeFigureOut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53BC-7893-4736-8259-754443F254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885-48D2-4260-9120-FA9BBCEB77D6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E11B-C095-4A16-A3F7-79F83ACC1E4E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4A-F843-4053-8B10-C2353028FC7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3DE3-4AFD-486A-96FE-D1AEA3679642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3306-F3D7-497F-89C2-D4FA44B7D765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5848-C03C-46EA-9103-C8590DC23437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BC74-5B64-4A8E-A796-A95BF2DA3177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33C-94C4-4380-8C3E-FDCCA862BA07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DACC-0373-4819-A4FB-6098255A2B87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7297-2D8B-4F15-81E7-D131F16C91A3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149E41-6746-48B2-8A6F-D68C6EC9C686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1633FC-756B-4CF3-A295-C028E58888D3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jpeg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вероятностного метода  отслеживания объектов в </a:t>
            </a:r>
            <a:r>
              <a:rPr lang="ru-RU" dirty="0" err="1" smtClean="0"/>
              <a:t>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8077200" cy="1499616"/>
          </a:xfrm>
        </p:spPr>
        <p:txBody>
          <a:bodyPr/>
          <a:lstStyle/>
          <a:p>
            <a:pPr algn="r"/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ИУ7-49</a:t>
            </a:r>
            <a:endParaRPr lang="en-US" dirty="0" smtClean="0"/>
          </a:p>
          <a:p>
            <a:pPr algn="r"/>
            <a:r>
              <a:rPr lang="ru-RU" dirty="0" smtClean="0"/>
              <a:t>Научный руководитель: Рудаков Игорь Владимирович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Адаптация стохастической компоненты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0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Чем дальше гистограмма объекта от эталонной на кадре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тем ближе модель динамики к модели случайных блужданий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276872"/>
            <a:ext cx="283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Сигмоидальная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функция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23528" y="2901553"/>
          <a:ext cx="3306763" cy="1679575"/>
        </p:xfrm>
        <a:graphic>
          <a:graphicData uri="http://schemas.openxmlformats.org/presentationml/2006/ole">
            <p:oleObj spid="_x0000_s54274" name="Equation" r:id="rId3" imgW="1803240" imgH="761760" progId="Equation.3">
              <p:embed/>
            </p:oleObj>
          </a:graphicData>
        </a:graphic>
      </p:graphicFrame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132856"/>
            <a:ext cx="3448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7164288" y="3071068"/>
          <a:ext cx="908050" cy="952500"/>
        </p:xfrm>
        <a:graphic>
          <a:graphicData uri="http://schemas.openxmlformats.org/presentationml/2006/ole">
            <p:oleObj spid="_x0000_s54277" name="Equation" r:id="rId5" imgW="49500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501317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Обновление вектора стандартных отклонений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23528" y="5733256"/>
          <a:ext cx="3462338" cy="1065213"/>
        </p:xfrm>
        <a:graphic>
          <a:graphicData uri="http://schemas.openxmlformats.org/presentationml/2006/ole">
            <p:oleObj spid="_x0000_s54278" name="Equation" r:id="rId6" imgW="1892160" imgH="482400" progId="Equation.3">
              <p:embed/>
            </p:oleObj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3131840" y="5148608"/>
          <a:ext cx="360040" cy="471117"/>
        </p:xfrm>
        <a:graphic>
          <a:graphicData uri="http://schemas.openxmlformats.org/presentationml/2006/ole">
            <p:oleObj spid="_x0000_s54279" name="Equation" r:id="rId7" imgW="139680" imgH="1522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16016" y="501317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Обновление динамической компоненты вектора состояния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4716016" y="5733256"/>
          <a:ext cx="2095500" cy="504825"/>
        </p:xfrm>
        <a:graphic>
          <a:graphicData uri="http://schemas.openxmlformats.org/presentationml/2006/ole">
            <p:oleObj spid="_x0000_s54280" name="Equation" r:id="rId8" imgW="1143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Здесь будет блок-схема алгоритма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меняющийся фон</a:t>
            </a:r>
          </a:p>
          <a:p>
            <a:r>
              <a:rPr lang="ru-RU" dirty="0" smtClean="0"/>
              <a:t>изменение освещения</a:t>
            </a:r>
          </a:p>
          <a:p>
            <a:r>
              <a:rPr lang="ru-RU" dirty="0" smtClean="0"/>
              <a:t>изменение внешнего облика объекта</a:t>
            </a:r>
          </a:p>
          <a:p>
            <a:r>
              <a:rPr lang="ru-RU" dirty="0" smtClean="0"/>
              <a:t>резкие изменения скорости и направления движения</a:t>
            </a:r>
          </a:p>
          <a:p>
            <a:r>
              <a:rPr lang="ru-RU" dirty="0" smtClean="0"/>
              <a:t>изменение масштаба объекта</a:t>
            </a:r>
          </a:p>
          <a:p>
            <a:r>
              <a:rPr lang="ru-RU" dirty="0" smtClean="0"/>
              <a:t>частичные и полные перекрытия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Заранее известна цветовая гистограмма объекта.</a:t>
            </a:r>
          </a:p>
          <a:p>
            <a:r>
              <a:rPr lang="ru-RU" dirty="0" smtClean="0"/>
              <a:t>Цветовая гистограмма объекта должна отличаться от гистограммы фона.</a:t>
            </a:r>
          </a:p>
          <a:p>
            <a:r>
              <a:rPr lang="ru-RU" dirty="0" smtClean="0"/>
              <a:t>В сцене не должно быть элементов с похожей цветовой гистограммой.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13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Индекс точности</a:t>
            </a:r>
          </a:p>
          <a:p>
            <a:pPr lvl="1"/>
            <a:r>
              <a:rPr lang="ru-RU" dirty="0" smtClean="0"/>
              <a:t>        — площадь вычисленной области объекта</a:t>
            </a:r>
          </a:p>
          <a:p>
            <a:pPr lvl="1"/>
            <a:r>
              <a:rPr lang="ru-RU" dirty="0" smtClean="0"/>
              <a:t>        — площадь эталонной области объекта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       —</a:t>
            </a:r>
            <a:r>
              <a:rPr lang="en-US" dirty="0" smtClean="0"/>
              <a:t> </a:t>
            </a:r>
            <a:r>
              <a:rPr lang="ru-RU" dirty="0" smtClean="0"/>
              <a:t>площадь пересечения вычисленной и эталонной областей 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                                                                              — </a:t>
            </a:r>
          </a:p>
          <a:p>
            <a:pPr>
              <a:buNone/>
            </a:pPr>
            <a:r>
              <a:rPr lang="ru-RU" dirty="0" smtClean="0"/>
              <a:t>    число кадров, в которых объект был успешно определен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ru-RU" dirty="0" smtClean="0"/>
              <a:t>длина видеозаписи в кадрах</a:t>
            </a:r>
          </a:p>
          <a:p>
            <a:pPr lvl="1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283968" y="1700808"/>
          <a:ext cx="2354754" cy="931292"/>
        </p:xfrm>
        <a:graphic>
          <a:graphicData uri="http://schemas.openxmlformats.org/presentationml/2006/ole">
            <p:oleObj spid="_x0000_s5122" name="Формула" r:id="rId3" imgW="1130040" imgH="4442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259632" y="3429000"/>
          <a:ext cx="376932" cy="457703"/>
        </p:xfrm>
        <a:graphic>
          <a:graphicData uri="http://schemas.openxmlformats.org/presentationml/2006/ole">
            <p:oleObj spid="_x0000_s5123" name="Формула" r:id="rId4" imgW="177480" imgH="21564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259632" y="2492896"/>
          <a:ext cx="349250" cy="484188"/>
        </p:xfrm>
        <a:graphic>
          <a:graphicData uri="http://schemas.openxmlformats.org/presentationml/2006/ole">
            <p:oleObj spid="_x0000_s5125" name="Формула" r:id="rId5" imgW="164880" imgH="22860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259632" y="2996952"/>
          <a:ext cx="538162" cy="511175"/>
        </p:xfrm>
        <a:graphic>
          <a:graphicData uri="http://schemas.openxmlformats.org/presentationml/2006/ole">
            <p:oleObj spid="_x0000_s5126" name="Формула" r:id="rId6" imgW="253800" imgH="241200" progId="Equation.3">
              <p:embed/>
            </p:oleObj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971600" y="4509120"/>
          <a:ext cx="5897562" cy="614362"/>
        </p:xfrm>
        <a:graphic>
          <a:graphicData uri="http://schemas.openxmlformats.org/presentationml/2006/ole">
            <p:oleObj spid="_x0000_s5140" name="Формула" r:id="rId7" imgW="2158920" imgH="266400" progId="Equation.3">
              <p:embed/>
            </p:oleObj>
          </a:graphicData>
        </a:graphic>
      </p:graphicFrame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14</a:t>
            </a:fld>
            <a:endParaRPr lang="ru-RU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pic>
        <p:nvPicPr>
          <p:cNvPr id="4" name="Содержимое 3" descr="quality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6336704" cy="439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3728" y="5949280"/>
            <a:ext cx="48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Точность отслеживания для </a:t>
            </a:r>
            <a:r>
              <a:rPr lang="ru-RU" dirty="0"/>
              <a:t>фильтра частиц  и </a:t>
            </a:r>
            <a:endParaRPr lang="ru-RU" dirty="0" smtClean="0"/>
          </a:p>
          <a:p>
            <a:r>
              <a:rPr lang="ru-RU" dirty="0" smtClean="0"/>
              <a:t>фильтра </a:t>
            </a:r>
            <a:r>
              <a:rPr lang="ru-RU" dirty="0"/>
              <a:t>частиц с адаптацией погрешностей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15</a:t>
            </a:fld>
            <a:endParaRPr lang="ru-RU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916832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2880320"/>
                <a:gridCol w="1728192"/>
                <a:gridCol w="1738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Простой фильтр</a:t>
                      </a:r>
                      <a:r>
                        <a:rPr lang="ru-RU" baseline="0" dirty="0" smtClean="0"/>
                        <a:t> частиц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 частиц с адаптацией погрешностей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r>
                        <a:rPr lang="ru-RU" baseline="0" dirty="0" smtClean="0"/>
                        <a:t> точность отслеживания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0,134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0,498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 точность</a:t>
                      </a:r>
                      <a:r>
                        <a:rPr lang="ru-RU" baseline="0" dirty="0" smtClean="0"/>
                        <a:t> отслеживания по «успешным» кадрам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0,499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0,566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«успешных» кадров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Среднее</a:t>
                      </a:r>
                      <a:r>
                        <a:rPr lang="ru-RU" baseline="0" dirty="0" smtClean="0"/>
                        <a:t> время восстановления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23,751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6,035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115616" y="2780928"/>
          <a:ext cx="360040" cy="390901"/>
        </p:xfrm>
        <a:graphic>
          <a:graphicData uri="http://schemas.openxmlformats.org/presentationml/2006/ole">
            <p:oleObj spid="_x0000_s23554" name="Формула" r:id="rId3" imgW="177480" imgH="228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84114" y="3573016"/>
          <a:ext cx="463550" cy="433388"/>
        </p:xfrm>
        <a:graphic>
          <a:graphicData uri="http://schemas.openxmlformats.org/presentationml/2006/ole">
            <p:oleObj spid="_x0000_s23556" name="Формула" r:id="rId4" imgW="228600" imgH="25380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054522" y="4365104"/>
          <a:ext cx="565150" cy="411163"/>
        </p:xfrm>
        <a:graphic>
          <a:graphicData uri="http://schemas.openxmlformats.org/presentationml/2006/ole">
            <p:oleObj spid="_x0000_s23557" name="Формула" r:id="rId5" imgW="279360" imgH="24120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115616" y="5013176"/>
          <a:ext cx="255588" cy="280988"/>
        </p:xfrm>
        <a:graphic>
          <a:graphicData uri="http://schemas.openxmlformats.org/presentationml/2006/ole">
            <p:oleObj spid="_x0000_s23558" name="Формула" r:id="rId6" imgW="126720" imgH="164880" progId="Equation.3">
              <p:embed/>
            </p:oleObj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16</a:t>
            </a:fld>
            <a:endParaRPr lang="ru-RU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Адаптация погрешностей:</a:t>
            </a:r>
          </a:p>
          <a:p>
            <a:pPr lvl="1"/>
            <a:r>
              <a:rPr lang="ru-RU" dirty="0" smtClean="0"/>
              <a:t>повышает среднюю точность отслеживания</a:t>
            </a:r>
          </a:p>
          <a:p>
            <a:pPr lvl="1"/>
            <a:r>
              <a:rPr lang="ru-RU" dirty="0" smtClean="0"/>
              <a:t>уменьшает среднее время восстановления после потери объекта</a:t>
            </a:r>
          </a:p>
          <a:p>
            <a:r>
              <a:rPr lang="ru-RU" b="1" dirty="0" smtClean="0"/>
              <a:t>Недостатки:</a:t>
            </a:r>
          </a:p>
          <a:p>
            <a:pPr lvl="1"/>
            <a:r>
              <a:rPr lang="ru-RU" dirty="0" smtClean="0"/>
              <a:t>слабая модель представления объекта с помощью цветовой гистограммы</a:t>
            </a:r>
          </a:p>
          <a:p>
            <a:pPr lvl="1"/>
            <a:r>
              <a:rPr lang="ru-RU" dirty="0" smtClean="0"/>
              <a:t>отсутствие возможности отслеживать несколько похожих объектов</a:t>
            </a:r>
          </a:p>
          <a:p>
            <a:r>
              <a:rPr lang="ru-RU" b="1" dirty="0" smtClean="0"/>
              <a:t>Способы улучшения:</a:t>
            </a:r>
          </a:p>
          <a:p>
            <a:pPr lvl="1"/>
            <a:r>
              <a:rPr lang="ru-RU" dirty="0" smtClean="0"/>
              <a:t>выбор альтернативного  способа представления объекта (контуры, признаки Хаара, локальные бинарные шаблоны и т.п.) </a:t>
            </a:r>
          </a:p>
          <a:p>
            <a:pPr lvl="1"/>
            <a:r>
              <a:rPr lang="ru-RU" dirty="0" smtClean="0"/>
              <a:t>использование кластеризации для определения области объекта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17</a:t>
            </a:fld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Цель</a:t>
            </a:r>
            <a:r>
              <a:rPr lang="ru-RU" dirty="0" smtClean="0"/>
              <a:t>: разработать метод вероятностного отслеживания объектов в видеопотоке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проанализировать существующие методы, выявить их  достоинства и недостатки;</a:t>
            </a:r>
          </a:p>
          <a:p>
            <a:pPr lvl="1"/>
            <a:r>
              <a:rPr lang="ru-RU" dirty="0" smtClean="0"/>
              <a:t>разработать математический аппарат для предлагаемого метода;</a:t>
            </a:r>
          </a:p>
          <a:p>
            <a:pPr lvl="1"/>
            <a:r>
              <a:rPr lang="ru-RU" dirty="0" smtClean="0"/>
              <a:t>разработать алгоритм отслеживания на основе предлагаемого метода;</a:t>
            </a:r>
          </a:p>
          <a:p>
            <a:pPr lvl="1"/>
            <a:r>
              <a:rPr lang="ru-RU" dirty="0" smtClean="0"/>
              <a:t>разработать ПО, реализующее предлагаемый метод;</a:t>
            </a:r>
          </a:p>
          <a:p>
            <a:pPr lvl="1"/>
            <a:r>
              <a:rPr lang="ru-RU" dirty="0" smtClean="0"/>
              <a:t>провести исследование полученных результатов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отслеживанию. Классификация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Содержимое 5" descr="Классификация_схема_презентаци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19" y="1844824"/>
            <a:ext cx="8640961" cy="4536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Байесовский подход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2996952"/>
            <a:ext cx="5328592" cy="18722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Вычислить плотность распределения вероятности вектора состояния объекта на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кадрах видеопоследовательности 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2008" y="2996952"/>
            <a:ext cx="190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Исходная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29508" y="3356992"/>
          <a:ext cx="990164" cy="576064"/>
        </p:xfrm>
        <a:graphic>
          <a:graphicData uri="http://schemas.openxmlformats.org/presentationml/2006/ole">
            <p:oleObj spid="_x0000_s27651" name="Equation" r:id="rId3" imgW="393480" imgH="228600" progId="Equation.3">
              <p:embed/>
            </p:oleObj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>
            <a:off x="7164288" y="3861048"/>
            <a:ext cx="1584176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28792" y="2924944"/>
            <a:ext cx="212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кадре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308304" y="3284984"/>
          <a:ext cx="1512168" cy="524848"/>
        </p:xfrm>
        <a:graphic>
          <a:graphicData uri="http://schemas.openxmlformats.org/presentationml/2006/ole">
            <p:oleObj spid="_x0000_s27652" name="Equation" r:id="rId4" imgW="660240" imgH="2286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5746030"/>
            <a:ext cx="8112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функция плотности распределения вероятности вектора состояния объекта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вектор состояния объекта 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наблюдение объекта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0" y="3861048"/>
            <a:ext cx="1835696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3817542" y="1772816"/>
            <a:ext cx="0" cy="122413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87624" y="1700808"/>
            <a:ext cx="255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Модель динамики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017342" y="2383036"/>
          <a:ext cx="1774016" cy="541908"/>
        </p:xfrm>
        <a:graphic>
          <a:graphicData uri="http://schemas.openxmlformats.org/presentationml/2006/ole">
            <p:oleObj spid="_x0000_s27653" name="Equation" r:id="rId5" imgW="749160" imgH="228600" progId="Equation.3">
              <p:embed/>
            </p:oleObj>
          </a:graphicData>
        </a:graphic>
      </p:graphicFrame>
      <p:cxnSp>
        <p:nvCxnSpPr>
          <p:cNvPr id="31" name="Прямая со стрелкой 30"/>
          <p:cNvCxnSpPr/>
          <p:nvPr/>
        </p:nvCxnSpPr>
        <p:spPr>
          <a:xfrm>
            <a:off x="6372200" y="1772816"/>
            <a:ext cx="0" cy="1224136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1661899"/>
            <a:ext cx="2173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правдоподобия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694017" y="2400947"/>
          <a:ext cx="1394966" cy="523997"/>
        </p:xfrm>
        <a:graphic>
          <a:graphicData uri="http://schemas.openxmlformats.org/presentationml/2006/ole">
            <p:oleObj spid="_x0000_s27654" name="Equation" r:id="rId6" imgW="60948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467544" y="6237312"/>
          <a:ext cx="338138" cy="469900"/>
        </p:xfrm>
        <a:graphic>
          <a:graphicData uri="http://schemas.openxmlformats.org/presentationml/2006/ole">
            <p:oleObj spid="_x0000_s27655" name="Equation" r:id="rId7" imgW="16488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62459" y="5949280"/>
          <a:ext cx="365125" cy="469900"/>
        </p:xfrm>
        <a:graphic>
          <a:graphicData uri="http://schemas.openxmlformats.org/presentationml/2006/ole">
            <p:oleObj spid="_x0000_s27656" name="Equation" r:id="rId8" imgW="177480" imgH="228600" progId="Equation.3">
              <p:embed/>
            </p:oleObj>
          </a:graphicData>
        </a:graphic>
      </p:graphicFrame>
      <p:cxnSp>
        <p:nvCxnSpPr>
          <p:cNvPr id="95" name="Прямая соединительная линия 94"/>
          <p:cNvCxnSpPr/>
          <p:nvPr/>
        </p:nvCxnSpPr>
        <p:spPr>
          <a:xfrm>
            <a:off x="7956376" y="3861048"/>
            <a:ext cx="0" cy="17281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H="1">
            <a:off x="827584" y="5589240"/>
            <a:ext cx="71287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V="1">
            <a:off x="827584" y="4293096"/>
            <a:ext cx="0" cy="12961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827584" y="4293096"/>
            <a:ext cx="1008112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7" name="Object 6"/>
          <p:cNvGraphicFramePr>
            <a:graphicFrameLocks noChangeAspect="1"/>
          </p:cNvGraphicFramePr>
          <p:nvPr/>
        </p:nvGraphicFramePr>
        <p:xfrm>
          <a:off x="3623865" y="5160168"/>
          <a:ext cx="2100263" cy="501080"/>
        </p:xfrm>
        <a:graphic>
          <a:graphicData uri="http://schemas.openxmlformats.org/presentationml/2006/ole">
            <p:oleObj spid="_x0000_s27657" name="Equation" r:id="rId9" imgW="838080" imgH="228600" progId="Equation.3">
              <p:embed/>
            </p:oleObj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6732240" y="458112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35896" y="48691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кадра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-1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Байесовский подход: предсказание и коррекция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69676" y="2852936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Предсказать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на кадре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4005064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Скорректировать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на кадре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07504" y="2852936"/>
          <a:ext cx="990164" cy="576064"/>
        </p:xfrm>
        <a:graphic>
          <a:graphicData uri="http://schemas.openxmlformats.org/presentationml/2006/ole">
            <p:oleObj spid="_x0000_s28674" name="Equation" r:id="rId3" imgW="393480" imgH="228600" progId="Equation.3">
              <p:embed/>
            </p:oleObj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>
            <a:off x="0" y="3356992"/>
            <a:ext cx="111561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483768" y="1556792"/>
            <a:ext cx="0" cy="129614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665620" y="2311028"/>
          <a:ext cx="1774016" cy="541908"/>
        </p:xfrm>
        <a:graphic>
          <a:graphicData uri="http://schemas.openxmlformats.org/presentationml/2006/ole">
            <p:oleObj spid="_x0000_s28675" name="Equation" r:id="rId4" imgW="749160" imgH="228600" progId="Equation.3">
              <p:embed/>
            </p:oleObj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6084168" y="1556792"/>
            <a:ext cx="0" cy="24482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617194" y="2544963"/>
          <a:ext cx="1394966" cy="523997"/>
        </p:xfrm>
        <a:graphic>
          <a:graphicData uri="http://schemas.openxmlformats.org/presentationml/2006/ole">
            <p:oleObj spid="_x0000_s28676" name="Equation" r:id="rId5" imgW="609480" imgH="228600" progId="Equation.3">
              <p:embed/>
            </p:oleObj>
          </a:graphicData>
        </a:graphic>
      </p:graphicFrame>
      <p:cxnSp>
        <p:nvCxnSpPr>
          <p:cNvPr id="19" name="Соединительная линия уступом 18"/>
          <p:cNvCxnSpPr>
            <a:stCxn id="5" idx="3"/>
            <a:endCxn id="6" idx="1"/>
          </p:cNvCxnSpPr>
          <p:nvPr/>
        </p:nvCxnSpPr>
        <p:spPr>
          <a:xfrm>
            <a:off x="4049996" y="3573016"/>
            <a:ext cx="522004" cy="115212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555776" y="4797152"/>
          <a:ext cx="1714500" cy="523875"/>
        </p:xfrm>
        <a:graphic>
          <a:graphicData uri="http://schemas.openxmlformats.org/presentationml/2006/ole">
            <p:oleObj spid="_x0000_s28677" name="Equation" r:id="rId6" imgW="749160" imgH="228600" progId="Equation.3">
              <p:embed/>
            </p:oleObj>
          </a:graphicData>
        </a:graphic>
      </p:graphicFrame>
      <p:cxnSp>
        <p:nvCxnSpPr>
          <p:cNvPr id="22" name="Прямая соединительная линия 21"/>
          <p:cNvCxnSpPr>
            <a:stCxn id="6" idx="3"/>
          </p:cNvCxnSpPr>
          <p:nvPr/>
        </p:nvCxnSpPr>
        <p:spPr>
          <a:xfrm>
            <a:off x="7452320" y="472514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388424" y="472514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251520" y="6165304"/>
            <a:ext cx="813690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251520" y="3933056"/>
            <a:ext cx="86409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3"/>
          </p:cNvCxnSpPr>
          <p:nvPr/>
        </p:nvCxnSpPr>
        <p:spPr>
          <a:xfrm>
            <a:off x="7452320" y="4725144"/>
            <a:ext cx="15476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7524328" y="4079287"/>
          <a:ext cx="1653729" cy="573849"/>
        </p:xfrm>
        <a:graphic>
          <a:graphicData uri="http://schemas.openxmlformats.org/presentationml/2006/ole">
            <p:oleObj spid="_x0000_s28678" name="Equation" r:id="rId7" imgW="660240" imgH="228600" progId="Equation.3">
              <p:embed/>
            </p:oleObj>
          </a:graphicData>
        </a:graphic>
      </p:graphicFrame>
      <p:graphicFrame>
        <p:nvGraphicFramePr>
          <p:cNvPr id="47" name="Object 6"/>
          <p:cNvGraphicFramePr>
            <a:graphicFrameLocks noChangeAspect="1"/>
          </p:cNvGraphicFramePr>
          <p:nvPr/>
        </p:nvGraphicFramePr>
        <p:xfrm>
          <a:off x="3203848" y="6093296"/>
          <a:ext cx="2100263" cy="573088"/>
        </p:xfrm>
        <a:graphic>
          <a:graphicData uri="http://schemas.openxmlformats.org/presentationml/2006/ole">
            <p:oleObj spid="_x0000_s28679" name="Equation" r:id="rId8" imgW="838080" imgH="228600" progId="Equation.3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0" y="1590948"/>
            <a:ext cx="255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Модель динамики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251520" y="393305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51920" y="1785974"/>
            <a:ext cx="2173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правдоподобия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24328" y="3390091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кадре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75856" y="566124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кадра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-1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95736" y="443711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Априорная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63888" y="39330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20272" y="508518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A2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061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 smtClean="0"/>
              <a:t>Частица – одно из возможных состояний объекта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Вес частицы – вероятность, с которой объект примет данное состояние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Функция плотности распределения вероятности                    </a:t>
            </a:r>
            <a:r>
              <a:rPr lang="ru-RU" dirty="0" err="1" smtClean="0"/>
              <a:t>аппроксимируется</a:t>
            </a:r>
            <a:r>
              <a:rPr lang="ru-RU" dirty="0" smtClean="0"/>
              <a:t> набором  из </a:t>
            </a:r>
            <a:r>
              <a:rPr lang="en-US" dirty="0" smtClean="0"/>
              <a:t>N</a:t>
            </a:r>
            <a:r>
              <a:rPr lang="ru-RU" dirty="0" smtClean="0"/>
              <a:t> частиц: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Функция правдоподобия задает вес частицы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204716" y="4343698"/>
          <a:ext cx="1511300" cy="525462"/>
        </p:xfrm>
        <a:graphic>
          <a:graphicData uri="http://schemas.openxmlformats.org/presentationml/2006/ole">
            <p:oleObj spid="_x0000_s30723" name="Equation" r:id="rId3" imgW="660240" imgH="22860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860032" y="4728589"/>
          <a:ext cx="1872208" cy="716635"/>
        </p:xfrm>
        <a:graphic>
          <a:graphicData uri="http://schemas.openxmlformats.org/presentationml/2006/ole">
            <p:oleObj spid="_x0000_s30724" name="Equation" r:id="rId4" imgW="761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1682806"/>
            <a:ext cx="4608512" cy="3456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Модель представления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4644008" y="2348880"/>
            <a:ext cx="216024" cy="223224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020500" y="16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21297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4103948" y="1736812"/>
            <a:ext cx="216023" cy="864096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707904" y="2298576"/>
            <a:ext cx="144016" cy="1223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198884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612900" y="5970588"/>
          <a:ext cx="5592763" cy="660400"/>
        </p:xfrm>
        <a:graphic>
          <a:graphicData uri="http://schemas.openxmlformats.org/presentationml/2006/ole">
            <p:oleObj spid="_x0000_s29698" name="Equation" r:id="rId4" imgW="204444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11760" y="5373216"/>
            <a:ext cx="417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Вектор состояния объекта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Модель динамики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627784" y="2194990"/>
          <a:ext cx="3456384" cy="945977"/>
        </p:xfrm>
        <a:graphic>
          <a:graphicData uri="http://schemas.openxmlformats.org/presentationml/2006/ole">
            <p:oleObj spid="_x0000_s31746" name="Equation" r:id="rId3" imgW="1002960" imgH="22860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0813" y="2937967"/>
          <a:ext cx="1987400" cy="1283121"/>
        </p:xfrm>
        <a:graphic>
          <a:graphicData uri="http://schemas.openxmlformats.org/presentationml/2006/ole">
            <p:oleObj spid="_x0000_s31747" name="Equation" r:id="rId4" imgW="850680" imgH="4572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771800" y="3212976"/>
          <a:ext cx="637283" cy="592584"/>
        </p:xfrm>
        <a:graphic>
          <a:graphicData uri="http://schemas.openxmlformats.org/presentationml/2006/ole">
            <p:oleObj spid="_x0000_s31748" name="Equation" r:id="rId5" imgW="27936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6026" y="3140968"/>
            <a:ext cx="4146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единичная матрица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50813" y="4149080"/>
          <a:ext cx="2376264" cy="650360"/>
        </p:xfrm>
        <a:graphic>
          <a:graphicData uri="http://schemas.openxmlformats.org/presentationml/2006/ole">
            <p:oleObj spid="_x0000_s31749" name="Equation" r:id="rId6" imgW="100296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83768" y="4201924"/>
            <a:ext cx="507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аддитивный белый гауссов шум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628800"/>
            <a:ext cx="882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Уравнение динамики для модели 1-го порядка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4869160"/>
            <a:ext cx="8064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матрица ковариации, задается вектором стандартных отклонений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50813" y="5013176"/>
          <a:ext cx="568390" cy="520725"/>
        </p:xfrm>
        <a:graphic>
          <a:graphicData uri="http://schemas.openxmlformats.org/presentationml/2006/ole">
            <p:oleObj spid="_x0000_s31751" name="Equation" r:id="rId7" imgW="266400" imgH="203040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788024" y="5365750"/>
          <a:ext cx="298450" cy="390525"/>
        </p:xfrm>
        <a:graphic>
          <a:graphicData uri="http://schemas.openxmlformats.org/presentationml/2006/ole">
            <p:oleObj spid="_x0000_s31752" name="Equation" r:id="rId8" imgW="139680" imgH="15228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50813" y="5805488"/>
          <a:ext cx="7321550" cy="600075"/>
        </p:xfrm>
        <a:graphic>
          <a:graphicData uri="http://schemas.openxmlformats.org/presentationml/2006/ole">
            <p:oleObj spid="_x0000_s31753" name="Equation" r:id="rId9" imgW="29462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Процесс измерения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741" y="2924944"/>
            <a:ext cx="2196075" cy="1647056"/>
          </a:xfrm>
          <a:prstGeom prst="rect">
            <a:avLst/>
          </a:prstGeom>
        </p:spPr>
      </p:pic>
      <p:pic>
        <p:nvPicPr>
          <p:cNvPr id="8" name="Рисунок 7" descr="colorHis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8685" y="1772816"/>
            <a:ext cx="5083795" cy="34563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8" y="1656065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цветовая гистограмма объекта в  пространстве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HSV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95536" y="1628800"/>
          <a:ext cx="271463" cy="423862"/>
        </p:xfrm>
        <a:graphic>
          <a:graphicData uri="http://schemas.openxmlformats.org/presentationml/2006/ole">
            <p:oleObj spid="_x0000_s53251" name="Equation" r:id="rId5" imgW="126720" imgH="16488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95536" y="2348671"/>
          <a:ext cx="504055" cy="576273"/>
        </p:xfrm>
        <a:graphic>
          <a:graphicData uri="http://schemas.openxmlformats.org/presentationml/2006/ole">
            <p:oleObj spid="_x0000_s53252" name="Equation" r:id="rId6" imgW="253800" imgH="241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7584" y="245214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эталонная гистограмма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95536" y="1916832"/>
          <a:ext cx="454025" cy="576262"/>
        </p:xfrm>
        <a:graphic>
          <a:graphicData uri="http://schemas.openxmlformats.org/presentationml/2006/ole">
            <p:oleObj spid="_x0000_s53253" name="Equation" r:id="rId7" imgW="228600" imgH="2412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7584" y="2020297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гистограмма для частицы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725144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Расстояние </a:t>
            </a:r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Бхаттачария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95536" y="5013176"/>
          <a:ext cx="3913188" cy="1030288"/>
        </p:xfrm>
        <a:graphic>
          <a:graphicData uri="http://schemas.openxmlformats.org/presentationml/2006/ole">
            <p:oleObj spid="_x0000_s53254" name="Equation" r:id="rId8" imgW="196848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27984" y="50851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номер кармана гистограммы,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– количество карманов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5980033"/>
            <a:ext cx="278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Функция правдоподобия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203848" y="5734466"/>
          <a:ext cx="3888432" cy="1006902"/>
        </p:xfrm>
        <a:graphic>
          <a:graphicData uri="http://schemas.openxmlformats.org/presentationml/2006/ole">
            <p:oleObj spid="_x0000_s53256" name="Equation" r:id="rId9" imgW="2120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1193</TotalTime>
  <Words>523</Words>
  <Application>Microsoft Office PowerPoint</Application>
  <PresentationFormat>Экран (4:3)</PresentationFormat>
  <Paragraphs>134</Paragraphs>
  <Slides>17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Модульная</vt:lpstr>
      <vt:lpstr>Equation</vt:lpstr>
      <vt:lpstr>Формула</vt:lpstr>
      <vt:lpstr>Microsoft Equation 3.0</vt:lpstr>
      <vt:lpstr>Разработка вероятностного метода  отслеживания объектов в видеопотоке</vt:lpstr>
      <vt:lpstr>Цели и задачи</vt:lpstr>
      <vt:lpstr>Подходы к отслеживанию. Классификация</vt:lpstr>
      <vt:lpstr>Байесовский подход</vt:lpstr>
      <vt:lpstr>Байесовский подход: предсказание и коррекция</vt:lpstr>
      <vt:lpstr>Фильтр частиц</vt:lpstr>
      <vt:lpstr>Модель представления объекта</vt:lpstr>
      <vt:lpstr>Модель динамики объекта</vt:lpstr>
      <vt:lpstr>Процесс измерения</vt:lpstr>
      <vt:lpstr>Адаптация стохастической компоненты</vt:lpstr>
      <vt:lpstr>Алгоритм отслеживания</vt:lpstr>
      <vt:lpstr>Проблемы отслеживания</vt:lpstr>
      <vt:lpstr>Ограничения</vt:lpstr>
      <vt:lpstr>Анализ результатов</vt:lpstr>
      <vt:lpstr>Анализ результатов</vt:lpstr>
      <vt:lpstr>Анализ результатов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вероятностного метода  отслеживания объектов в видеопотоке</dc:title>
  <dc:creator>md1</dc:creator>
  <cp:lastModifiedBy>sunny-hell</cp:lastModifiedBy>
  <cp:revision>44</cp:revision>
  <dcterms:created xsi:type="dcterms:W3CDTF">2014-05-07T18:19:29Z</dcterms:created>
  <dcterms:modified xsi:type="dcterms:W3CDTF">2014-05-17T21:55:49Z</dcterms:modified>
</cp:coreProperties>
</file>