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4" r:id="rId9"/>
    <p:sldId id="275" r:id="rId10"/>
    <p:sldId id="277" r:id="rId11"/>
    <p:sldId id="276" r:id="rId12"/>
    <p:sldId id="278" r:id="rId13"/>
    <p:sldId id="280" r:id="rId14"/>
    <p:sldId id="281" r:id="rId15"/>
    <p:sldId id="27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39.wmf"/><Relationship Id="rId5" Type="http://schemas.openxmlformats.org/officeDocument/2006/relationships/image" Target="../media/image34.wmf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885-48D2-4260-9120-FA9BBCEB77D6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E11B-C095-4A16-A3F7-79F83ACC1E4E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4A-F843-4053-8B10-C2353028FC7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3DE3-4AFD-486A-96FE-D1AEA367964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3306-F3D7-497F-89C2-D4FA44B7D76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848-C03C-46EA-9103-C8590DC2343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BC74-5B64-4A8E-A796-A95BF2DA317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33C-94C4-4380-8C3E-FDCCA862BA0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ACC-0373-4819-A4FB-6098255A2B8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297-2D8B-4F15-81E7-D131F16C91A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149E41-6746-48B2-8A6F-D68C6EC9C686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1633FC-756B-4CF3-A295-C028E58888D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53.jpeg"/><Relationship Id="rId9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6.jpe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jpeg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/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ru-RU" dirty="0" smtClean="0"/>
              <a:t>воспроизведения условной плотности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251520" y="1630476"/>
            <a:ext cx="2448272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Начало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данные 5"/>
          <p:cNvSpPr/>
          <p:nvPr/>
        </p:nvSpPr>
        <p:spPr>
          <a:xfrm>
            <a:off x="251520" y="2484215"/>
            <a:ext cx="2448272" cy="5020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Эталонная гистограмма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51520" y="3263935"/>
            <a:ext cx="2520280" cy="573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Сген</a:t>
            </a:r>
            <a:r>
              <a:rPr lang="ru-RU" dirty="0" smtClean="0">
                <a:solidFill>
                  <a:schemeClr val="tx1"/>
                </a:solidFill>
              </a:rPr>
              <a:t>е</a:t>
            </a:r>
            <a:r>
              <a:rPr lang="ru-RU" dirty="0" smtClean="0">
                <a:solidFill>
                  <a:schemeClr val="tx1"/>
                </a:solidFill>
              </a:rPr>
              <a:t>рировать набор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и</a:t>
            </a:r>
            <a:r>
              <a:rPr lang="ru-RU" dirty="0" smtClean="0">
                <a:solidFill>
                  <a:schemeClr val="tx1"/>
                </a:solidFill>
              </a:rPr>
              <a:t>з </a:t>
            </a:r>
            <a:r>
              <a:rPr lang="en-US" i="1" dirty="0" smtClean="0">
                <a:solidFill>
                  <a:schemeClr val="tx1"/>
                </a:solidFill>
              </a:rPr>
              <a:t>N </a:t>
            </a:r>
            <a:r>
              <a:rPr lang="ru-RU" dirty="0" smtClean="0">
                <a:solidFill>
                  <a:schemeClr val="tx1"/>
                </a:solidFill>
              </a:rPr>
              <a:t>частиц 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123728" y="3501008"/>
          <a:ext cx="297762" cy="391418"/>
        </p:xfrm>
        <a:graphic>
          <a:graphicData uri="http://schemas.openxmlformats.org/presentationml/2006/ole">
            <p:oleObj spid="_x0000_s55298" name="Equation" r:id="rId4" imgW="177480" imgH="228600" progId="Equation.3">
              <p:embed/>
            </p:oleObj>
          </a:graphicData>
        </a:graphic>
      </p:graphicFrame>
      <p:sp>
        <p:nvSpPr>
          <p:cNvPr id="9" name="Прямоугольник с двумя вырезанными соседними углами 8"/>
          <p:cNvSpPr/>
          <p:nvPr/>
        </p:nvSpPr>
        <p:spPr>
          <a:xfrm>
            <a:off x="251520" y="4115328"/>
            <a:ext cx="2520280" cy="57438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Цикл по всем кадрам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025624" y="4365104"/>
          <a:ext cx="954088" cy="304800"/>
        </p:xfrm>
        <a:graphic>
          <a:graphicData uri="http://schemas.openxmlformats.org/presentationml/2006/ole">
            <p:oleObj spid="_x0000_s55299" name="Equation" r:id="rId5" imgW="571320" imgH="177480" progId="Equation.3">
              <p:embed/>
            </p:oleObj>
          </a:graphicData>
        </a:graphic>
      </p:graphicFrame>
      <p:sp>
        <p:nvSpPr>
          <p:cNvPr id="11" name="Блок-схема: процесс 10"/>
          <p:cNvSpPr/>
          <p:nvPr/>
        </p:nvSpPr>
        <p:spPr>
          <a:xfrm>
            <a:off x="251520" y="4967391"/>
            <a:ext cx="2520280" cy="4881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209304" y="5013008"/>
          <a:ext cx="784225" cy="392112"/>
        </p:xfrm>
        <a:graphic>
          <a:graphicData uri="http://schemas.openxmlformats.org/presentationml/2006/ole">
            <p:oleObj spid="_x0000_s55300" name="Equation" r:id="rId6" imgW="469800" imgH="228600" progId="Equation.3">
              <p:embed/>
            </p:oleObj>
          </a:graphicData>
        </a:graphic>
      </p:graphicFrame>
      <p:sp>
        <p:nvSpPr>
          <p:cNvPr id="13" name="Прямоугольник с двумя вырезанными соседними углами 12"/>
          <p:cNvSpPr/>
          <p:nvPr/>
        </p:nvSpPr>
        <p:spPr>
          <a:xfrm>
            <a:off x="251520" y="5733256"/>
            <a:ext cx="2520280" cy="79208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Цикл по всем частицам 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187624" y="6220544"/>
          <a:ext cx="825500" cy="304800"/>
        </p:xfrm>
        <a:graphic>
          <a:graphicData uri="http://schemas.openxmlformats.org/presentationml/2006/ole">
            <p:oleObj spid="_x0000_s55301" name="Equation" r:id="rId7" imgW="495000" imgH="177480" progId="Equation.3">
              <p:embed/>
            </p:oleObj>
          </a:graphicData>
        </a:graphic>
      </p:graphicFrame>
      <p:sp>
        <p:nvSpPr>
          <p:cNvPr id="15" name="Блок-схема: процесс 14"/>
          <p:cNvSpPr/>
          <p:nvPr/>
        </p:nvSpPr>
        <p:spPr>
          <a:xfrm>
            <a:off x="3419872" y="1844824"/>
            <a:ext cx="252028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Выбрать из         частицу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      с вероятностью 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631556" y="1916832"/>
          <a:ext cx="444500" cy="392112"/>
        </p:xfrm>
        <a:graphic>
          <a:graphicData uri="http://schemas.openxmlformats.org/presentationml/2006/ole">
            <p:oleObj spid="_x0000_s55302" name="Equation" r:id="rId8" imgW="266400" imgH="228600" progId="Equation.3">
              <p:embed/>
            </p:oleObj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419872" y="2204864"/>
          <a:ext cx="403225" cy="412750"/>
        </p:xfrm>
        <a:graphic>
          <a:graphicData uri="http://schemas.openxmlformats.org/presentationml/2006/ole">
            <p:oleObj spid="_x0000_s55303" name="Equation" r:id="rId9" imgW="241200" imgH="241200" progId="Equation.3">
              <p:embed/>
            </p:oleObj>
          </a:graphicData>
        </a:graphic>
      </p:graphicFrame>
      <p:sp>
        <p:nvSpPr>
          <p:cNvPr id="19" name="Блок-схема: процесс 18"/>
          <p:cNvSpPr/>
          <p:nvPr/>
        </p:nvSpPr>
        <p:spPr>
          <a:xfrm>
            <a:off x="3419872" y="2978950"/>
            <a:ext cx="252028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3655690" y="3067930"/>
          <a:ext cx="2048644" cy="435132"/>
        </p:xfrm>
        <a:graphic>
          <a:graphicData uri="http://schemas.openxmlformats.org/presentationml/2006/ole">
            <p:oleObj spid="_x0000_s55305" name="Equation" r:id="rId10" imgW="977760" imgH="241200" progId="Equation.3">
              <p:embed/>
            </p:oleObj>
          </a:graphicData>
        </a:graphic>
      </p:graphicFrame>
      <p:sp>
        <p:nvSpPr>
          <p:cNvPr id="21" name="Блок-схема: процесс 20"/>
          <p:cNvSpPr/>
          <p:nvPr/>
        </p:nvSpPr>
        <p:spPr>
          <a:xfrm>
            <a:off x="3419872" y="3825044"/>
            <a:ext cx="2520280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419872" y="3824015"/>
          <a:ext cx="2520280" cy="653215"/>
        </p:xfrm>
        <a:graphic>
          <a:graphicData uri="http://schemas.openxmlformats.org/presentationml/2006/ole">
            <p:oleObj spid="_x0000_s55306" name="Equation" r:id="rId11" imgW="2120760" imgH="457200" progId="Equation.3">
              <p:embed/>
            </p:oleObj>
          </a:graphicData>
        </a:graphic>
      </p:graphicFrame>
      <p:sp>
        <p:nvSpPr>
          <p:cNvPr id="24" name="Прямоугольник с двумя вырезанными соседними углами 23"/>
          <p:cNvSpPr/>
          <p:nvPr/>
        </p:nvSpPr>
        <p:spPr>
          <a:xfrm rot="10800000">
            <a:off x="3419872" y="5768389"/>
            <a:ext cx="2520280" cy="576064"/>
          </a:xfrm>
          <a:prstGeom prst="snip2SameRect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0130" y="5733256"/>
            <a:ext cx="193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Конец цикла </a:t>
            </a:r>
          </a:p>
          <a:p>
            <a:pPr algn="ctr"/>
            <a:r>
              <a:rPr lang="ru-RU" dirty="0" smtClean="0"/>
              <a:t>по всем частицам</a:t>
            </a:r>
            <a:endParaRPr lang="ru-RU" dirty="0"/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3419872" y="4887162"/>
            <a:ext cx="252028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4017690" y="4933586"/>
          <a:ext cx="1292225" cy="412750"/>
        </p:xfrm>
        <a:graphic>
          <a:graphicData uri="http://schemas.openxmlformats.org/presentationml/2006/ole">
            <p:oleObj spid="_x0000_s55307" name="Equation" r:id="rId12" imgW="774360" imgH="241200" progId="Equation.3">
              <p:embed/>
            </p:oleObj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5436096" y="2204864"/>
          <a:ext cx="466725" cy="415925"/>
        </p:xfrm>
        <a:graphic>
          <a:graphicData uri="http://schemas.openxmlformats.org/presentationml/2006/ole">
            <p:oleObj spid="_x0000_s55309" name="Equation" r:id="rId13" imgW="279360" imgH="241200" progId="Equation.3">
              <p:embed/>
            </p:oleObj>
          </a:graphicData>
        </a:graphic>
      </p:graphicFrame>
      <p:sp>
        <p:nvSpPr>
          <p:cNvPr id="32" name="Блок-схема: процесс 31"/>
          <p:cNvSpPr/>
          <p:nvPr/>
        </p:nvSpPr>
        <p:spPr>
          <a:xfrm>
            <a:off x="6372200" y="1844824"/>
            <a:ext cx="2520280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Нормализовать веса частиц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6372200" y="2996952"/>
            <a:ext cx="2520280" cy="1080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Вычислить значение вектора состояния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6768752" y="3501008"/>
          <a:ext cx="1763688" cy="603435"/>
        </p:xfrm>
        <a:graphic>
          <a:graphicData uri="http://schemas.openxmlformats.org/presentationml/2006/ole">
            <p:oleObj spid="_x0000_s55311" name="Equation" r:id="rId14" imgW="1295280" imgH="431640" progId="Equation.3">
              <p:embed/>
            </p:oleObj>
          </a:graphicData>
        </a:graphic>
      </p:graphicFrame>
      <p:sp>
        <p:nvSpPr>
          <p:cNvPr id="36" name="Прямоугольник с двумя вырезанными соседними углами 35"/>
          <p:cNvSpPr/>
          <p:nvPr/>
        </p:nvSpPr>
        <p:spPr>
          <a:xfrm rot="10800000">
            <a:off x="6372200" y="4573126"/>
            <a:ext cx="2520280" cy="696078"/>
          </a:xfrm>
          <a:prstGeom prst="snip2SameRect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0109" y="4598000"/>
            <a:ext cx="178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Конец цикла </a:t>
            </a:r>
          </a:p>
          <a:p>
            <a:pPr algn="ctr"/>
            <a:r>
              <a:rPr lang="ru-RU" dirty="0" smtClean="0"/>
              <a:t>по всем кадрам </a:t>
            </a:r>
            <a:endParaRPr lang="ru-RU" dirty="0"/>
          </a:p>
        </p:txBody>
      </p:sp>
      <p:sp>
        <p:nvSpPr>
          <p:cNvPr id="38" name="Блок-схема: альтернативный процесс 37"/>
          <p:cNvSpPr/>
          <p:nvPr/>
        </p:nvSpPr>
        <p:spPr>
          <a:xfrm>
            <a:off x="6372200" y="5661248"/>
            <a:ext cx="252028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Конец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/>
          <p:cNvCxnSpPr>
            <a:stCxn id="5" idx="2"/>
            <a:endCxn id="6" idx="1"/>
          </p:cNvCxnSpPr>
          <p:nvPr/>
        </p:nvCxnSpPr>
        <p:spPr>
          <a:xfrm>
            <a:off x="1475656" y="2206540"/>
            <a:ext cx="0" cy="27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6" idx="4"/>
            <a:endCxn id="7" idx="0"/>
          </p:cNvCxnSpPr>
          <p:nvPr/>
        </p:nvCxnSpPr>
        <p:spPr>
          <a:xfrm>
            <a:off x="1475656" y="2986260"/>
            <a:ext cx="36004" cy="27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7" idx="2"/>
            <a:endCxn id="9" idx="3"/>
          </p:cNvCxnSpPr>
          <p:nvPr/>
        </p:nvCxnSpPr>
        <p:spPr>
          <a:xfrm>
            <a:off x="1511660" y="3837653"/>
            <a:ext cx="0" cy="27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1"/>
            <a:endCxn id="11" idx="0"/>
          </p:cNvCxnSpPr>
          <p:nvPr/>
        </p:nvCxnSpPr>
        <p:spPr>
          <a:xfrm>
            <a:off x="1511660" y="4689716"/>
            <a:ext cx="0" cy="27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11" idx="2"/>
            <a:endCxn id="13" idx="3"/>
          </p:cNvCxnSpPr>
          <p:nvPr/>
        </p:nvCxnSpPr>
        <p:spPr>
          <a:xfrm>
            <a:off x="1511660" y="5455579"/>
            <a:ext cx="0" cy="27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13" idx="1"/>
            <a:endCxn id="15" idx="0"/>
          </p:cNvCxnSpPr>
          <p:nvPr/>
        </p:nvCxnSpPr>
        <p:spPr>
          <a:xfrm rot="5400000" flipH="1" flipV="1">
            <a:off x="755576" y="2600908"/>
            <a:ext cx="4680520" cy="3168352"/>
          </a:xfrm>
          <a:prstGeom prst="bentConnector5">
            <a:avLst>
              <a:gd name="adj1" fmla="val -4884"/>
              <a:gd name="adj2" fmla="val 50000"/>
              <a:gd name="adj3" fmla="val 1048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5" idx="2"/>
            <a:endCxn id="19" idx="0"/>
          </p:cNvCxnSpPr>
          <p:nvPr/>
        </p:nvCxnSpPr>
        <p:spPr>
          <a:xfrm>
            <a:off x="4680012" y="2708920"/>
            <a:ext cx="0" cy="27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9" idx="2"/>
            <a:endCxn id="21" idx="0"/>
          </p:cNvCxnSpPr>
          <p:nvPr/>
        </p:nvCxnSpPr>
        <p:spPr>
          <a:xfrm>
            <a:off x="4680012" y="3555014"/>
            <a:ext cx="0" cy="27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21" idx="2"/>
            <a:endCxn id="26" idx="0"/>
          </p:cNvCxnSpPr>
          <p:nvPr/>
        </p:nvCxnSpPr>
        <p:spPr>
          <a:xfrm>
            <a:off x="4680012" y="4617132"/>
            <a:ext cx="0" cy="27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26" idx="2"/>
            <a:endCxn id="24" idx="1"/>
          </p:cNvCxnSpPr>
          <p:nvPr/>
        </p:nvCxnSpPr>
        <p:spPr>
          <a:xfrm>
            <a:off x="4680012" y="5463226"/>
            <a:ext cx="0" cy="30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24" idx="3"/>
            <a:endCxn id="32" idx="0"/>
          </p:cNvCxnSpPr>
          <p:nvPr/>
        </p:nvCxnSpPr>
        <p:spPr>
          <a:xfrm rot="5400000" flipH="1" flipV="1">
            <a:off x="3906361" y="2618475"/>
            <a:ext cx="4499629" cy="2952328"/>
          </a:xfrm>
          <a:prstGeom prst="bentConnector5">
            <a:avLst>
              <a:gd name="adj1" fmla="val -5080"/>
              <a:gd name="adj2" fmla="val 50000"/>
              <a:gd name="adj3" fmla="val 1050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32" idx="2"/>
            <a:endCxn id="33" idx="0"/>
          </p:cNvCxnSpPr>
          <p:nvPr/>
        </p:nvCxnSpPr>
        <p:spPr>
          <a:xfrm>
            <a:off x="7632340" y="25649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36" idx="1"/>
            <a:endCxn id="33" idx="2"/>
          </p:cNvCxnSpPr>
          <p:nvPr/>
        </p:nvCxnSpPr>
        <p:spPr>
          <a:xfrm flipV="1">
            <a:off x="7632340" y="4077072"/>
            <a:ext cx="0" cy="49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36" idx="3"/>
            <a:endCxn id="38" idx="0"/>
          </p:cNvCxnSpPr>
          <p:nvPr/>
        </p:nvCxnSpPr>
        <p:spPr>
          <a:xfrm>
            <a:off x="7632340" y="5269204"/>
            <a:ext cx="0" cy="39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Адаптация стохастической компоненты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Чем дальше гистограмма объекта от эталонной на кадре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тем ближе модель динамики к модели случайных блужданий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6872"/>
            <a:ext cx="283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Сигмоидальная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функция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23528" y="2901553"/>
          <a:ext cx="3306763" cy="1679575"/>
        </p:xfrm>
        <a:graphic>
          <a:graphicData uri="http://schemas.openxmlformats.org/presentationml/2006/ole">
            <p:oleObj spid="_x0000_s54274" name="Equation" r:id="rId3" imgW="1803240" imgH="761760" progId="Equation.3">
              <p:embed/>
            </p:oleObj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132856"/>
            <a:ext cx="3448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164288" y="3071068"/>
          <a:ext cx="908050" cy="952500"/>
        </p:xfrm>
        <a:graphic>
          <a:graphicData uri="http://schemas.openxmlformats.org/presentationml/2006/ole">
            <p:oleObj spid="_x0000_s54277" name="Equation" r:id="rId5" imgW="49500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501317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вектора стандартных отклонений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23528" y="5733256"/>
          <a:ext cx="3462338" cy="1065213"/>
        </p:xfrm>
        <a:graphic>
          <a:graphicData uri="http://schemas.openxmlformats.org/presentationml/2006/ole">
            <p:oleObj spid="_x0000_s54278" name="Equation" r:id="rId6" imgW="1892160" imgH="482400" progId="Equation.3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31840" y="5148608"/>
          <a:ext cx="360040" cy="471117"/>
        </p:xfrm>
        <a:graphic>
          <a:graphicData uri="http://schemas.openxmlformats.org/presentationml/2006/ole">
            <p:oleObj spid="_x0000_s54279" name="Equation" r:id="rId7" imgW="139680" imgH="1522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6016" y="501317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Обновление динамической компоненты вектора состояния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716016" y="5733256"/>
          <a:ext cx="2095500" cy="504825"/>
        </p:xfrm>
        <a:graphic>
          <a:graphicData uri="http://schemas.openxmlformats.org/presentationml/2006/ole">
            <p:oleObj spid="_x0000_s54280" name="Equation" r:id="rId8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 descr="Структура П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714866"/>
            <a:ext cx="6156176" cy="4666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0152" y="1916832"/>
            <a:ext cx="2880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Используемые библиотеки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работы с графикой</a:t>
            </a:r>
          </a:p>
          <a:p>
            <a:pPr lvl="1"/>
            <a:r>
              <a:rPr lang="en-US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работы с матрицами</a:t>
            </a:r>
          </a:p>
          <a:p>
            <a:pPr lvl="1"/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Eigen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работы с генераторами случайных чисел</a:t>
            </a:r>
          </a:p>
          <a:p>
            <a:pPr lvl="1"/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Boost</a:t>
            </a:r>
            <a:r>
              <a:rPr lang="ru-RU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Содержимое 19" descr="compare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657475" y="1604739"/>
            <a:ext cx="6486525" cy="420052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качества отслеживания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95536" y="1988840"/>
          <a:ext cx="1922256" cy="720080"/>
        </p:xfrm>
        <a:graphic>
          <a:graphicData uri="http://schemas.openxmlformats.org/presentationml/2006/ole">
            <p:oleObj spid="_x0000_s56322" name="Equation" r:id="rId5" imgW="119376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628800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Индекс качества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15913" y="2708275"/>
          <a:ext cx="403225" cy="484188"/>
        </p:xfrm>
        <a:graphic>
          <a:graphicData uri="http://schemas.openxmlformats.org/presentationml/2006/ole">
            <p:oleObj spid="_x0000_s56323" name="Equation" r:id="rId6" imgW="19044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78092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вычисленная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15913" y="3605093"/>
          <a:ext cx="563562" cy="511175"/>
        </p:xfrm>
        <a:graphic>
          <a:graphicData uri="http://schemas.openxmlformats.org/presentationml/2006/ole">
            <p:oleObj spid="_x0000_s56324" name="Equation" r:id="rId7" imgW="266400" imgH="24120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55576" y="3617729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реальная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15913" y="4884539"/>
          <a:ext cx="403225" cy="457200"/>
        </p:xfrm>
        <a:graphic>
          <a:graphicData uri="http://schemas.openxmlformats.org/presentationml/2006/ole">
            <p:oleObj spid="_x0000_s56325" name="Equation" r:id="rId8" imgW="190440" imgH="215640" progId="Equation.3">
              <p:embed/>
            </p:oleObj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755576" y="4872062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площадь пересечения вычисленного и реального описывающих прямоугольников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15913" y="5949280"/>
          <a:ext cx="879475" cy="369887"/>
        </p:xfrm>
        <a:graphic>
          <a:graphicData uri="http://schemas.openxmlformats.org/presentationml/2006/ole">
            <p:oleObj spid="_x0000_s56327" name="Equation" r:id="rId9" imgW="54576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37548" y="5918447"/>
            <a:ext cx="261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объект потерян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15913" y="6324600"/>
          <a:ext cx="2130425" cy="292100"/>
        </p:xfrm>
        <a:graphic>
          <a:graphicData uri="http://schemas.openxmlformats.org/presentationml/2006/ole">
            <p:oleObj spid="_x0000_s56328" name="Equation" r:id="rId10" imgW="1485720" imgH="24120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820468" y="2326779"/>
          <a:ext cx="255588" cy="238125"/>
        </p:xfrm>
        <a:graphic>
          <a:graphicData uri="http://schemas.openxmlformats.org/presentationml/2006/ole">
            <p:oleObj spid="_x0000_s56329" name="Equation" r:id="rId11" imgW="126720" imgH="13968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11761" y="6237312"/>
            <a:ext cx="367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количество кадров, на которых объект успешно определен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228184" y="5999187"/>
          <a:ext cx="255587" cy="238125"/>
        </p:xfrm>
        <a:graphic>
          <a:graphicData uri="http://schemas.openxmlformats.org/presentationml/2006/ole">
            <p:oleObj spid="_x0000_s56330" name="Equation" r:id="rId12" imgW="126720" imgH="13968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44209" y="5877272"/>
            <a:ext cx="269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время восстановления после потери объекта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Сравнительные 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14</a:t>
            </a:fld>
            <a:endParaRPr lang="ru-RU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2736304"/>
                <a:gridCol w="1728192"/>
                <a:gridCol w="1738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Характеристика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без адаптации статической компоненты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 адаптацией статической компоненты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Средняя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точность отслеживания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0,128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Средняя точность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отслеживания по «успешным» кадрам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0,548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0,571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«успешных» кадров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999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Среднее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время восстановления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106.17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6,5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187624" y="3068960"/>
          <a:ext cx="360362" cy="390525"/>
        </p:xfrm>
        <a:graphic>
          <a:graphicData uri="http://schemas.openxmlformats.org/presentationml/2006/ole">
            <p:oleObj spid="_x0000_s57346" name="Формула" r:id="rId3" imgW="177480" imgH="22860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187624" y="3818227"/>
          <a:ext cx="463550" cy="433387"/>
        </p:xfrm>
        <a:graphic>
          <a:graphicData uri="http://schemas.openxmlformats.org/presentationml/2006/ole">
            <p:oleObj spid="_x0000_s57347" name="Формула" r:id="rId4" imgW="228600" imgH="253800" progId="Equation.3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187624" y="4674021"/>
          <a:ext cx="565150" cy="411163"/>
        </p:xfrm>
        <a:graphic>
          <a:graphicData uri="http://schemas.openxmlformats.org/presentationml/2006/ole">
            <p:oleObj spid="_x0000_s57348" name="Формула" r:id="rId5" imgW="279360" imgH="24120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187624" y="5380260"/>
          <a:ext cx="255587" cy="280988"/>
        </p:xfrm>
        <a:graphic>
          <a:graphicData uri="http://schemas.openxmlformats.org/presentationml/2006/ole">
            <p:oleObj spid="_x0000_s57349" name="Формула" r:id="rId6" imgW="12672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работы: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Проведен анализ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существующих подходов к отслеживанию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 математический аппарат фильтра частиц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 алгоритм отслеживания с адаптацией стохастической компоненты и реализующее его ПО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Проведено исследование разработанного алгоритма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исследования: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азработанный алгоритм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повышает среднюю точность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отслеживания и уменьшает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среднее время восстановления после потери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Дальнейшее направление работы: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исследовать альтернативные способы представления объекта (контуры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признаки Хаара, локальные бинарные шаблоны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разработать метод вероятностного отслеживания объектов в видеопотоке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математический аппарат для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ПО, реализующее предлагаемый метод;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Содержимое 5" descr="Классификация_схема_презентац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19" y="1844824"/>
            <a:ext cx="8640961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Байесовский подход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2996952"/>
            <a:ext cx="5328592" cy="18722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Вычислить плотность распределения вероятности вектора состояния объекта на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кадрах видеопоследовательности 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2008" y="2996952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Исходная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29508" y="3356992"/>
          <a:ext cx="990164" cy="576064"/>
        </p:xfrm>
        <a:graphic>
          <a:graphicData uri="http://schemas.openxmlformats.org/presentationml/2006/ole">
            <p:oleObj spid="_x0000_s27651" name="Equation" r:id="rId3" imgW="393480" imgH="228600" progId="Equation.3">
              <p:embed/>
            </p:oleObj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7164288" y="3861048"/>
            <a:ext cx="1584176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8792" y="2924944"/>
            <a:ext cx="212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кадре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308304" y="3284984"/>
          <a:ext cx="1512168" cy="524848"/>
        </p:xfrm>
        <a:graphic>
          <a:graphicData uri="http://schemas.openxmlformats.org/presentationml/2006/ole">
            <p:oleObj spid="_x0000_s27652" name="Equation" r:id="rId4" imgW="66024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5746030"/>
            <a:ext cx="8112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функция плотности распределения вероятности вектора состояния объекта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 состояния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наблюдение объекта 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0" y="3861048"/>
            <a:ext cx="18356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817542" y="1772816"/>
            <a:ext cx="0" cy="122413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7624" y="1700808"/>
            <a:ext cx="25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Модель динамики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017342" y="2383036"/>
          <a:ext cx="1774016" cy="541908"/>
        </p:xfrm>
        <a:graphic>
          <a:graphicData uri="http://schemas.openxmlformats.org/presentationml/2006/ole">
            <p:oleObj spid="_x0000_s27653" name="Equation" r:id="rId5" imgW="749160" imgH="228600" progId="Equation.3">
              <p:embed/>
            </p:oleObj>
          </a:graphicData>
        </a:graphic>
      </p:graphicFrame>
      <p:cxnSp>
        <p:nvCxnSpPr>
          <p:cNvPr id="31" name="Прямая со стрелкой 30"/>
          <p:cNvCxnSpPr/>
          <p:nvPr/>
        </p:nvCxnSpPr>
        <p:spPr>
          <a:xfrm>
            <a:off x="6372200" y="1772816"/>
            <a:ext cx="0" cy="1224136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1661899"/>
            <a:ext cx="21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правдоподобия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694017" y="2400947"/>
          <a:ext cx="1394966" cy="523997"/>
        </p:xfrm>
        <a:graphic>
          <a:graphicData uri="http://schemas.openxmlformats.org/presentationml/2006/ole">
            <p:oleObj spid="_x0000_s27654" name="Equation" r:id="rId6" imgW="60948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67544" y="6237312"/>
          <a:ext cx="338138" cy="469900"/>
        </p:xfrm>
        <a:graphic>
          <a:graphicData uri="http://schemas.openxmlformats.org/presentationml/2006/ole">
            <p:oleObj spid="_x0000_s27655" name="Equation" r:id="rId7" imgW="16488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62459" y="5949280"/>
          <a:ext cx="365125" cy="469900"/>
        </p:xfrm>
        <a:graphic>
          <a:graphicData uri="http://schemas.openxmlformats.org/presentationml/2006/ole">
            <p:oleObj spid="_x0000_s27656" name="Equation" r:id="rId8" imgW="177480" imgH="228600" progId="Equation.3">
              <p:embed/>
            </p:oleObj>
          </a:graphicData>
        </a:graphic>
      </p:graphicFrame>
      <p:cxnSp>
        <p:nvCxnSpPr>
          <p:cNvPr id="95" name="Прямая соединительная линия 94"/>
          <p:cNvCxnSpPr/>
          <p:nvPr/>
        </p:nvCxnSpPr>
        <p:spPr>
          <a:xfrm>
            <a:off x="7956376" y="3861048"/>
            <a:ext cx="0" cy="17281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H="1">
            <a:off x="827584" y="5589240"/>
            <a:ext cx="71287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V="1">
            <a:off x="827584" y="4293096"/>
            <a:ext cx="0" cy="12961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827584" y="4293096"/>
            <a:ext cx="1008112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7" name="Object 6"/>
          <p:cNvGraphicFramePr>
            <a:graphicFrameLocks noChangeAspect="1"/>
          </p:cNvGraphicFramePr>
          <p:nvPr/>
        </p:nvGraphicFramePr>
        <p:xfrm>
          <a:off x="3623865" y="5160168"/>
          <a:ext cx="2100263" cy="501080"/>
        </p:xfrm>
        <a:graphic>
          <a:graphicData uri="http://schemas.openxmlformats.org/presentationml/2006/ole">
            <p:oleObj spid="_x0000_s27657" name="Equation" r:id="rId9" imgW="838080" imgH="228600" progId="Equation.3">
              <p:embed/>
            </p:oleObj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732240" y="458112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35896" y="48691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кадра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-1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Байесовский подход: предсказание и коррекция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03648" y="3068960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Предсказать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на кадре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4581128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Скорректировать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627784" y="1556792"/>
            <a:ext cx="0" cy="144016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043608" y="2420888"/>
          <a:ext cx="1538287" cy="469900"/>
        </p:xfrm>
        <a:graphic>
          <a:graphicData uri="http://schemas.openxmlformats.org/presentationml/2006/ole">
            <p:oleObj spid="_x0000_s28675" name="Equation" r:id="rId3" imgW="749160" imgH="228600" progId="Equation.3">
              <p:embed/>
            </p:oleObj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6156176" y="1556792"/>
            <a:ext cx="0" cy="302433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983736" y="2996952"/>
          <a:ext cx="1150183" cy="432048"/>
        </p:xfrm>
        <a:graphic>
          <a:graphicData uri="http://schemas.openxmlformats.org/presentationml/2006/ole">
            <p:oleObj spid="_x0000_s28676" name="Equation" r:id="rId4" imgW="609480" imgH="228600" progId="Equation.3">
              <p:embed/>
            </p:oleObj>
          </a:graphicData>
        </a:graphic>
      </p:graphicFrame>
      <p:cxnSp>
        <p:nvCxnSpPr>
          <p:cNvPr id="19" name="Соединительная линия уступом 18"/>
          <p:cNvCxnSpPr>
            <a:endCxn id="6" idx="1"/>
          </p:cNvCxnSpPr>
          <p:nvPr/>
        </p:nvCxnSpPr>
        <p:spPr>
          <a:xfrm>
            <a:off x="4283968" y="4005064"/>
            <a:ext cx="432048" cy="129614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856300" y="5085184"/>
          <a:ext cx="1413975" cy="432048"/>
        </p:xfrm>
        <a:graphic>
          <a:graphicData uri="http://schemas.openxmlformats.org/presentationml/2006/ole">
            <p:oleObj spid="_x0000_s28677" name="Equation" r:id="rId5" imgW="749160" imgH="228600" progId="Equation.3">
              <p:embed/>
            </p:oleObj>
          </a:graphicData>
        </a:graphic>
      </p:graphicFrame>
      <p:cxnSp>
        <p:nvCxnSpPr>
          <p:cNvPr id="22" name="Прямая соединительная линия 21"/>
          <p:cNvCxnSpPr>
            <a:stCxn id="6" idx="3"/>
          </p:cNvCxnSpPr>
          <p:nvPr/>
        </p:nvCxnSpPr>
        <p:spPr>
          <a:xfrm>
            <a:off x="7596336" y="530120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5" idx="1"/>
          </p:cNvCxnSpPr>
          <p:nvPr/>
        </p:nvCxnSpPr>
        <p:spPr>
          <a:xfrm>
            <a:off x="125452" y="3789040"/>
            <a:ext cx="12781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3"/>
          </p:cNvCxnSpPr>
          <p:nvPr/>
        </p:nvCxnSpPr>
        <p:spPr>
          <a:xfrm>
            <a:off x="7596336" y="5301208"/>
            <a:ext cx="15476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668344" y="5373216"/>
          <a:ext cx="1365697" cy="473901"/>
        </p:xfrm>
        <a:graphic>
          <a:graphicData uri="http://schemas.openxmlformats.org/presentationml/2006/ole">
            <p:oleObj spid="_x0000_s28678" name="Equation" r:id="rId6" imgW="660240" imgH="228600" progId="Equation.3">
              <p:embed/>
            </p:oleObj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0" y="3838082"/>
          <a:ext cx="1403648" cy="383006"/>
        </p:xfrm>
        <a:graphic>
          <a:graphicData uri="http://schemas.openxmlformats.org/presentationml/2006/ole">
            <p:oleObj spid="_x0000_s28679" name="Equation" r:id="rId7" imgW="838080" imgH="228600" progId="Equation.3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5496" y="1628800"/>
            <a:ext cx="25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Модель динамики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60440" y="2218022"/>
            <a:ext cx="21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</a:p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правдоподобия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68344" y="4437112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кадре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2996952"/>
            <a:ext cx="1619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кадра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-1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95736" y="465313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Априорная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51920" y="41397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64288" y="544522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Частица – одно из возможных состояний объекта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Вес частицы – вероятность, с которой объект примет данное состояние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плотности распределения вероятности             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аппроксимируется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набором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частиц: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правдоподобия задает вес частицы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04716" y="4343698"/>
          <a:ext cx="1511300" cy="525462"/>
        </p:xfrm>
        <a:graphic>
          <a:graphicData uri="http://schemas.openxmlformats.org/presentationml/2006/ole">
            <p:oleObj spid="_x0000_s30723" name="Equation" r:id="rId3" imgW="660240" imgH="22860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220072" y="4728589"/>
          <a:ext cx="1872208" cy="716635"/>
        </p:xfrm>
        <a:graphic>
          <a:graphicData uri="http://schemas.openxmlformats.org/presentationml/2006/ole">
            <p:oleObj spid="_x0000_s30724" name="Equation" r:id="rId4" imgW="761760" imgH="2412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479254" y="4765774"/>
          <a:ext cx="436562" cy="679450"/>
        </p:xfrm>
        <a:graphic>
          <a:graphicData uri="http://schemas.openxmlformats.org/presentationml/2006/ole">
            <p:oleObj spid="_x0000_s30726" name="Equation" r:id="rId5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682806"/>
            <a:ext cx="4608512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Модель представления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644008" y="2348880"/>
            <a:ext cx="216024" cy="223224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2050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103948" y="1736812"/>
            <a:ext cx="216023" cy="864096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707904" y="2298576"/>
            <a:ext cx="144016" cy="1223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198884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12900" y="5970588"/>
          <a:ext cx="5592763" cy="660400"/>
        </p:xfrm>
        <a:graphic>
          <a:graphicData uri="http://schemas.openxmlformats.org/presentationml/2006/ole">
            <p:oleObj spid="_x0000_s29698" name="Equation" r:id="rId4" imgW="204444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5373216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состояния объекта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динамики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27784" y="2194990"/>
          <a:ext cx="3456384" cy="945977"/>
        </p:xfrm>
        <a:graphic>
          <a:graphicData uri="http://schemas.openxmlformats.org/presentationml/2006/ole">
            <p:oleObj spid="_x0000_s31746" name="Equation" r:id="rId3" imgW="1002960" imgH="228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0813" y="2937967"/>
          <a:ext cx="1987400" cy="1283121"/>
        </p:xfrm>
        <a:graphic>
          <a:graphicData uri="http://schemas.openxmlformats.org/presentationml/2006/ole">
            <p:oleObj spid="_x0000_s31747" name="Equation" r:id="rId4" imgW="850680" imgH="457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1800" y="3212976"/>
          <a:ext cx="637283" cy="592584"/>
        </p:xfrm>
        <a:graphic>
          <a:graphicData uri="http://schemas.openxmlformats.org/presentationml/2006/ole">
            <p:oleObj spid="_x0000_s31748" name="Equation" r:id="rId5" imgW="27936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026" y="3140968"/>
            <a:ext cx="414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единичная матрица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0813" y="4149080"/>
          <a:ext cx="2376264" cy="650360"/>
        </p:xfrm>
        <a:graphic>
          <a:graphicData uri="http://schemas.openxmlformats.org/presentationml/2006/ole">
            <p:oleObj spid="_x0000_s31749" name="Equation" r:id="rId6" imgW="1002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4201924"/>
            <a:ext cx="507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аддитивный белый гауссов шум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628800"/>
            <a:ext cx="882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Уравнение динамики для модели 1-го порядка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4869160"/>
            <a:ext cx="8064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матрица ковариации, задается вектором стандартных отклонений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50813" y="5013176"/>
          <a:ext cx="568390" cy="520725"/>
        </p:xfrm>
        <a:graphic>
          <a:graphicData uri="http://schemas.openxmlformats.org/presentationml/2006/ole">
            <p:oleObj spid="_x0000_s31751" name="Equation" r:id="rId7" imgW="266400" imgH="20304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788024" y="5365750"/>
          <a:ext cx="298450" cy="390525"/>
        </p:xfrm>
        <a:graphic>
          <a:graphicData uri="http://schemas.openxmlformats.org/presentationml/2006/ole">
            <p:oleObj spid="_x0000_s31752" name="Equation" r:id="rId8" imgW="139680" imgH="15228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50813" y="5805488"/>
          <a:ext cx="7321550" cy="600075"/>
        </p:xfrm>
        <a:graphic>
          <a:graphicData uri="http://schemas.openxmlformats.org/presentationml/2006/ole">
            <p:oleObj spid="_x0000_s31753" name="Equation" r:id="rId9" imgW="29462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Процесс измерения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41" y="2924944"/>
            <a:ext cx="2196075" cy="1647056"/>
          </a:xfrm>
          <a:prstGeom prst="rect">
            <a:avLst/>
          </a:prstGeom>
        </p:spPr>
      </p:pic>
      <p:pic>
        <p:nvPicPr>
          <p:cNvPr id="8" name="Рисунок 7" descr="colorH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8685" y="1772816"/>
            <a:ext cx="5083795" cy="3456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165606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цветовая гистограмма объекта в  пространстве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HSV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95536" y="1628800"/>
          <a:ext cx="271463" cy="423862"/>
        </p:xfrm>
        <a:graphic>
          <a:graphicData uri="http://schemas.openxmlformats.org/presentationml/2006/ole">
            <p:oleObj spid="_x0000_s53251" name="Equation" r:id="rId5" imgW="126720" imgH="16488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95536" y="2348671"/>
          <a:ext cx="504055" cy="576273"/>
        </p:xfrm>
        <a:graphic>
          <a:graphicData uri="http://schemas.openxmlformats.org/presentationml/2006/ole">
            <p:oleObj spid="_x0000_s53252" name="Equation" r:id="rId6" imgW="2538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245214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эталонная гистограмма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95536" y="1916832"/>
          <a:ext cx="454025" cy="576262"/>
        </p:xfrm>
        <a:graphic>
          <a:graphicData uri="http://schemas.openxmlformats.org/presentationml/2006/ole">
            <p:oleObj spid="_x0000_s53253" name="Equation" r:id="rId7" imgW="22860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202029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гистограмма для частицы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25144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Расстояние </a:t>
            </a:r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Бхаттачария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95536" y="5013176"/>
          <a:ext cx="3913188" cy="1030288"/>
        </p:xfrm>
        <a:graphic>
          <a:graphicData uri="http://schemas.openxmlformats.org/presentationml/2006/ole">
            <p:oleObj spid="_x0000_s53254" name="Equation" r:id="rId8" imgW="196848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27984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кармана гистограммы,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карманов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5980033"/>
            <a:ext cx="27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Функция правдоподобия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03848" y="5734466"/>
          <a:ext cx="3888432" cy="1006902"/>
        </p:xfrm>
        <a:graphic>
          <a:graphicData uri="http://schemas.openxmlformats.org/presentationml/2006/ole">
            <p:oleObj spid="_x0000_s53256" name="Equation" r:id="rId9" imgW="2120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scene3d>
          <a:camera prst="orthographicFront"/>
          <a:lightRig rig="threePt" dir="t"/>
        </a:scene3d>
        <a:sp3d/>
      </a:spPr>
      <a:bodyPr vert="horz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1703</TotalTime>
  <Words>547</Words>
  <Application>Microsoft Office PowerPoint</Application>
  <PresentationFormat>Экран (4:3)</PresentationFormat>
  <Paragraphs>147</Paragraphs>
  <Slides>15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Модульная</vt:lpstr>
      <vt:lpstr>Equation</vt:lpstr>
      <vt:lpstr>Microsoft Equation 3.0</vt:lpstr>
      <vt:lpstr>Формула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Байесовский подход</vt:lpstr>
      <vt:lpstr>Байесовский подход: предсказание и коррекция</vt:lpstr>
      <vt:lpstr>Фильтр частиц</vt:lpstr>
      <vt:lpstr>Модель представления объекта</vt:lpstr>
      <vt:lpstr>Модель динамики объекта</vt:lpstr>
      <vt:lpstr>Процесс измерения</vt:lpstr>
      <vt:lpstr>Алгоритм воспроизведения условной плотности</vt:lpstr>
      <vt:lpstr>Адаптация стохастической компоненты</vt:lpstr>
      <vt:lpstr>Структура ПО</vt:lpstr>
      <vt:lpstr>Оценка качества отслеживания</vt:lpstr>
      <vt:lpstr>Сравнительные характеристики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sunny-hell</cp:lastModifiedBy>
  <cp:revision>46</cp:revision>
  <dcterms:created xsi:type="dcterms:W3CDTF">2014-05-07T18:19:29Z</dcterms:created>
  <dcterms:modified xsi:type="dcterms:W3CDTF">2014-05-18T23:37:29Z</dcterms:modified>
</cp:coreProperties>
</file>