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74" r:id="rId9"/>
    <p:sldId id="275" r:id="rId10"/>
    <p:sldId id="277" r:id="rId11"/>
    <p:sldId id="276" r:id="rId12"/>
    <p:sldId id="278" r:id="rId13"/>
    <p:sldId id="280" r:id="rId14"/>
    <p:sldId id="282" r:id="rId15"/>
    <p:sldId id="283" r:id="rId16"/>
    <p:sldId id="284" r:id="rId17"/>
    <p:sldId id="285" r:id="rId18"/>
    <p:sldId id="286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7.wmf"/><Relationship Id="rId5" Type="http://schemas.openxmlformats.org/officeDocument/2006/relationships/image" Target="../media/image32.wmf"/><Relationship Id="rId10" Type="http://schemas.openxmlformats.org/officeDocument/2006/relationships/image" Target="../media/image36.wmf"/><Relationship Id="rId4" Type="http://schemas.openxmlformats.org/officeDocument/2006/relationships/image" Target="../media/image31.wmf"/><Relationship Id="rId9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81E6D-8C6E-4711-813E-E2FA21F30C0E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53BC-7893-4736-8259-754443F254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885-48D2-4260-9120-FA9BBCEB77D6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E11B-C095-4A16-A3F7-79F83ACC1E4E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4A-F843-4053-8B10-C2353028FC71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3DE3-4AFD-486A-96FE-D1AEA3679642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3306-F3D7-497F-89C2-D4FA44B7D765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5848-C03C-46EA-9103-C8590DC23437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BC74-5B64-4A8E-A796-A95BF2DA3177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33C-94C4-4380-8C3E-FDCCA862BA07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DACC-0373-4819-A4FB-6098255A2B87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7297-2D8B-4F15-81E7-D131F16C91A3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9E41-6746-48B2-8A6F-D68C6EC9C686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33FC-756B-4CF3-A295-C028E58888D3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52.jpeg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jpeg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8077200" cy="149961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ИУ7-49</a:t>
            </a:r>
            <a:endParaRPr lang="en-US" dirty="0" smtClean="0"/>
          </a:p>
          <a:p>
            <a:pPr algn="r"/>
            <a:r>
              <a:rPr lang="ru-RU" dirty="0" smtClean="0"/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воспроизведения условной плотности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251520" y="1630476"/>
            <a:ext cx="2448272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Начало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данные 5"/>
          <p:cNvSpPr/>
          <p:nvPr/>
        </p:nvSpPr>
        <p:spPr>
          <a:xfrm>
            <a:off x="251520" y="2484215"/>
            <a:ext cx="2448272" cy="5020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Эталонная гистограмма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51520" y="3263935"/>
            <a:ext cx="2520280" cy="573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Сгенерировать набор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из </a:t>
            </a:r>
            <a:r>
              <a:rPr lang="en-US" i="1" dirty="0" smtClean="0">
                <a:solidFill>
                  <a:schemeClr val="tx1"/>
                </a:solidFill>
              </a:rPr>
              <a:t>N </a:t>
            </a:r>
            <a:r>
              <a:rPr lang="ru-RU" dirty="0" smtClean="0">
                <a:solidFill>
                  <a:schemeClr val="tx1"/>
                </a:solidFill>
              </a:rPr>
              <a:t>частиц 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123728" y="3501008"/>
          <a:ext cx="297762" cy="391418"/>
        </p:xfrm>
        <a:graphic>
          <a:graphicData uri="http://schemas.openxmlformats.org/presentationml/2006/ole">
            <p:oleObj spid="_x0000_s55298" name="Equation" r:id="rId4" imgW="177480" imgH="228600" progId="Equation.3">
              <p:embed/>
            </p:oleObj>
          </a:graphicData>
        </a:graphic>
      </p:graphicFrame>
      <p:sp>
        <p:nvSpPr>
          <p:cNvPr id="9" name="Прямоугольник с двумя вырезанными соседними углами 8"/>
          <p:cNvSpPr/>
          <p:nvPr/>
        </p:nvSpPr>
        <p:spPr>
          <a:xfrm>
            <a:off x="251520" y="4115328"/>
            <a:ext cx="2520280" cy="57438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Цикл по всем кадрам 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025624" y="4365104"/>
          <a:ext cx="954088" cy="304800"/>
        </p:xfrm>
        <a:graphic>
          <a:graphicData uri="http://schemas.openxmlformats.org/presentationml/2006/ole">
            <p:oleObj spid="_x0000_s55299" name="Equation" r:id="rId5" imgW="571320" imgH="177480" progId="Equation.3">
              <p:embed/>
            </p:oleObj>
          </a:graphicData>
        </a:graphic>
      </p:graphicFrame>
      <p:sp>
        <p:nvSpPr>
          <p:cNvPr id="11" name="Блок-схема: процесс 10"/>
          <p:cNvSpPr/>
          <p:nvPr/>
        </p:nvSpPr>
        <p:spPr>
          <a:xfrm>
            <a:off x="251520" y="4967391"/>
            <a:ext cx="2520280" cy="4881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209304" y="5013008"/>
          <a:ext cx="784225" cy="392112"/>
        </p:xfrm>
        <a:graphic>
          <a:graphicData uri="http://schemas.openxmlformats.org/presentationml/2006/ole">
            <p:oleObj spid="_x0000_s55300" name="Equation" r:id="rId6" imgW="469800" imgH="228600" progId="Equation.3">
              <p:embed/>
            </p:oleObj>
          </a:graphicData>
        </a:graphic>
      </p:graphicFrame>
      <p:sp>
        <p:nvSpPr>
          <p:cNvPr id="13" name="Прямоугольник с двумя вырезанными соседними углами 12"/>
          <p:cNvSpPr/>
          <p:nvPr/>
        </p:nvSpPr>
        <p:spPr>
          <a:xfrm>
            <a:off x="251520" y="5733256"/>
            <a:ext cx="2520280" cy="79208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Цикл по всем частицам  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187624" y="6220544"/>
          <a:ext cx="825500" cy="304800"/>
        </p:xfrm>
        <a:graphic>
          <a:graphicData uri="http://schemas.openxmlformats.org/presentationml/2006/ole">
            <p:oleObj spid="_x0000_s55301" name="Equation" r:id="rId7" imgW="495000" imgH="177480" progId="Equation.3">
              <p:embed/>
            </p:oleObj>
          </a:graphicData>
        </a:graphic>
      </p:graphicFrame>
      <p:sp>
        <p:nvSpPr>
          <p:cNvPr id="15" name="Блок-схема: процесс 14"/>
          <p:cNvSpPr/>
          <p:nvPr/>
        </p:nvSpPr>
        <p:spPr>
          <a:xfrm>
            <a:off x="3419872" y="1844824"/>
            <a:ext cx="2520280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Выбрать из         частицу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       с вероятностью </a:t>
            </a: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4631556" y="1916832"/>
          <a:ext cx="444500" cy="392112"/>
        </p:xfrm>
        <a:graphic>
          <a:graphicData uri="http://schemas.openxmlformats.org/presentationml/2006/ole">
            <p:oleObj spid="_x0000_s55302" name="Equation" r:id="rId8" imgW="266400" imgH="228600" progId="Equation.3">
              <p:embed/>
            </p:oleObj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419872" y="2204864"/>
          <a:ext cx="403225" cy="412750"/>
        </p:xfrm>
        <a:graphic>
          <a:graphicData uri="http://schemas.openxmlformats.org/presentationml/2006/ole">
            <p:oleObj spid="_x0000_s55303" name="Equation" r:id="rId9" imgW="241200" imgH="241200" progId="Equation.3">
              <p:embed/>
            </p:oleObj>
          </a:graphicData>
        </a:graphic>
      </p:graphicFrame>
      <p:sp>
        <p:nvSpPr>
          <p:cNvPr id="19" name="Блок-схема: процесс 18"/>
          <p:cNvSpPr/>
          <p:nvPr/>
        </p:nvSpPr>
        <p:spPr>
          <a:xfrm>
            <a:off x="3419872" y="2978950"/>
            <a:ext cx="252028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3655690" y="3067930"/>
          <a:ext cx="2048644" cy="435132"/>
        </p:xfrm>
        <a:graphic>
          <a:graphicData uri="http://schemas.openxmlformats.org/presentationml/2006/ole">
            <p:oleObj spid="_x0000_s55305" name="Equation" r:id="rId10" imgW="977760" imgH="241200" progId="Equation.3">
              <p:embed/>
            </p:oleObj>
          </a:graphicData>
        </a:graphic>
      </p:graphicFrame>
      <p:sp>
        <p:nvSpPr>
          <p:cNvPr id="21" name="Блок-схема: процесс 20"/>
          <p:cNvSpPr/>
          <p:nvPr/>
        </p:nvSpPr>
        <p:spPr>
          <a:xfrm>
            <a:off x="3419872" y="3825044"/>
            <a:ext cx="2520280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3419872" y="3824015"/>
          <a:ext cx="2520280" cy="653215"/>
        </p:xfrm>
        <a:graphic>
          <a:graphicData uri="http://schemas.openxmlformats.org/presentationml/2006/ole">
            <p:oleObj spid="_x0000_s55306" name="Equation" r:id="rId11" imgW="2120760" imgH="457200" progId="Equation.3">
              <p:embed/>
            </p:oleObj>
          </a:graphicData>
        </a:graphic>
      </p:graphicFrame>
      <p:sp>
        <p:nvSpPr>
          <p:cNvPr id="24" name="Прямоугольник с двумя вырезанными соседними углами 23"/>
          <p:cNvSpPr/>
          <p:nvPr/>
        </p:nvSpPr>
        <p:spPr>
          <a:xfrm rot="10800000">
            <a:off x="3419872" y="5768389"/>
            <a:ext cx="2520280" cy="576064"/>
          </a:xfrm>
          <a:prstGeom prst="snip2SameRect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0130" y="5733256"/>
            <a:ext cx="193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Конец цикла </a:t>
            </a:r>
          </a:p>
          <a:p>
            <a:pPr algn="ctr"/>
            <a:r>
              <a:rPr lang="ru-RU" dirty="0" smtClean="0"/>
              <a:t>по всем частицам</a:t>
            </a:r>
            <a:endParaRPr lang="ru-RU" dirty="0"/>
          </a:p>
        </p:txBody>
      </p:sp>
      <p:sp>
        <p:nvSpPr>
          <p:cNvPr id="26" name="Блок-схема: процесс 25"/>
          <p:cNvSpPr/>
          <p:nvPr/>
        </p:nvSpPr>
        <p:spPr>
          <a:xfrm>
            <a:off x="3419872" y="4887162"/>
            <a:ext cx="252028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4017690" y="4933586"/>
          <a:ext cx="1292225" cy="412750"/>
        </p:xfrm>
        <a:graphic>
          <a:graphicData uri="http://schemas.openxmlformats.org/presentationml/2006/ole">
            <p:oleObj spid="_x0000_s55307" name="Equation" r:id="rId12" imgW="774360" imgH="241200" progId="Equation.3">
              <p:embed/>
            </p:oleObj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5436096" y="2204864"/>
          <a:ext cx="466725" cy="415925"/>
        </p:xfrm>
        <a:graphic>
          <a:graphicData uri="http://schemas.openxmlformats.org/presentationml/2006/ole">
            <p:oleObj spid="_x0000_s55309" name="Equation" r:id="rId13" imgW="279360" imgH="241200" progId="Equation.3">
              <p:embed/>
            </p:oleObj>
          </a:graphicData>
        </a:graphic>
      </p:graphicFrame>
      <p:sp>
        <p:nvSpPr>
          <p:cNvPr id="32" name="Блок-схема: процесс 31"/>
          <p:cNvSpPr/>
          <p:nvPr/>
        </p:nvSpPr>
        <p:spPr>
          <a:xfrm>
            <a:off x="6372200" y="1844824"/>
            <a:ext cx="2520280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Нормализовать веса частиц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Блок-схема: процесс 32"/>
          <p:cNvSpPr/>
          <p:nvPr/>
        </p:nvSpPr>
        <p:spPr>
          <a:xfrm>
            <a:off x="6372200" y="2996952"/>
            <a:ext cx="2520280" cy="1080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Вычислить значение вектора состояния 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311" name="Object 15"/>
          <p:cNvGraphicFramePr>
            <a:graphicFrameLocks noChangeAspect="1"/>
          </p:cNvGraphicFramePr>
          <p:nvPr/>
        </p:nvGraphicFramePr>
        <p:xfrm>
          <a:off x="6768752" y="3501008"/>
          <a:ext cx="1763688" cy="603435"/>
        </p:xfrm>
        <a:graphic>
          <a:graphicData uri="http://schemas.openxmlformats.org/presentationml/2006/ole">
            <p:oleObj spid="_x0000_s55311" name="Equation" r:id="rId14" imgW="1295280" imgH="431640" progId="Equation.3">
              <p:embed/>
            </p:oleObj>
          </a:graphicData>
        </a:graphic>
      </p:graphicFrame>
      <p:sp>
        <p:nvSpPr>
          <p:cNvPr id="36" name="Прямоугольник с двумя вырезанными соседними углами 35"/>
          <p:cNvSpPr/>
          <p:nvPr/>
        </p:nvSpPr>
        <p:spPr>
          <a:xfrm rot="10800000">
            <a:off x="6372200" y="4573126"/>
            <a:ext cx="2520280" cy="696078"/>
          </a:xfrm>
          <a:prstGeom prst="snip2SameRect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0109" y="4598000"/>
            <a:ext cx="178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Конец цикла </a:t>
            </a:r>
          </a:p>
          <a:p>
            <a:pPr algn="ctr"/>
            <a:r>
              <a:rPr lang="ru-RU" dirty="0" smtClean="0"/>
              <a:t>по всем кадрам </a:t>
            </a:r>
            <a:endParaRPr lang="ru-RU" dirty="0"/>
          </a:p>
        </p:txBody>
      </p:sp>
      <p:sp>
        <p:nvSpPr>
          <p:cNvPr id="38" name="Блок-схема: альтернативный процесс 37"/>
          <p:cNvSpPr/>
          <p:nvPr/>
        </p:nvSpPr>
        <p:spPr>
          <a:xfrm>
            <a:off x="6372200" y="5661248"/>
            <a:ext cx="252028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Конец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единительная линия 39"/>
          <p:cNvCxnSpPr>
            <a:stCxn id="5" idx="2"/>
            <a:endCxn id="6" idx="1"/>
          </p:cNvCxnSpPr>
          <p:nvPr/>
        </p:nvCxnSpPr>
        <p:spPr>
          <a:xfrm>
            <a:off x="1475656" y="2206540"/>
            <a:ext cx="0" cy="27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6" idx="4"/>
            <a:endCxn id="7" idx="0"/>
          </p:cNvCxnSpPr>
          <p:nvPr/>
        </p:nvCxnSpPr>
        <p:spPr>
          <a:xfrm rot="16200000" flipH="1">
            <a:off x="1354821" y="3107095"/>
            <a:ext cx="277675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7" idx="2"/>
            <a:endCxn id="9" idx="3"/>
          </p:cNvCxnSpPr>
          <p:nvPr/>
        </p:nvCxnSpPr>
        <p:spPr>
          <a:xfrm>
            <a:off x="1511660" y="3837653"/>
            <a:ext cx="0" cy="27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9" idx="1"/>
            <a:endCxn id="11" idx="0"/>
          </p:cNvCxnSpPr>
          <p:nvPr/>
        </p:nvCxnSpPr>
        <p:spPr>
          <a:xfrm>
            <a:off x="1511660" y="4689716"/>
            <a:ext cx="0" cy="27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11" idx="2"/>
            <a:endCxn id="13" idx="3"/>
          </p:cNvCxnSpPr>
          <p:nvPr/>
        </p:nvCxnSpPr>
        <p:spPr>
          <a:xfrm>
            <a:off x="1511660" y="5455579"/>
            <a:ext cx="0" cy="27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13" idx="1"/>
            <a:endCxn id="15" idx="0"/>
          </p:cNvCxnSpPr>
          <p:nvPr/>
        </p:nvCxnSpPr>
        <p:spPr>
          <a:xfrm rot="5400000" flipH="1" flipV="1">
            <a:off x="755576" y="2600908"/>
            <a:ext cx="4680520" cy="3168352"/>
          </a:xfrm>
          <a:prstGeom prst="bentConnector5">
            <a:avLst>
              <a:gd name="adj1" fmla="val -4884"/>
              <a:gd name="adj2" fmla="val 50000"/>
              <a:gd name="adj3" fmla="val 1048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5" idx="2"/>
            <a:endCxn id="19" idx="0"/>
          </p:cNvCxnSpPr>
          <p:nvPr/>
        </p:nvCxnSpPr>
        <p:spPr>
          <a:xfrm>
            <a:off x="4680012" y="2708920"/>
            <a:ext cx="0" cy="27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9" idx="2"/>
            <a:endCxn id="21" idx="0"/>
          </p:cNvCxnSpPr>
          <p:nvPr/>
        </p:nvCxnSpPr>
        <p:spPr>
          <a:xfrm>
            <a:off x="4680012" y="3555014"/>
            <a:ext cx="0" cy="27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21" idx="2"/>
            <a:endCxn id="26" idx="0"/>
          </p:cNvCxnSpPr>
          <p:nvPr/>
        </p:nvCxnSpPr>
        <p:spPr>
          <a:xfrm>
            <a:off x="4680012" y="4617132"/>
            <a:ext cx="0" cy="27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26" idx="2"/>
            <a:endCxn id="24" idx="1"/>
          </p:cNvCxnSpPr>
          <p:nvPr/>
        </p:nvCxnSpPr>
        <p:spPr>
          <a:xfrm>
            <a:off x="4680012" y="5463226"/>
            <a:ext cx="0" cy="30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24" idx="3"/>
            <a:endCxn id="32" idx="0"/>
          </p:cNvCxnSpPr>
          <p:nvPr/>
        </p:nvCxnSpPr>
        <p:spPr>
          <a:xfrm rot="5400000" flipH="1" flipV="1">
            <a:off x="3906361" y="2618475"/>
            <a:ext cx="4499629" cy="2952328"/>
          </a:xfrm>
          <a:prstGeom prst="bentConnector5">
            <a:avLst>
              <a:gd name="adj1" fmla="val -5080"/>
              <a:gd name="adj2" fmla="val 50000"/>
              <a:gd name="adj3" fmla="val 1050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32" idx="2"/>
            <a:endCxn id="33" idx="0"/>
          </p:cNvCxnSpPr>
          <p:nvPr/>
        </p:nvCxnSpPr>
        <p:spPr>
          <a:xfrm>
            <a:off x="7632340" y="25649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36" idx="1"/>
            <a:endCxn id="33" idx="2"/>
          </p:cNvCxnSpPr>
          <p:nvPr/>
        </p:nvCxnSpPr>
        <p:spPr>
          <a:xfrm flipV="1">
            <a:off x="7632340" y="4077072"/>
            <a:ext cx="0" cy="49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36" idx="3"/>
            <a:endCxn id="38" idx="0"/>
          </p:cNvCxnSpPr>
          <p:nvPr/>
        </p:nvCxnSpPr>
        <p:spPr>
          <a:xfrm>
            <a:off x="7632340" y="5269204"/>
            <a:ext cx="0" cy="39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Адаптация стохастической компоненты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0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Чем дальше гистограмма объекта от эталонной на кадре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тем ближе модель динамики к модели случайных блужданий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276872"/>
            <a:ext cx="283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Сигмоидальная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функция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23528" y="2571744"/>
          <a:ext cx="3306763" cy="1679575"/>
        </p:xfrm>
        <a:graphic>
          <a:graphicData uri="http://schemas.openxmlformats.org/presentationml/2006/ole">
            <p:oleObj spid="_x0000_s54274" name="Equation" r:id="rId3" imgW="1803240" imgH="761760" progId="Equation.3">
              <p:embed/>
            </p:oleObj>
          </a:graphicData>
        </a:graphic>
      </p:graphicFrame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132856"/>
            <a:ext cx="3448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164288" y="3071068"/>
          <a:ext cx="908050" cy="952500"/>
        </p:xfrm>
        <a:graphic>
          <a:graphicData uri="http://schemas.openxmlformats.org/presentationml/2006/ole">
            <p:oleObj spid="_x0000_s54277" name="Equation" r:id="rId5" imgW="49500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501317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Обновление вектора стандартных отклонений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23528" y="5733256"/>
          <a:ext cx="3462338" cy="1065213"/>
        </p:xfrm>
        <a:graphic>
          <a:graphicData uri="http://schemas.openxmlformats.org/presentationml/2006/ole">
            <p:oleObj spid="_x0000_s54278" name="Equation" r:id="rId6" imgW="1892160" imgH="482400" progId="Equation.3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3131840" y="5148608"/>
          <a:ext cx="360040" cy="471117"/>
        </p:xfrm>
        <a:graphic>
          <a:graphicData uri="http://schemas.openxmlformats.org/presentationml/2006/ole">
            <p:oleObj spid="_x0000_s54279" name="Equation" r:id="rId7" imgW="139680" imgH="1522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16016" y="501317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Обновление динамической компоненты вектора состояния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4716016" y="5733256"/>
          <a:ext cx="2095500" cy="504825"/>
        </p:xfrm>
        <a:graphic>
          <a:graphicData uri="http://schemas.openxmlformats.org/presentationml/2006/ole">
            <p:oleObj spid="_x0000_s54280" name="Equation" r:id="rId8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ПО</a:t>
            </a:r>
            <a:br>
              <a:rPr lang="ru-RU" dirty="0" smtClean="0"/>
            </a:br>
            <a:r>
              <a:rPr lang="ru-RU" smtClean="0"/>
              <a:t>(переделаю)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 descr="Структура ПО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714866"/>
            <a:ext cx="6156176" cy="4666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0152" y="1916832"/>
            <a:ext cx="2880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Используемые библиотеки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работы с графикой</a:t>
            </a:r>
          </a:p>
          <a:p>
            <a:pPr lvl="1"/>
            <a:r>
              <a:rPr lang="en-US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OpenCV</a:t>
            </a:r>
            <a:endParaRPr lang="en-US" sz="24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работы с матрицами</a:t>
            </a:r>
          </a:p>
          <a:p>
            <a:pPr lvl="1"/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Eigen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работы с генераторами случайных чисел</a:t>
            </a:r>
          </a:p>
          <a:p>
            <a:pPr lvl="1"/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Boost</a:t>
            </a:r>
            <a:r>
              <a:rPr lang="ru-RU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качества отслеживания</a:t>
            </a:r>
            <a:endParaRPr lang="ru-RU" dirty="0"/>
          </a:p>
        </p:txBody>
      </p:sp>
      <p:pic>
        <p:nvPicPr>
          <p:cNvPr id="20" name="Содержимое 19" descr="compare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657475" y="1428736"/>
            <a:ext cx="6486525" cy="42005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13</a:t>
            </a:fld>
            <a:endParaRPr lang="ru-RU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95536" y="1988840"/>
          <a:ext cx="1922256" cy="720080"/>
        </p:xfrm>
        <a:graphic>
          <a:graphicData uri="http://schemas.openxmlformats.org/presentationml/2006/ole">
            <p:oleObj spid="_x0000_s56322" name="Equation" r:id="rId5" imgW="119376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628800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Индекс качества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15913" y="2730498"/>
          <a:ext cx="403225" cy="484188"/>
        </p:xfrm>
        <a:graphic>
          <a:graphicData uri="http://schemas.openxmlformats.org/presentationml/2006/ole">
            <p:oleObj spid="_x0000_s56323" name="Equation" r:id="rId6" imgW="19044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2780928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вычисленная 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15913" y="3605093"/>
          <a:ext cx="563562" cy="511175"/>
        </p:xfrm>
        <a:graphic>
          <a:graphicData uri="http://schemas.openxmlformats.org/presentationml/2006/ole">
            <p:oleObj spid="_x0000_s56324" name="Equation" r:id="rId7" imgW="266400" imgH="241200" progId="Equation.3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755576" y="3617729"/>
            <a:ext cx="180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реальная 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15913" y="4884539"/>
          <a:ext cx="403225" cy="457200"/>
        </p:xfrm>
        <a:graphic>
          <a:graphicData uri="http://schemas.openxmlformats.org/presentationml/2006/ole">
            <p:oleObj spid="_x0000_s56325" name="Equation" r:id="rId8" imgW="190440" imgH="215640" progId="Equation.3">
              <p:embed/>
            </p:oleObj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42910" y="4872062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площадь пересечения вычисленного и реального описывающих прямоугольников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15913" y="5949280"/>
          <a:ext cx="879475" cy="369887"/>
        </p:xfrm>
        <a:graphic>
          <a:graphicData uri="http://schemas.openxmlformats.org/presentationml/2006/ole">
            <p:oleObj spid="_x0000_s56327" name="Equation" r:id="rId9" imgW="545760" imgH="228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37548" y="5918447"/>
            <a:ext cx="261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объект потерян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15913" y="6324600"/>
          <a:ext cx="2130425" cy="292100"/>
        </p:xfrm>
        <a:graphic>
          <a:graphicData uri="http://schemas.openxmlformats.org/presentationml/2006/ole">
            <p:oleObj spid="_x0000_s56328" name="Equation" r:id="rId10" imgW="1485720" imgH="241200" progId="Equation.3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820468" y="2143116"/>
          <a:ext cx="255588" cy="238125"/>
        </p:xfrm>
        <a:graphic>
          <a:graphicData uri="http://schemas.openxmlformats.org/presentationml/2006/ole">
            <p:oleObj spid="_x0000_s56329" name="Equation" r:id="rId11" imgW="126720" imgH="13968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11761" y="6237312"/>
            <a:ext cx="367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количество кадров, на которых объект    успешно определен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442529" y="5752222"/>
          <a:ext cx="215009" cy="238125"/>
        </p:xfrm>
        <a:graphic>
          <a:graphicData uri="http://schemas.openxmlformats.org/presentationml/2006/ole">
            <p:oleObj spid="_x0000_s56330" name="Equation" r:id="rId12" imgW="126720" imgH="13968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658554" y="5630307"/>
            <a:ext cx="227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время восстановления после потери объекта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3929058" y="5715016"/>
          <a:ext cx="366723" cy="251126"/>
        </p:xfrm>
        <a:graphic>
          <a:graphicData uri="http://schemas.openxmlformats.org/presentationml/2006/ole">
            <p:oleObj spid="_x0000_s56331" name="Формула" r:id="rId13" imgW="203040" imgH="1648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14810" y="5643578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длина видеозаписи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(в кадрах)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Неподвижный объект, движущаяся камера</a:t>
            </a:r>
          </a:p>
          <a:p>
            <a:pPr lvl="1"/>
            <a:r>
              <a:rPr lang="ru-RU" dirty="0" smtClean="0"/>
              <a:t>резкие перемещения камеры, наличие похожих объектов в сцене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зменение освещения</a:t>
            </a:r>
          </a:p>
          <a:p>
            <a:pPr lvl="1"/>
            <a:r>
              <a:rPr lang="ru-RU" dirty="0"/>
              <a:t>ч</a:t>
            </a:r>
            <a:r>
              <a:rPr lang="ru-RU" dirty="0" smtClean="0"/>
              <a:t>астичное перекрытие объекта</a:t>
            </a:r>
          </a:p>
          <a:p>
            <a:r>
              <a:rPr lang="ru-RU" dirty="0" smtClean="0"/>
              <a:t>Движущийся объект, движущаяся камера</a:t>
            </a:r>
          </a:p>
          <a:p>
            <a:pPr lvl="1"/>
            <a:r>
              <a:rPr lang="ru-RU" dirty="0" smtClean="0"/>
              <a:t>ускорение, изменение направления движения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зменяющийся неоднородный фон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ерекрытия объекта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аличие похожих объектов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 descr="nonmovingObjectQualityPlo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357298"/>
            <a:ext cx="7464249" cy="378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Неподвижный объект, движущаяся камера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15</a:t>
            </a:fld>
            <a:endParaRPr lang="ru-RU"/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/>
        </p:nvGraphicFramePr>
        <p:xfrm>
          <a:off x="1214414" y="5000636"/>
          <a:ext cx="6801340" cy="1717548"/>
        </p:xfrm>
        <a:graphic>
          <a:graphicData uri="http://schemas.openxmlformats.org/drawingml/2006/table">
            <a:tbl>
              <a:tblPr/>
              <a:tblGrid>
                <a:gridCol w="1731263"/>
                <a:gridCol w="462077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21031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Условия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отслеживания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Без </a:t>
                      </a: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адаптации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 адаптацией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53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Резкие перемещения камеры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0,09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41,65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233,99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345,4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39,37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Изменение освещения сцены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385,85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118,5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412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Частичное перекрытие объекта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301,65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6,94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2503" name="Picture 3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234000"/>
            <a:ext cx="142875" cy="209550"/>
          </a:xfrm>
          <a:prstGeom prst="rect">
            <a:avLst/>
          </a:prstGeom>
          <a:noFill/>
        </p:spPr>
      </p:pic>
      <p:pic>
        <p:nvPicPr>
          <p:cNvPr id="62502" name="Picture 3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5234000"/>
            <a:ext cx="180975" cy="209550"/>
          </a:xfrm>
          <a:prstGeom prst="rect">
            <a:avLst/>
          </a:prstGeom>
          <a:noFill/>
        </p:spPr>
      </p:pic>
      <p:pic>
        <p:nvPicPr>
          <p:cNvPr id="62501" name="Picture 3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26" y="5214950"/>
            <a:ext cx="257175" cy="228600"/>
          </a:xfrm>
          <a:prstGeom prst="rect">
            <a:avLst/>
          </a:prstGeom>
          <a:noFill/>
        </p:spPr>
      </p:pic>
      <p:pic>
        <p:nvPicPr>
          <p:cNvPr id="62500" name="Picture 3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58044" y="5214950"/>
            <a:ext cx="228600" cy="228600"/>
          </a:xfrm>
          <a:prstGeom prst="rect">
            <a:avLst/>
          </a:prstGeom>
          <a:noFill/>
        </p:spPr>
      </p:pic>
      <p:pic>
        <p:nvPicPr>
          <p:cNvPr id="62499" name="Picture 3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9072" y="5234000"/>
            <a:ext cx="76200" cy="209550"/>
          </a:xfrm>
          <a:prstGeom prst="rect">
            <a:avLst/>
          </a:prstGeom>
          <a:noFill/>
        </p:spPr>
      </p:pic>
      <p:pic>
        <p:nvPicPr>
          <p:cNvPr id="62498" name="Picture 3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5207" y="5234000"/>
            <a:ext cx="180975" cy="209550"/>
          </a:xfrm>
          <a:prstGeom prst="rect">
            <a:avLst/>
          </a:prstGeom>
          <a:noFill/>
        </p:spPr>
      </p:pic>
      <p:pic>
        <p:nvPicPr>
          <p:cNvPr id="62497" name="Picture 3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71949" y="5214950"/>
            <a:ext cx="257175" cy="228600"/>
          </a:xfrm>
          <a:prstGeom prst="rect">
            <a:avLst/>
          </a:prstGeom>
          <a:noFill/>
        </p:spPr>
      </p:pic>
      <p:pic>
        <p:nvPicPr>
          <p:cNvPr id="62496" name="Picture 3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2028" y="5214950"/>
            <a:ext cx="228600" cy="228600"/>
          </a:xfrm>
          <a:prstGeom prst="rect">
            <a:avLst/>
          </a:prstGeom>
          <a:noFill/>
        </p:spPr>
      </p:pic>
      <p:pic>
        <p:nvPicPr>
          <p:cNvPr id="62495" name="Picture 3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3056" y="5234000"/>
            <a:ext cx="76200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Движущийся объект, движущаяся камера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Рисунок 6" descr="movingObjectQualityPlo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1357298"/>
            <a:ext cx="6643702" cy="3369994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288377" y="4572008"/>
          <a:ext cx="6855523" cy="2138172"/>
        </p:xfrm>
        <a:graphic>
          <a:graphicData uri="http://schemas.openxmlformats.org/drawingml/2006/table">
            <a:tbl>
              <a:tblPr/>
              <a:tblGrid>
                <a:gridCol w="1671523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Условия отслеживания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Без </a:t>
                      </a: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адаптации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 адаптацией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Ускорение, изменение траектории движения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602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601,15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Изменяющийся неоднородный фон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Полные перекрытия объекта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453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170,45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59,79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0,45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335,9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10,06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Наличие похожих объектов в сцене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1017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764,25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49,63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767,65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47,93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885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5766" y="4805372"/>
            <a:ext cx="142875" cy="209550"/>
          </a:xfrm>
          <a:prstGeom prst="rect">
            <a:avLst/>
          </a:prstGeom>
          <a:noFill/>
        </p:spPr>
      </p:pic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4723" y="4805372"/>
            <a:ext cx="180975" cy="209550"/>
          </a:xfrm>
          <a:prstGeom prst="rect">
            <a:avLst/>
          </a:prstGeom>
          <a:noFill/>
        </p:spPr>
      </p:pic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4789" y="4786322"/>
            <a:ext cx="257175" cy="228600"/>
          </a:xfrm>
          <a:prstGeom prst="rect">
            <a:avLst/>
          </a:prstGeom>
          <a:noFill/>
        </p:spPr>
      </p:pic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6293" y="4786322"/>
            <a:ext cx="228600" cy="228600"/>
          </a:xfrm>
          <a:prstGeom prst="rect">
            <a:avLst/>
          </a:prstGeom>
          <a:noFill/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9235" y="4805372"/>
            <a:ext cx="76200" cy="209550"/>
          </a:xfrm>
          <a:prstGeom prst="rect">
            <a:avLst/>
          </a:prstGeom>
          <a:noFill/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0608" y="4805372"/>
            <a:ext cx="180975" cy="209550"/>
          </a:xfrm>
          <a:prstGeom prst="rect">
            <a:avLst/>
          </a:prstGeom>
          <a:noFill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8773" y="4786322"/>
            <a:ext cx="257175" cy="228600"/>
          </a:xfrm>
          <a:prstGeom prst="rect">
            <a:avLst/>
          </a:prstGeom>
          <a:noFill/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277" y="4786322"/>
            <a:ext cx="228600" cy="228600"/>
          </a:xfrm>
          <a:prstGeom prst="rect">
            <a:avLst/>
          </a:prstGeom>
          <a:noFill/>
        </p:spPr>
      </p:pic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3219" y="4805372"/>
            <a:ext cx="76200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обнаружения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Количество кадров с начала видеозаписи, за которое фильтр частиц обнаружит объект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47834" y="2803214"/>
          <a:ext cx="6096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Исходное положение частиц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Без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адаптации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 адаптацией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Равномерно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распределены по области кадра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39,51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2,25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Сгруппированы вокруг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точки, не относящейся к объекту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159,53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18,99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Разработанный метод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справляется с резкими перемещениями и изменениями направления движения камеры  / объекта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и</a:t>
            </a:r>
            <a:r>
              <a:rPr lang="ru-RU" dirty="0" smtClean="0"/>
              <a:t>нвариантен к изменению освещения и фона,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с</a:t>
            </a:r>
            <a:r>
              <a:rPr lang="ru-RU" dirty="0" smtClean="0"/>
              <a:t>правляется с частичными и полными перекрытиями </a:t>
            </a:r>
            <a:r>
              <a:rPr lang="ru-RU" dirty="0" smtClean="0"/>
              <a:t>объекта.</a:t>
            </a:r>
            <a:endParaRPr lang="ru-RU" dirty="0" smtClean="0"/>
          </a:p>
          <a:p>
            <a:r>
              <a:rPr lang="ru-RU" dirty="0" smtClean="0"/>
              <a:t>Недостатки метода:</a:t>
            </a:r>
            <a:endParaRPr lang="ru-RU" dirty="0" smtClean="0"/>
          </a:p>
          <a:p>
            <a:pPr lvl="1">
              <a:buFont typeface="Wingdings" pitchFamily="2" charset="2"/>
              <a:buChar char="ü"/>
            </a:pPr>
            <a:r>
              <a:rPr lang="ru-RU" dirty="0"/>
              <a:t>ц</a:t>
            </a:r>
            <a:r>
              <a:rPr lang="ru-RU" dirty="0" smtClean="0"/>
              <a:t>ветовая гистограмма объекта должна быть известна заранее и должна отличаться от гистограммы </a:t>
            </a:r>
            <a:r>
              <a:rPr lang="ru-RU" dirty="0" smtClean="0"/>
              <a:t>фона;</a:t>
            </a:r>
            <a:endParaRPr lang="ru-RU" dirty="0" smtClean="0"/>
          </a:p>
          <a:p>
            <a:pPr lvl="1">
              <a:buFont typeface="Wingdings" pitchFamily="2" charset="2"/>
              <a:buChar char="ü"/>
            </a:pPr>
            <a:r>
              <a:rPr lang="ru-RU" dirty="0"/>
              <a:t>п</a:t>
            </a:r>
            <a:r>
              <a:rPr lang="ru-RU" dirty="0" smtClean="0"/>
              <a:t>ри  наличии в сцене похожих объектов точность отслеживания </a:t>
            </a:r>
            <a:r>
              <a:rPr lang="ru-RU" dirty="0" smtClean="0"/>
              <a:t>снижается;</a:t>
            </a:r>
            <a:endParaRPr lang="ru-RU" dirty="0" smtClean="0"/>
          </a:p>
          <a:p>
            <a:pPr lvl="1">
              <a:buFont typeface="Wingdings" pitchFamily="2" charset="2"/>
              <a:buChar char="ü"/>
            </a:pPr>
            <a:r>
              <a:rPr lang="ru-RU" dirty="0"/>
              <a:t>е</a:t>
            </a:r>
            <a:r>
              <a:rPr lang="ru-RU" dirty="0" smtClean="0"/>
              <a:t>сли в момент перекрытия объект меняет направление движения, он с высокой вероятностью не будет обнаружен </a:t>
            </a:r>
            <a:r>
              <a:rPr lang="ru-RU" dirty="0" err="1" smtClean="0"/>
              <a:t>трекером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ходе работы: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роведен анализ существующих подходов к отслеживанию;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редставлено математическое описание фильтра частиц;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азработан алгоритм отслеживания с адаптацией стохастической компоненты и реализующее его ПО;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роведено исследование разработанного алгоритма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исследования: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разработанный алгоритм повышает среднюю точность отслеживания и уменьшает среднее время восстановления после потери объекта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Дальнейшее направление работы: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исследовать альтернативные способы представления объекта (контуры, признаки Хаара, локальные бинарные шаблоны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т.п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разработать метод вероятностного отслеживания объектов в видеопотоке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проанализировать существующие методы, выявить их  достоинства и недостатки;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сформулировать математическое описание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алгоритм отслеживания на основе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ПО, реализующее предлагаемый метод;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исследование полученных результатов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отслеживанию. Классификация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8" name="Рисунок 7" descr="Классификация_схема_презентация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2289"/>
            <a:ext cx="9144000" cy="3875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Байесовский подход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467544" y="5946196"/>
          <a:ext cx="338138" cy="469900"/>
        </p:xfrm>
        <a:graphic>
          <a:graphicData uri="http://schemas.openxmlformats.org/presentationml/2006/ole">
            <p:oleObj spid="_x0000_s27655" name="Equation" r:id="rId3" imgW="16488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62459" y="5658164"/>
          <a:ext cx="365125" cy="469900"/>
        </p:xfrm>
        <a:graphic>
          <a:graphicData uri="http://schemas.openxmlformats.org/presentationml/2006/ole">
            <p:oleObj spid="_x0000_s27656" name="Equation" r:id="rId4" imgW="177480" imgH="228600" progId="Equation.3">
              <p:embed/>
            </p:oleObj>
          </a:graphicData>
        </a:graphic>
      </p:graphicFrame>
      <p:pic>
        <p:nvPicPr>
          <p:cNvPr id="33" name="Рисунок 32" descr="idef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071546"/>
            <a:ext cx="9144000" cy="46382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3528" y="5500702"/>
            <a:ext cx="8112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функция плотности распределения вероятности вектора состояния объекта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вектор состояния объекта 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наблюдение объекта 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Байесовский подход: предсказание и коррекция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03648" y="3068960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Предсказать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на кадре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16016" y="4581128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Скорректировать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627784" y="1631650"/>
            <a:ext cx="0" cy="144016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043608" y="2420888"/>
          <a:ext cx="1538287" cy="469900"/>
        </p:xfrm>
        <a:graphic>
          <a:graphicData uri="http://schemas.openxmlformats.org/presentationml/2006/ole">
            <p:oleObj spid="_x0000_s28675" name="Equation" r:id="rId3" imgW="749160" imgH="228600" progId="Equation.3">
              <p:embed/>
            </p:oleObj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6156176" y="1556792"/>
            <a:ext cx="0" cy="302433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983736" y="2996952"/>
          <a:ext cx="1150183" cy="432048"/>
        </p:xfrm>
        <a:graphic>
          <a:graphicData uri="http://schemas.openxmlformats.org/presentationml/2006/ole">
            <p:oleObj spid="_x0000_s28676" name="Equation" r:id="rId4" imgW="609480" imgH="228600" progId="Equation.3">
              <p:embed/>
            </p:oleObj>
          </a:graphicData>
        </a:graphic>
      </p:graphicFrame>
      <p:cxnSp>
        <p:nvCxnSpPr>
          <p:cNvPr id="19" name="Соединительная линия уступом 18"/>
          <p:cNvCxnSpPr>
            <a:endCxn id="6" idx="1"/>
          </p:cNvCxnSpPr>
          <p:nvPr/>
        </p:nvCxnSpPr>
        <p:spPr>
          <a:xfrm>
            <a:off x="4283968" y="4005064"/>
            <a:ext cx="432048" cy="129614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856300" y="5085184"/>
          <a:ext cx="1413975" cy="432048"/>
        </p:xfrm>
        <a:graphic>
          <a:graphicData uri="http://schemas.openxmlformats.org/presentationml/2006/ole">
            <p:oleObj spid="_x0000_s28677" name="Equation" r:id="rId5" imgW="749160" imgH="228600" progId="Equation.3">
              <p:embed/>
            </p:oleObj>
          </a:graphicData>
        </a:graphic>
      </p:graphicFrame>
      <p:cxnSp>
        <p:nvCxnSpPr>
          <p:cNvPr id="22" name="Прямая соединительная линия 21"/>
          <p:cNvCxnSpPr>
            <a:stCxn id="6" idx="3"/>
          </p:cNvCxnSpPr>
          <p:nvPr/>
        </p:nvCxnSpPr>
        <p:spPr>
          <a:xfrm>
            <a:off x="7596336" y="530120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5" idx="1"/>
          </p:cNvCxnSpPr>
          <p:nvPr/>
        </p:nvCxnSpPr>
        <p:spPr>
          <a:xfrm>
            <a:off x="125452" y="3789040"/>
            <a:ext cx="127819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3"/>
          </p:cNvCxnSpPr>
          <p:nvPr/>
        </p:nvCxnSpPr>
        <p:spPr>
          <a:xfrm>
            <a:off x="7596336" y="5301208"/>
            <a:ext cx="15476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7668344" y="5373216"/>
          <a:ext cx="1365697" cy="473901"/>
        </p:xfrm>
        <a:graphic>
          <a:graphicData uri="http://schemas.openxmlformats.org/presentationml/2006/ole">
            <p:oleObj spid="_x0000_s28678" name="Equation" r:id="rId6" imgW="660240" imgH="228600" progId="Equation.3">
              <p:embed/>
            </p:oleObj>
          </a:graphicData>
        </a:graphic>
      </p:graphicFrame>
      <p:graphicFrame>
        <p:nvGraphicFramePr>
          <p:cNvPr id="47" name="Object 6"/>
          <p:cNvGraphicFramePr>
            <a:graphicFrameLocks noChangeAspect="1"/>
          </p:cNvGraphicFramePr>
          <p:nvPr/>
        </p:nvGraphicFramePr>
        <p:xfrm>
          <a:off x="0" y="3838082"/>
          <a:ext cx="1403648" cy="383006"/>
        </p:xfrm>
        <a:graphic>
          <a:graphicData uri="http://schemas.openxmlformats.org/presentationml/2006/ole">
            <p:oleObj spid="_x0000_s28679" name="Equation" r:id="rId7" imgW="838080" imgH="228600" progId="Equation.3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5496" y="1628800"/>
            <a:ext cx="255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Модель динамики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60440" y="2218022"/>
            <a:ext cx="2173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правдоподобия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68344" y="4437112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кадре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0" y="2996952"/>
            <a:ext cx="1619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кадра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-1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95736" y="465313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Априорная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51920" y="413978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64288" y="544522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A2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061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Частица – одно из возможных состояний объекта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Вес частицы – вероятность, с которой объект примет данное состояние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плотности распределения вероятности             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аппроксимируется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набором     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частиц: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правдоподобия задает вес частицы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132138" y="4475174"/>
          <a:ext cx="1511300" cy="525462"/>
        </p:xfrm>
        <a:graphic>
          <a:graphicData uri="http://schemas.openxmlformats.org/presentationml/2006/ole">
            <p:oleObj spid="_x0000_s30723" name="Equation" r:id="rId3" imgW="660240" imgH="22860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143504" y="4855505"/>
          <a:ext cx="1872208" cy="716635"/>
        </p:xfrm>
        <a:graphic>
          <a:graphicData uri="http://schemas.openxmlformats.org/presentationml/2006/ole">
            <p:oleObj spid="_x0000_s30724" name="Equation" r:id="rId4" imgW="761760" imgH="24120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357422" y="4892690"/>
          <a:ext cx="436562" cy="679450"/>
        </p:xfrm>
        <a:graphic>
          <a:graphicData uri="http://schemas.openxmlformats.org/presentationml/2006/ole">
            <p:oleObj spid="_x0000_s30726" name="Equation" r:id="rId5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1682806"/>
            <a:ext cx="4608512" cy="3456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Модель представления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4644008" y="2348880"/>
            <a:ext cx="216024" cy="2232248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020500" y="16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2129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4103948" y="1736812"/>
            <a:ext cx="216023" cy="864096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707904" y="2298576"/>
            <a:ext cx="144016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198884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12900" y="5970588"/>
          <a:ext cx="5592763" cy="660400"/>
        </p:xfrm>
        <a:graphic>
          <a:graphicData uri="http://schemas.openxmlformats.org/presentationml/2006/ole">
            <p:oleObj spid="_x0000_s29698" name="Equation" r:id="rId4" imgW="204444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11760" y="5373216"/>
            <a:ext cx="417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Вектор состояния объекта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Модель динамики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27784" y="2194990"/>
          <a:ext cx="3456384" cy="945977"/>
        </p:xfrm>
        <a:graphic>
          <a:graphicData uri="http://schemas.openxmlformats.org/presentationml/2006/ole">
            <p:oleObj spid="_x0000_s31746" name="Equation" r:id="rId3" imgW="1002960" imgH="2286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0813" y="2937967"/>
          <a:ext cx="1987400" cy="1283121"/>
        </p:xfrm>
        <a:graphic>
          <a:graphicData uri="http://schemas.openxmlformats.org/presentationml/2006/ole">
            <p:oleObj spid="_x0000_s31747" name="Equation" r:id="rId4" imgW="850680" imgH="4572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771800" y="3212976"/>
          <a:ext cx="637283" cy="592584"/>
        </p:xfrm>
        <a:graphic>
          <a:graphicData uri="http://schemas.openxmlformats.org/presentationml/2006/ole">
            <p:oleObj spid="_x0000_s31748" name="Equation" r:id="rId5" imgW="27936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6026" y="3140968"/>
            <a:ext cx="4146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единичная матрица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50813" y="4149080"/>
          <a:ext cx="2376264" cy="650360"/>
        </p:xfrm>
        <a:graphic>
          <a:graphicData uri="http://schemas.openxmlformats.org/presentationml/2006/ole">
            <p:oleObj spid="_x0000_s31749" name="Equation" r:id="rId6" imgW="100296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83768" y="4201924"/>
            <a:ext cx="507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аддитивный белый гауссов шум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628800"/>
            <a:ext cx="882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Уравнение динамики для модели 1-го порядка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4869160"/>
            <a:ext cx="8064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матрица ковариации, задается вектором стандартных отклонений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50813" y="5013176"/>
          <a:ext cx="568390" cy="520725"/>
        </p:xfrm>
        <a:graphic>
          <a:graphicData uri="http://schemas.openxmlformats.org/presentationml/2006/ole">
            <p:oleObj spid="_x0000_s31751" name="Equation" r:id="rId7" imgW="266400" imgH="20304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559302" y="5395929"/>
          <a:ext cx="298450" cy="390525"/>
        </p:xfrm>
        <a:graphic>
          <a:graphicData uri="http://schemas.openxmlformats.org/presentationml/2006/ole">
            <p:oleObj spid="_x0000_s31752" name="Equation" r:id="rId8" imgW="139680" imgH="15228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50813" y="5805488"/>
          <a:ext cx="7321550" cy="600075"/>
        </p:xfrm>
        <a:graphic>
          <a:graphicData uri="http://schemas.openxmlformats.org/presentationml/2006/ole">
            <p:oleObj spid="_x0000_s31753" name="Equation" r:id="rId9" imgW="29462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Процесс измерения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741" y="2786058"/>
            <a:ext cx="2196075" cy="1647056"/>
          </a:xfrm>
          <a:prstGeom prst="rect">
            <a:avLst/>
          </a:prstGeom>
        </p:spPr>
      </p:pic>
      <p:pic>
        <p:nvPicPr>
          <p:cNvPr id="8" name="Рисунок 7" descr="colorHi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8685" y="1772816"/>
            <a:ext cx="5083795" cy="34563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145600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цветовая гистограмма объекта в  пространстве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HSV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95536" y="1428736"/>
          <a:ext cx="271463" cy="423862"/>
        </p:xfrm>
        <a:graphic>
          <a:graphicData uri="http://schemas.openxmlformats.org/presentationml/2006/ole">
            <p:oleObj spid="_x0000_s53251" name="Equation" r:id="rId5" imgW="126720" imgH="16488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95536" y="2148607"/>
          <a:ext cx="504055" cy="576273"/>
        </p:xfrm>
        <a:graphic>
          <a:graphicData uri="http://schemas.openxmlformats.org/presentationml/2006/ole">
            <p:oleObj spid="_x0000_s53252" name="Equation" r:id="rId6" imgW="253800" imgH="241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7584" y="2252077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эталонная гистограмма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95536" y="1716768"/>
          <a:ext cx="454025" cy="576262"/>
        </p:xfrm>
        <a:graphic>
          <a:graphicData uri="http://schemas.openxmlformats.org/presentationml/2006/ole">
            <p:oleObj spid="_x0000_s53253" name="Equation" r:id="rId7" imgW="228600" imgH="2412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9616" y="182023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гистограмма для частицы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725144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Расстояние </a:t>
            </a:r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Бхаттачария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95536" y="5013176"/>
          <a:ext cx="3913188" cy="1030288"/>
        </p:xfrm>
        <a:graphic>
          <a:graphicData uri="http://schemas.openxmlformats.org/presentationml/2006/ole">
            <p:oleObj spid="_x0000_s53254" name="Equation" r:id="rId8" imgW="196848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27984" y="50851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номер кармана гистограммы,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карманов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6131502"/>
            <a:ext cx="27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Функция правдоподобия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203848" y="5734466"/>
          <a:ext cx="3888432" cy="1006902"/>
        </p:xfrm>
        <a:graphic>
          <a:graphicData uri="http://schemas.openxmlformats.org/presentationml/2006/ole">
            <p:oleObj spid="_x0000_s53256" name="Equation" r:id="rId9" imgW="2120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</TotalTime>
  <Words>756</Words>
  <Application>Microsoft Office PowerPoint</Application>
  <PresentationFormat>Экран (4:3)</PresentationFormat>
  <Paragraphs>235</Paragraphs>
  <Slides>19</Slides>
  <Notes>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Тема Office</vt:lpstr>
      <vt:lpstr>Equation</vt:lpstr>
      <vt:lpstr>Формула</vt:lpstr>
      <vt:lpstr>Разработка вероятностного метода  отслеживания объектов в видеопотоке</vt:lpstr>
      <vt:lpstr>Цели и задачи</vt:lpstr>
      <vt:lpstr>Подходы к отслеживанию. Классификация</vt:lpstr>
      <vt:lpstr>Байесовский подход</vt:lpstr>
      <vt:lpstr>Байесовский подход: предсказание и коррекция</vt:lpstr>
      <vt:lpstr>Фильтр частиц</vt:lpstr>
      <vt:lpstr>Модель представления объекта</vt:lpstr>
      <vt:lpstr>Модель динамики объекта</vt:lpstr>
      <vt:lpstr>Процесс измерения</vt:lpstr>
      <vt:lpstr>Алгоритм воспроизведения условной плотности</vt:lpstr>
      <vt:lpstr>Адаптация стохастической компоненты</vt:lpstr>
      <vt:lpstr>Структура ПО (переделаю)</vt:lpstr>
      <vt:lpstr>Оценка качества отслеживания</vt:lpstr>
      <vt:lpstr>Условия отслеживания</vt:lpstr>
      <vt:lpstr>Неподвижный объект, движущаяся камера</vt:lpstr>
      <vt:lpstr>Движущийся объект, движущаяся камера</vt:lpstr>
      <vt:lpstr>Время обнаружения объекта</vt:lpstr>
      <vt:lpstr>Достоинства и недостатки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md1</dc:creator>
  <cp:lastModifiedBy>alex</cp:lastModifiedBy>
  <cp:revision>103</cp:revision>
  <dcterms:created xsi:type="dcterms:W3CDTF">2014-05-07T18:19:29Z</dcterms:created>
  <dcterms:modified xsi:type="dcterms:W3CDTF">2014-05-25T20:41:15Z</dcterms:modified>
</cp:coreProperties>
</file>