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6"/>
  </p:notesMasterIdLst>
  <p:sldIdLst>
    <p:sldId id="256" r:id="rId2"/>
    <p:sldId id="267" r:id="rId3"/>
    <p:sldId id="260" r:id="rId4"/>
    <p:sldId id="261" r:id="rId5"/>
    <p:sldId id="258" r:id="rId6"/>
    <p:sldId id="262" r:id="rId7"/>
    <p:sldId id="263" r:id="rId8"/>
    <p:sldId id="264" r:id="rId9"/>
    <p:sldId id="268" r:id="rId10"/>
    <p:sldId id="269" r:id="rId11"/>
    <p:sldId id="270" r:id="rId12"/>
    <p:sldId id="271" r:id="rId13"/>
    <p:sldId id="272" r:id="rId14"/>
    <p:sldId id="265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769" autoAdjust="0"/>
  </p:normalViewPr>
  <p:slideViewPr>
    <p:cSldViewPr>
      <p:cViewPr varScale="1">
        <p:scale>
          <a:sx n="39" d="100"/>
          <a:sy n="39" d="100"/>
        </p:scale>
        <p:origin x="-142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15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78A954-E74A-437F-9540-7A36E2C630F2}" type="datetimeFigureOut">
              <a:rPr lang="ru-RU" smtClean="0"/>
              <a:pPr/>
              <a:t>02.04.2014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DAFA99-DFF5-458A-B14E-22FE354726F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Принцип</a:t>
            </a:r>
            <a:r>
              <a:rPr lang="ru-RU" baseline="0" dirty="0" smtClean="0"/>
              <a:t> вероятностного отслеживания основан на байесовском подходе, который заключается в том, чтобы построить функцию плотности распределения вероятности (</a:t>
            </a:r>
            <a:r>
              <a:rPr lang="en-US" baseline="0" dirty="0" smtClean="0"/>
              <a:t>probability density function, </a:t>
            </a:r>
            <a:r>
              <a:rPr lang="en-US" baseline="0" dirty="0" err="1" smtClean="0"/>
              <a:t>pdf</a:t>
            </a:r>
            <a:r>
              <a:rPr lang="en-US" baseline="0" dirty="0" smtClean="0"/>
              <a:t>) </a:t>
            </a:r>
            <a:r>
              <a:rPr lang="ru-RU" baseline="0" dirty="0" smtClean="0"/>
              <a:t>вектора состояния, используя всю доступную информацию.</a:t>
            </a:r>
          </a:p>
          <a:p>
            <a:endParaRPr lang="ru-RU" baseline="0" dirty="0" smtClean="0"/>
          </a:p>
          <a:p>
            <a:r>
              <a:rPr lang="ru-RU" dirty="0" smtClean="0"/>
              <a:t>С точки зрения данного подхода проблема отслеживания</a:t>
            </a:r>
            <a:r>
              <a:rPr lang="ru-RU" baseline="0" dirty="0" smtClean="0"/>
              <a:t> заключается в том, чтобы рекурсивно вычислить некоторую степень доверия состояния объекта на кадре </a:t>
            </a:r>
            <a:r>
              <a:rPr lang="en-US" baseline="0" dirty="0" smtClean="0"/>
              <a:t>k</a:t>
            </a:r>
            <a:r>
              <a:rPr lang="ru-RU" baseline="0" dirty="0" smtClean="0"/>
              <a:t>, принимающего различные значения, с учетом имеющихся к текущему моменту измерений (наблюдений). 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Чтобы оценить состояние объекта на</a:t>
            </a:r>
            <a:r>
              <a:rPr lang="ru-RU" baseline="0" dirty="0" smtClean="0"/>
              <a:t> следующем кадре (его координаты, размеры, скорость и т.п.)</a:t>
            </a:r>
            <a:r>
              <a:rPr lang="ru-RU" dirty="0" smtClean="0"/>
              <a:t>, требуется максимально обобщить полученные измерения, т.е. определить новое состояние при условии, что получен набор измерений для состояний на предыдущих кадрах. </a:t>
            </a:r>
          </a:p>
          <a:p>
            <a:endParaRPr lang="ru-RU" dirty="0" smtClean="0"/>
          </a:p>
          <a:p>
            <a:r>
              <a:rPr lang="ru-RU" dirty="0" smtClean="0"/>
              <a:t>На</a:t>
            </a:r>
            <a:r>
              <a:rPr lang="ru-RU" baseline="0" dirty="0" smtClean="0"/>
              <a:t> шаге предсказания на основе уравнения динамики объекта строится априорная функция плотности распределения. После этого необходимо определить точку, которая с наибольшей вероятностью будет задавать текущее положение объекта при условии, что состояние объекта задано рассчитанной априорной функцией распределения. Это и будет наблюдение, или измерение, полученное на текущем шаге, которое на этапе обновления состояние будет использовано для получения требуемой плотности распределения (она также называется </a:t>
            </a:r>
            <a:r>
              <a:rPr lang="ru-RU" baseline="0" dirty="0" err="1" smtClean="0"/>
              <a:t>постериорной</a:t>
            </a:r>
            <a:r>
              <a:rPr lang="ru-RU" baseline="0" dirty="0" smtClean="0"/>
              <a:t>).</a:t>
            </a:r>
          </a:p>
          <a:p>
            <a:r>
              <a:rPr lang="ru-RU" baseline="0" dirty="0" smtClean="0"/>
              <a:t>/*</a:t>
            </a:r>
            <a:endParaRPr lang="en-US" dirty="0" smtClean="0"/>
          </a:p>
          <a:p>
            <a:r>
              <a:rPr lang="ru-RU" dirty="0" smtClean="0"/>
              <a:t>Что такое функция</a:t>
            </a:r>
            <a:r>
              <a:rPr lang="ru-RU" baseline="0" dirty="0" smtClean="0"/>
              <a:t> правдоподобия?</a:t>
            </a:r>
          </a:p>
          <a:p>
            <a:r>
              <a:rPr lang="ru-RU" baseline="0" dirty="0" smtClean="0"/>
              <a:t>Это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вероятность заданного события при различных значениях параметра,</a:t>
            </a:r>
            <a:r>
              <a:rPr lang="ru-RU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т.е. функция, зависящая от параметра при фиксированном событии.  Показывает, насколько правдоподобен выбранный параметр при заданном событии</a:t>
            </a:r>
          </a:p>
          <a:p>
            <a:r>
              <a:rPr lang="ru-RU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*/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AFA99-DFF5-458A-B14E-22FE354726FD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Техника фильтрации частиц представляет</a:t>
            </a:r>
            <a:r>
              <a:rPr lang="ru-RU" baseline="0" dirty="0" smtClean="0"/>
              <a:t> </a:t>
            </a:r>
            <a:r>
              <a:rPr lang="ru-RU" baseline="0" dirty="0" smtClean="0"/>
              <a:t>функцию плотности распределения </a:t>
            </a:r>
            <a:r>
              <a:rPr lang="ru-RU" baseline="0" dirty="0" smtClean="0"/>
              <a:t>вероятности в виде коллекции взвешенных выборок  - частиц, </a:t>
            </a:r>
            <a:r>
              <a:rPr lang="ru-RU" baseline="0" dirty="0" smtClean="0"/>
              <a:t>поведение которых регулируется с помощью </a:t>
            </a:r>
            <a:r>
              <a:rPr lang="ru-RU" baseline="0" dirty="0" smtClean="0"/>
              <a:t>их весов</a:t>
            </a:r>
            <a:r>
              <a:rPr lang="ru-RU" baseline="0" dirty="0" smtClean="0"/>
              <a:t>. По сути частица является представлением некоторого возможного состояния объекта. </a:t>
            </a:r>
          </a:p>
          <a:p>
            <a:endParaRPr lang="ru-RU" baseline="0" dirty="0" smtClean="0"/>
          </a:p>
          <a:p>
            <a:r>
              <a:rPr lang="ru-RU" baseline="0" dirty="0" smtClean="0"/>
              <a:t>С точки зрения фильтра частиц задача отслеживания сводится к построению метода </a:t>
            </a:r>
            <a:r>
              <a:rPr lang="ru-RU" baseline="0" dirty="0" smtClean="0"/>
              <a:t>восстановления множества </a:t>
            </a:r>
            <a:r>
              <a:rPr lang="ru-RU" baseline="0" dirty="0" smtClean="0"/>
              <a:t>частиц на текущем кадре на </a:t>
            </a:r>
            <a:r>
              <a:rPr lang="ru-RU" baseline="0" dirty="0" smtClean="0"/>
              <a:t>основании </a:t>
            </a:r>
            <a:r>
              <a:rPr lang="ru-RU" baseline="0" dirty="0" smtClean="0"/>
              <a:t>вычисленного множества с предыдущего кадра</a:t>
            </a:r>
            <a:endParaRPr lang="ru-RU" baseline="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AFA99-DFF5-458A-B14E-22FE354726FD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Модель состояния должна описывать положение</a:t>
            </a:r>
            <a:r>
              <a:rPr lang="ru-RU" baseline="0" dirty="0" smtClean="0"/>
              <a:t> объекта на кадре, его размеры и некоторые другие характеристики. Для того, чтобы иметь возможность учитывать динамику объекту, в используемую модель помимо координат и размеров описывающего объект прямоугольника были включены и их производные. Таким образом, вектор </a:t>
            </a:r>
            <a:r>
              <a:rPr lang="en-US" baseline="0" dirty="0" smtClean="0"/>
              <a:t>s</a:t>
            </a:r>
            <a:r>
              <a:rPr lang="ru-RU" baseline="0" dirty="0" smtClean="0"/>
              <a:t> описывает статическую составляющую состояния объекта, а вектор </a:t>
            </a:r>
            <a:r>
              <a:rPr lang="en-US" baseline="0" dirty="0" smtClean="0"/>
              <a:t>d</a:t>
            </a:r>
            <a:r>
              <a:rPr lang="ru-RU" baseline="0" dirty="0" smtClean="0"/>
              <a:t> – динамическую.  </a:t>
            </a:r>
          </a:p>
          <a:p>
            <a:endParaRPr lang="ru-RU" baseline="0" dirty="0" smtClean="0"/>
          </a:p>
          <a:p>
            <a:r>
              <a:rPr lang="ru-RU" baseline="0" dirty="0" smtClean="0"/>
              <a:t>Модель наблюдения (измерения) описывает те сведения, которые мы получаем о состоянии объекта на текущем кадре. В данном случае она включает в себя информацию о размере и положении объекта.  </a:t>
            </a:r>
            <a:endParaRPr lang="ru-RU" dirty="0" smtClean="0"/>
          </a:p>
          <a:p>
            <a:r>
              <a:rPr lang="ru-RU" dirty="0" smtClean="0"/>
              <a:t>Модели состояния и наблюдения в общем случае могут</a:t>
            </a:r>
            <a:r>
              <a:rPr lang="ru-RU" baseline="0" dirty="0" smtClean="0"/>
              <a:t> описывать разные признаки объекта и даже иметь разную </a:t>
            </a:r>
            <a:r>
              <a:rPr lang="ru-RU" baseline="0" dirty="0" smtClean="0"/>
              <a:t>размерность, как, например, в приводимом примере, где модель наблюдения аналогична статической части вектора состояний.</a:t>
            </a:r>
            <a:endParaRPr lang="ru-RU" baseline="0" dirty="0" smtClean="0"/>
          </a:p>
          <a:p>
            <a:endParaRPr lang="ru-RU" baseline="0" dirty="0" smtClean="0"/>
          </a:p>
          <a:p>
            <a:r>
              <a:rPr lang="ru-RU" baseline="0" dirty="0" smtClean="0"/>
              <a:t>Динамика объекта описывается с помощью уравнения движения, </a:t>
            </a:r>
            <a:r>
              <a:rPr lang="en-US" baseline="0" dirty="0" smtClean="0"/>
              <a:t>v</a:t>
            </a:r>
            <a:r>
              <a:rPr lang="ru-RU" baseline="0" dirty="0" smtClean="0"/>
              <a:t> – стохастическая составляющая (белый Гауссов шум)</a:t>
            </a:r>
          </a:p>
          <a:p>
            <a:endParaRPr lang="ru-RU" baseline="0" dirty="0" smtClean="0"/>
          </a:p>
          <a:p>
            <a:r>
              <a:rPr lang="ru-RU" baseline="0" dirty="0" smtClean="0"/>
              <a:t>Уравнение наблюдения позволяет оценить наиболее вероятное состояние объекта на текущем кадре. С его помощью задаются весовые коэффициенты каждой частицы. Для оценки вероятности используется расстояние между цветовой гистограммой целевого объекта (известна заранее) и гистограммой, построенной для прямоугольной области</a:t>
            </a:r>
            <a:r>
              <a:rPr lang="en-US" baseline="0" dirty="0" smtClean="0"/>
              <a:t>, </a:t>
            </a:r>
            <a:r>
              <a:rPr lang="ru-RU" baseline="0" dirty="0" smtClean="0"/>
              <a:t>размеры и положение которой заданы частицей. </a:t>
            </a:r>
            <a:r>
              <a:rPr lang="en-US" baseline="0" dirty="0" smtClean="0"/>
              <a:t>N</a:t>
            </a:r>
            <a:r>
              <a:rPr lang="ru-RU" baseline="0" dirty="0" smtClean="0"/>
              <a:t> – стохастическая переменная, описывающая погрешность наблюдения (которая возникает вследствие того, например, что цветовая гистограмма является неустойчивой по отношению к смене освещения). </a:t>
            </a:r>
          </a:p>
          <a:p>
            <a:endParaRPr lang="ru-RU" baseline="0" dirty="0" smtClean="0"/>
          </a:p>
          <a:p>
            <a:r>
              <a:rPr lang="ru-RU" baseline="0" dirty="0" smtClean="0"/>
              <a:t>Чем ближе гистограмма, построенная для некоторой частицы, к целевой гистограмме, с тем более высокой вероятностью данная частица описывает реальное состояние объекта.</a:t>
            </a: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AFA99-DFF5-458A-B14E-22FE354726FD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Вес частицы</a:t>
            </a:r>
            <a:r>
              <a:rPr lang="ru-RU" baseline="0" dirty="0" smtClean="0"/>
              <a:t> задает вероятность, что она попадет в новый набор частиц на следующем кадре. Для выбранной частицы на основе модели динамики системы предсказывается следующее состояние и вычисляется вес согласно модели наблюдения. С учетом стохастической составляющей данная модель представляет собой нормальное распределение, математическое ожидание которого задается расстоянием между цветовым гистограммами, а среднеквадратичное отклонение является параметром модели.</a:t>
            </a:r>
          </a:p>
          <a:p>
            <a:endParaRPr lang="ru-RU" baseline="0" dirty="0" smtClean="0"/>
          </a:p>
          <a:p>
            <a:r>
              <a:rPr lang="ru-RU" baseline="0" dirty="0" smtClean="0"/>
              <a:t>Таким образом, чем меньше расстояние между цветовой гистограммой области, задаваемой частицей, и цветовой гистограммой целевого объекта, тем выше вес данной частицы, а значит, тем выше вероятность, что она попадет в набор частиц для следующего кадра.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AFA99-DFF5-458A-B14E-22FE354726FD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На</a:t>
            </a:r>
            <a:r>
              <a:rPr lang="ru-RU" baseline="0" dirty="0" smtClean="0"/>
              <a:t> входе итерации алгоритма – множество частиц </a:t>
            </a:r>
            <a:r>
              <a:rPr lang="en-US" baseline="0" dirty="0" smtClean="0"/>
              <a:t>{S(i,t-1),w(i,t-1)}   (</a:t>
            </a:r>
            <a:r>
              <a:rPr lang="ru-RU" baseline="0" dirty="0" smtClean="0"/>
              <a:t>верхний уровень</a:t>
            </a:r>
            <a:r>
              <a:rPr lang="en-US" baseline="0" dirty="0" smtClean="0"/>
              <a:t>);</a:t>
            </a:r>
            <a:endParaRPr lang="ru-RU" baseline="0" dirty="0" smtClean="0"/>
          </a:p>
          <a:p>
            <a:r>
              <a:rPr lang="ru-RU" baseline="0" dirty="0" smtClean="0"/>
              <a:t>2 уровень – после </a:t>
            </a:r>
            <a:r>
              <a:rPr lang="ru-RU" baseline="0" dirty="0" err="1" smtClean="0"/>
              <a:t>перевыборки</a:t>
            </a:r>
            <a:r>
              <a:rPr lang="ru-RU" baseline="0" dirty="0" smtClean="0"/>
              <a:t> частиц с предыдущего кадра.</a:t>
            </a:r>
            <a:endParaRPr lang="ru-RU" baseline="0" dirty="0" smtClean="0"/>
          </a:p>
          <a:p>
            <a:r>
              <a:rPr lang="ru-RU" baseline="0" dirty="0" smtClean="0"/>
              <a:t>Предсказание </a:t>
            </a:r>
            <a:r>
              <a:rPr lang="ru-RU" baseline="0" dirty="0" smtClean="0"/>
              <a:t>приводит к формированию множества оценочных состояний частиц (3-й уровень)</a:t>
            </a:r>
          </a:p>
          <a:p>
            <a:r>
              <a:rPr lang="ru-RU" baseline="0" dirty="0" smtClean="0"/>
              <a:t>Для каждой оценки производится коррекция на основании имеющихся </a:t>
            </a:r>
            <a:r>
              <a:rPr lang="ru-RU" baseline="0" dirty="0" smtClean="0"/>
              <a:t>наблюдений (вычисление веса частицы). </a:t>
            </a:r>
            <a:r>
              <a:rPr lang="ru-RU" baseline="0" dirty="0" smtClean="0"/>
              <a:t>Получаем искомое множество </a:t>
            </a:r>
            <a:r>
              <a:rPr lang="ru-RU" baseline="0" dirty="0" smtClean="0"/>
              <a:t>частиц для текущей итерации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AFA99-DFF5-458A-B14E-22FE354726FD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Аналогично вектору</a:t>
            </a:r>
            <a:r>
              <a:rPr lang="ru-RU" baseline="0" dirty="0" smtClean="0"/>
              <a:t> состояния объекта, вектор стандартных отклонений стохастической составляющей уравнения динамики также можно разделить на статическую и динамическую компоненты. Эти значения становятся зависимыми от времени. Начальные значения погрешностей выбираются исходя из конкретной задачи отслеживания, а затем на их основе вычисляются значения погрешностей для каждой итерации алгоритма  с учетом размера объекта и точности </a:t>
            </a:r>
            <a:r>
              <a:rPr lang="ru-RU" baseline="0" dirty="0" err="1" smtClean="0"/>
              <a:t>трекера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AFA99-DFF5-458A-B14E-22FE354726FD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Таким образом, при высокой точности</a:t>
            </a:r>
            <a:r>
              <a:rPr lang="ru-RU" baseline="0" dirty="0" smtClean="0"/>
              <a:t> отслеживания значение </a:t>
            </a:r>
            <a:r>
              <a:rPr lang="ru-RU" baseline="0" dirty="0" err="1" smtClean="0"/>
              <a:t>сигмоидальной</a:t>
            </a:r>
            <a:r>
              <a:rPr lang="ru-RU" baseline="0" dirty="0" smtClean="0"/>
              <a:t> функции мало, и основной вклад в результат, получаемый на шаге предсказания, вносит динамическая составляющая стохастической переменной, т. е. основной упор делается на оцененную с предыдущих кадров динамику объекта. Когда результаты работы </a:t>
            </a:r>
            <a:r>
              <a:rPr lang="ru-RU" baseline="0" dirty="0" err="1" smtClean="0"/>
              <a:t>трекера</a:t>
            </a:r>
            <a:r>
              <a:rPr lang="ru-RU" baseline="0" dirty="0" smtClean="0"/>
              <a:t> становятся менее точными, влияние динамической составляющей снижается, и поведение фильтра приближается к модели </a:t>
            </a:r>
            <a:r>
              <a:rPr lang="ru-RU" baseline="0" smtClean="0"/>
              <a:t>случайных блужданий.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AFA99-DFF5-458A-B14E-22FE354726FD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02.04.2014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02.04.2014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02.04.2014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02.04.2014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02.04.2014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02.04.2014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02.04.2014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9.bin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png"/><Relationship Id="rId9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Relationship Id="rId9" Type="http://schemas.openxmlformats.org/officeDocument/2006/relationships/oleObject" Target="../embeddings/oleObject16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3212976"/>
            <a:ext cx="8077200" cy="1673352"/>
          </a:xfrm>
        </p:spPr>
        <p:txBody>
          <a:bodyPr>
            <a:normAutofit fontScale="90000"/>
          </a:bodyPr>
          <a:lstStyle/>
          <a:p>
            <a:r>
              <a:rPr lang="ru-RU" u="sng" dirty="0" smtClean="0"/>
              <a:t>Разработка вероятностного метода  отслеживания объектов в видеопотоке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9552" y="1556792"/>
            <a:ext cx="8077200" cy="1499616"/>
          </a:xfrm>
        </p:spPr>
        <p:txBody>
          <a:bodyPr/>
          <a:lstStyle/>
          <a:p>
            <a:r>
              <a:rPr lang="ru-RU" dirty="0" smtClean="0"/>
              <a:t>Студент </a:t>
            </a:r>
            <a:r>
              <a:rPr lang="ru-RU" dirty="0" err="1" smtClean="0"/>
              <a:t>Фроловская</a:t>
            </a:r>
            <a:r>
              <a:rPr lang="ru-RU" dirty="0" smtClean="0"/>
              <a:t> Елена, ИУ7-39</a:t>
            </a:r>
            <a:endParaRPr lang="en-US" dirty="0" smtClean="0"/>
          </a:p>
          <a:p>
            <a:r>
              <a:rPr lang="ru-RU" dirty="0" smtClean="0"/>
              <a:t>Научный руководитель: Рудаков Игорь Владимирович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Адаптация погрешности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Стандартные отклонения для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Линейная адаптация к размеру объекта</a:t>
            </a:r>
          </a:p>
          <a:p>
            <a:r>
              <a:rPr lang="ru-RU" dirty="0" err="1" smtClean="0"/>
              <a:t>Сигмоидальная</a:t>
            </a:r>
            <a:r>
              <a:rPr lang="ru-RU" dirty="0" smtClean="0"/>
              <a:t> адаптация к точности отслеживания </a:t>
            </a:r>
            <a:endParaRPr lang="ru-RU" dirty="0"/>
          </a:p>
        </p:txBody>
      </p:sp>
      <p:graphicFrame>
        <p:nvGraphicFramePr>
          <p:cNvPr id="44034" name="Object 2"/>
          <p:cNvGraphicFramePr>
            <a:graphicFrameLocks noChangeAspect="1"/>
          </p:cNvGraphicFramePr>
          <p:nvPr/>
        </p:nvGraphicFramePr>
        <p:xfrm>
          <a:off x="6228184" y="1772816"/>
          <a:ext cx="834380" cy="690364"/>
        </p:xfrm>
        <a:graphic>
          <a:graphicData uri="http://schemas.openxmlformats.org/presentationml/2006/ole">
            <p:oleObj spid="_x0000_s44034" name="Equation" r:id="rId4" imgW="228600" imgH="228600" progId="Equation.3">
              <p:embed/>
            </p:oleObj>
          </a:graphicData>
        </a:graphic>
      </p:graphicFrame>
      <p:graphicFrame>
        <p:nvGraphicFramePr>
          <p:cNvPr id="44035" name="Object 3"/>
          <p:cNvGraphicFramePr>
            <a:graphicFrameLocks noChangeAspect="1"/>
          </p:cNvGraphicFramePr>
          <p:nvPr/>
        </p:nvGraphicFramePr>
        <p:xfrm>
          <a:off x="971601" y="2276872"/>
          <a:ext cx="3960439" cy="1517298"/>
        </p:xfrm>
        <a:graphic>
          <a:graphicData uri="http://schemas.openxmlformats.org/presentationml/2006/ole">
            <p:oleObj spid="_x0000_s44035" name="Equation" r:id="rId5" imgW="1333440" imgH="507960" progId="Equation.3">
              <p:embed/>
            </p:oleObj>
          </a:graphicData>
        </a:graphic>
      </p:graphicFrame>
      <p:graphicFrame>
        <p:nvGraphicFramePr>
          <p:cNvPr id="44036" name="Object 4"/>
          <p:cNvGraphicFramePr>
            <a:graphicFrameLocks noChangeAspect="1"/>
          </p:cNvGraphicFramePr>
          <p:nvPr/>
        </p:nvGraphicFramePr>
        <p:xfrm>
          <a:off x="4139952" y="4941168"/>
          <a:ext cx="3562747" cy="1491075"/>
        </p:xfrm>
        <a:graphic>
          <a:graphicData uri="http://schemas.openxmlformats.org/presentationml/2006/ole">
            <p:oleObj spid="_x0000_s44036" name="Equation" r:id="rId6" imgW="1587240" imgH="6602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Адаптация погрешности (продолжение)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625609"/>
          </a:xfrm>
        </p:spPr>
        <p:txBody>
          <a:bodyPr/>
          <a:lstStyle/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При низкой точности отслеживания необходимо снизить влияние динамической компоненты вектора состояния</a:t>
            </a:r>
          </a:p>
          <a:p>
            <a:endParaRPr lang="ru-RU" dirty="0"/>
          </a:p>
        </p:txBody>
      </p:sp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611559" y="1916832"/>
          <a:ext cx="5304651" cy="1440160"/>
        </p:xfrm>
        <a:graphic>
          <a:graphicData uri="http://schemas.openxmlformats.org/presentationml/2006/ole">
            <p:oleObj spid="_x0000_s45058" name="Equation" r:id="rId4" imgW="1930320" imgH="482400" progId="Equation.3">
              <p:embed/>
            </p:oleObj>
          </a:graphicData>
        </a:graphic>
      </p:graphicFrame>
      <p:graphicFrame>
        <p:nvGraphicFramePr>
          <p:cNvPr id="45059" name="Object 3"/>
          <p:cNvGraphicFramePr>
            <a:graphicFrameLocks noChangeAspect="1"/>
          </p:cNvGraphicFramePr>
          <p:nvPr/>
        </p:nvGraphicFramePr>
        <p:xfrm>
          <a:off x="3491880" y="5373216"/>
          <a:ext cx="2932113" cy="682625"/>
        </p:xfrm>
        <a:graphic>
          <a:graphicData uri="http://schemas.openxmlformats.org/presentationml/2006/ole">
            <p:oleObj spid="_x0000_s45059" name="Equation" r:id="rId5" imgW="106668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работы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Здесь будет видео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Адаптивный алгоритм лучше справляется с ускорениями</a:t>
            </a:r>
          </a:p>
          <a:p>
            <a:endParaRPr lang="ru-RU" dirty="0" smtClean="0"/>
          </a:p>
          <a:p>
            <a:r>
              <a:rPr lang="ru-RU" dirty="0" smtClean="0"/>
              <a:t>Имеются проблемы с корректным определением размера объекта</a:t>
            </a:r>
          </a:p>
          <a:p>
            <a:endParaRPr lang="ru-RU" dirty="0" smtClean="0"/>
          </a:p>
          <a:p>
            <a:r>
              <a:rPr lang="ru-RU" dirty="0" smtClean="0"/>
              <a:t>И что-нибудь еще</a:t>
            </a:r>
            <a:r>
              <a:rPr lang="ru-RU" dirty="0" smtClean="0">
                <a:sym typeface="Wingdings" pitchFamily="2" charset="2"/>
              </a:rPr>
              <a:t>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 be continued….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отслеживания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Последовательное определение положения объекта на каждом из кадров видеопоследовательности</a:t>
            </a:r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Вероятностный подход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Предсказание</a:t>
            </a:r>
            <a:r>
              <a:rPr lang="en-US" dirty="0" smtClean="0"/>
              <a:t>	</a:t>
            </a:r>
          </a:p>
          <a:p>
            <a:pPr lvl="1"/>
            <a:r>
              <a:rPr lang="ru-RU" dirty="0" smtClean="0"/>
              <a:t>Априорная плотность</a:t>
            </a:r>
          </a:p>
          <a:p>
            <a:pPr lvl="1">
              <a:buNone/>
            </a:pPr>
            <a:r>
              <a:rPr lang="ru-RU" dirty="0" smtClean="0"/>
              <a:t>распределения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ru-RU" dirty="0" smtClean="0"/>
              <a:t>Наблюдение</a:t>
            </a:r>
            <a:endParaRPr lang="en-US" dirty="0" smtClean="0"/>
          </a:p>
          <a:p>
            <a:pPr lvl="1"/>
            <a:r>
              <a:rPr lang="ru-RU" dirty="0" smtClean="0"/>
              <a:t>Функция правдоподобия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ru-RU" dirty="0" smtClean="0"/>
              <a:t>Обновление</a:t>
            </a:r>
            <a:endParaRPr lang="en-US" dirty="0" smtClean="0"/>
          </a:p>
          <a:p>
            <a:pPr lvl="1"/>
            <a:r>
              <a:rPr lang="ru-RU" dirty="0" err="1" smtClean="0"/>
              <a:t>Постериорная</a:t>
            </a:r>
            <a:r>
              <a:rPr lang="ru-RU" dirty="0" smtClean="0"/>
              <a:t> плотность</a:t>
            </a:r>
          </a:p>
          <a:p>
            <a:pPr lvl="1">
              <a:buNone/>
            </a:pPr>
            <a:r>
              <a:rPr lang="ru-RU" dirty="0" smtClean="0"/>
              <a:t>распределения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8" y="2071678"/>
            <a:ext cx="3076575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4757738" y="2852167"/>
          <a:ext cx="1571625" cy="504825"/>
        </p:xfrm>
        <a:graphic>
          <a:graphicData uri="http://schemas.openxmlformats.org/presentationml/2006/ole">
            <p:oleObj spid="_x0000_s4101" name="Equation" r:id="rId5" imgW="711000" imgH="228600" progId="Equation.3">
              <p:embed/>
            </p:oleObj>
          </a:graphicData>
        </a:graphic>
      </p:graphicFrame>
      <p:pic>
        <p:nvPicPr>
          <p:cNvPr id="10" name="Picture 1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15008" y="3571876"/>
            <a:ext cx="3057525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103" name="Object 7"/>
          <p:cNvGraphicFramePr>
            <a:graphicFrameLocks noChangeAspect="1"/>
          </p:cNvGraphicFramePr>
          <p:nvPr/>
        </p:nvGraphicFramePr>
        <p:xfrm>
          <a:off x="4788024" y="4292327"/>
          <a:ext cx="1262063" cy="504825"/>
        </p:xfrm>
        <a:graphic>
          <a:graphicData uri="http://schemas.openxmlformats.org/presentationml/2006/ole">
            <p:oleObj spid="_x0000_s4103" name="Equation" r:id="rId7" imgW="571320" imgH="228600" progId="Equation.3">
              <p:embed/>
            </p:oleObj>
          </a:graphicData>
        </a:graphic>
      </p:graphicFrame>
      <p:pic>
        <p:nvPicPr>
          <p:cNvPr id="13" name="Picture 1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715008" y="5000636"/>
            <a:ext cx="299085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106" name="Object 10"/>
          <p:cNvGraphicFramePr>
            <a:graphicFrameLocks noChangeAspect="1"/>
          </p:cNvGraphicFramePr>
          <p:nvPr/>
        </p:nvGraphicFramePr>
        <p:xfrm>
          <a:off x="4810125" y="5589240"/>
          <a:ext cx="1377950" cy="504825"/>
        </p:xfrm>
        <a:graphic>
          <a:graphicData uri="http://schemas.openxmlformats.org/presentationml/2006/ole">
            <p:oleObj spid="_x0000_s4106" name="Equation" r:id="rId9" imgW="62208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Фильтр частиц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  <a:p>
            <a:endParaRPr lang="ru-RU" dirty="0" smtClean="0"/>
          </a:p>
          <a:p>
            <a:pPr>
              <a:buNone/>
            </a:pPr>
            <a:r>
              <a:rPr lang="ru-RU" dirty="0" smtClean="0"/>
              <a:t>	Аппроксимация плотности распределения 	     взвешенным набором частиц</a:t>
            </a:r>
            <a:endParaRPr lang="en-US" dirty="0" smtClean="0"/>
          </a:p>
          <a:p>
            <a:endParaRPr lang="en-US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899592" y="3933056"/>
          <a:ext cx="6248400" cy="1871662"/>
        </p:xfrm>
        <a:graphic>
          <a:graphicData uri="http://schemas.openxmlformats.org/presentationml/2006/ole">
            <p:oleObj spid="_x0000_s20483" name="Equation" r:id="rId4" imgW="2184120" imgH="660240" progId="Equation.3">
              <p:embed/>
            </p:oleObj>
          </a:graphicData>
        </a:graphic>
      </p:graphicFrame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827584" y="2060848"/>
          <a:ext cx="3195638" cy="647700"/>
        </p:xfrm>
        <a:graphic>
          <a:graphicData uri="http://schemas.openxmlformats.org/presentationml/2006/ole">
            <p:oleObj spid="_x0000_s20485" name="Equation" r:id="rId5" imgW="1117440" imgH="228600" progId="Equation.3">
              <p:embed/>
            </p:oleObj>
          </a:graphicData>
        </a:graphic>
      </p:graphicFrame>
      <p:graphicFrame>
        <p:nvGraphicFramePr>
          <p:cNvPr id="20486" name="Object 6"/>
          <p:cNvGraphicFramePr>
            <a:graphicFrameLocks noChangeAspect="1"/>
          </p:cNvGraphicFramePr>
          <p:nvPr/>
        </p:nvGraphicFramePr>
        <p:xfrm>
          <a:off x="4870276" y="2061220"/>
          <a:ext cx="3086100" cy="647700"/>
        </p:xfrm>
        <a:graphic>
          <a:graphicData uri="http://schemas.openxmlformats.org/presentationml/2006/ole">
            <p:oleObj spid="_x0000_s20486" name="Equation" r:id="rId6" imgW="107928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</a:t>
            </a:r>
            <a:r>
              <a:rPr lang="en-US" dirty="0" smtClean="0"/>
              <a:t>SIR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700808"/>
            <a:ext cx="8301608" cy="4769625"/>
          </a:xfrm>
        </p:spPr>
        <p:txBody>
          <a:bodyPr>
            <a:normAutofit/>
          </a:bodyPr>
          <a:lstStyle/>
          <a:p>
            <a:r>
              <a:rPr lang="ru-RU" dirty="0" smtClean="0"/>
              <a:t>Модель состояния</a:t>
            </a:r>
          </a:p>
          <a:p>
            <a:endParaRPr lang="ru-RU" dirty="0" smtClean="0"/>
          </a:p>
          <a:p>
            <a:r>
              <a:rPr lang="ru-RU" dirty="0" smtClean="0"/>
              <a:t>Модель наблюдения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>
                <a:solidFill>
                  <a:srgbClr val="FF0000"/>
                </a:solidFill>
              </a:rPr>
              <a:t>Уравнение движения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r>
              <a:rPr lang="ru-RU" dirty="0" smtClean="0">
                <a:solidFill>
                  <a:srgbClr val="FF0000"/>
                </a:solidFill>
              </a:rPr>
              <a:t>Уравнение наблюдения</a:t>
            </a:r>
            <a:endParaRPr lang="ru-RU" dirty="0">
              <a:solidFill>
                <a:srgbClr val="FF0000"/>
              </a:solidFill>
            </a:endParaRPr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4427984" y="1643832"/>
          <a:ext cx="4602162" cy="1281112"/>
        </p:xfrm>
        <a:graphic>
          <a:graphicData uri="http://schemas.openxmlformats.org/presentationml/2006/ole">
            <p:oleObj spid="_x0000_s2054" name="Equation" r:id="rId4" imgW="1460160" imgH="406080" progId="Equation.3">
              <p:embed/>
            </p:oleObj>
          </a:graphicData>
        </a:graphic>
      </p:graphicFrame>
      <p:graphicFrame>
        <p:nvGraphicFramePr>
          <p:cNvPr id="2059" name="Object 11"/>
          <p:cNvGraphicFramePr>
            <a:graphicFrameLocks noChangeAspect="1"/>
          </p:cNvGraphicFramePr>
          <p:nvPr/>
        </p:nvGraphicFramePr>
        <p:xfrm>
          <a:off x="1239838" y="4264025"/>
          <a:ext cx="6230937" cy="820738"/>
        </p:xfrm>
        <a:graphic>
          <a:graphicData uri="http://schemas.openxmlformats.org/presentationml/2006/ole">
            <p:oleObj spid="_x0000_s2059" name="Equation" r:id="rId5" imgW="1739880" imgH="228600" progId="Equation.3">
              <p:embed/>
            </p:oleObj>
          </a:graphicData>
        </a:graphic>
      </p:graphicFrame>
      <p:graphicFrame>
        <p:nvGraphicFramePr>
          <p:cNvPr id="2062" name="Object 14"/>
          <p:cNvGraphicFramePr>
            <a:graphicFrameLocks noChangeAspect="1"/>
          </p:cNvGraphicFramePr>
          <p:nvPr/>
        </p:nvGraphicFramePr>
        <p:xfrm>
          <a:off x="1579563" y="5856288"/>
          <a:ext cx="6008687" cy="1001712"/>
        </p:xfrm>
        <a:graphic>
          <a:graphicData uri="http://schemas.openxmlformats.org/presentationml/2006/ole">
            <p:oleObj spid="_x0000_s2062" name="Equation" r:id="rId6" imgW="1904760" imgH="317160" progId="Equation.3">
              <p:embed/>
            </p:oleObj>
          </a:graphicData>
        </a:graphic>
      </p:graphicFrame>
      <p:graphicFrame>
        <p:nvGraphicFramePr>
          <p:cNvPr id="2064" name="Object 16"/>
          <p:cNvGraphicFramePr>
            <a:graphicFrameLocks noChangeAspect="1"/>
          </p:cNvGraphicFramePr>
          <p:nvPr/>
        </p:nvGraphicFramePr>
        <p:xfrm>
          <a:off x="4723656" y="2670175"/>
          <a:ext cx="3160712" cy="758825"/>
        </p:xfrm>
        <a:graphic>
          <a:graphicData uri="http://schemas.openxmlformats.org/presentationml/2006/ole">
            <p:oleObj spid="_x0000_s2064" name="Equation" r:id="rId7" imgW="100296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</a:t>
            </a:r>
            <a:r>
              <a:rPr lang="en-US" dirty="0" smtClean="0"/>
              <a:t>SIR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1700808"/>
            <a:ext cx="7632848" cy="4625609"/>
          </a:xfrm>
        </p:spPr>
        <p:txBody>
          <a:bodyPr/>
          <a:lstStyle/>
          <a:p>
            <a:r>
              <a:rPr lang="ru-RU" dirty="0" smtClean="0"/>
              <a:t>Выбрать из            частицу 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с вероятностью </a:t>
            </a:r>
          </a:p>
          <a:p>
            <a:r>
              <a:rPr lang="ru-RU" b="1" dirty="0" smtClean="0">
                <a:solidFill>
                  <a:srgbClr val="FF0000"/>
                </a:solidFill>
              </a:rPr>
              <a:t>Предсказание:</a:t>
            </a:r>
          </a:p>
          <a:p>
            <a:endParaRPr lang="ru-RU" b="1" dirty="0" smtClean="0">
              <a:solidFill>
                <a:srgbClr val="FF0000"/>
              </a:solidFill>
            </a:endParaRPr>
          </a:p>
          <a:p>
            <a:endParaRPr lang="ru-RU" b="1" dirty="0" smtClean="0">
              <a:solidFill>
                <a:srgbClr val="FF0000"/>
              </a:solidFill>
            </a:endParaRPr>
          </a:p>
          <a:p>
            <a:r>
              <a:rPr lang="ru-RU" b="1" dirty="0" smtClean="0">
                <a:solidFill>
                  <a:srgbClr val="FF0000"/>
                </a:solidFill>
              </a:rPr>
              <a:t>Обновление (коррекция):</a:t>
            </a:r>
          </a:p>
          <a:p>
            <a:pPr>
              <a:buNone/>
            </a:pPr>
            <a:r>
              <a:rPr lang="ru-RU" dirty="0" smtClean="0"/>
              <a:t>	</a:t>
            </a:r>
            <a:endParaRPr lang="en-US" dirty="0" smtClean="0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/>
        </p:nvGraphicFramePr>
        <p:xfrm>
          <a:off x="2843808" y="1628800"/>
          <a:ext cx="792088" cy="858095"/>
        </p:xfrm>
        <a:graphic>
          <a:graphicData uri="http://schemas.openxmlformats.org/presentationml/2006/ole">
            <p:oleObj spid="_x0000_s21517" name="Equation" r:id="rId4" imgW="253800" imgH="228600" progId="Equation.3">
              <p:embed/>
            </p:oleObj>
          </a:graphicData>
        </a:graphic>
      </p:graphicFrame>
      <p:graphicFrame>
        <p:nvGraphicFramePr>
          <p:cNvPr id="21518" name="Object 14"/>
          <p:cNvGraphicFramePr>
            <a:graphicFrameLocks noChangeAspect="1"/>
          </p:cNvGraphicFramePr>
          <p:nvPr/>
        </p:nvGraphicFramePr>
        <p:xfrm>
          <a:off x="5220073" y="1523504"/>
          <a:ext cx="1008112" cy="1011195"/>
        </p:xfrm>
        <a:graphic>
          <a:graphicData uri="http://schemas.openxmlformats.org/presentationml/2006/ole">
            <p:oleObj spid="_x0000_s21518" name="Equation" r:id="rId5" imgW="304560" imgH="253800" progId="Equation.3">
              <p:embed/>
            </p:oleObj>
          </a:graphicData>
        </a:graphic>
      </p:graphicFrame>
      <p:graphicFrame>
        <p:nvGraphicFramePr>
          <p:cNvPr id="21519" name="Object 15"/>
          <p:cNvGraphicFramePr>
            <a:graphicFrameLocks noChangeAspect="1"/>
          </p:cNvGraphicFramePr>
          <p:nvPr/>
        </p:nvGraphicFramePr>
        <p:xfrm>
          <a:off x="1835696" y="3284984"/>
          <a:ext cx="3648968" cy="965211"/>
        </p:xfrm>
        <a:graphic>
          <a:graphicData uri="http://schemas.openxmlformats.org/presentationml/2006/ole">
            <p:oleObj spid="_x0000_s21519" name="Equation" r:id="rId6" imgW="1155600" imgH="253800" progId="Equation.3">
              <p:embed/>
            </p:oleObj>
          </a:graphicData>
        </a:graphic>
      </p:graphicFrame>
      <p:graphicFrame>
        <p:nvGraphicFramePr>
          <p:cNvPr id="21520" name="Object 16"/>
          <p:cNvGraphicFramePr>
            <a:graphicFrameLocks noChangeAspect="1"/>
          </p:cNvGraphicFramePr>
          <p:nvPr/>
        </p:nvGraphicFramePr>
        <p:xfrm>
          <a:off x="1619672" y="4726396"/>
          <a:ext cx="4464496" cy="2131604"/>
        </p:xfrm>
        <a:graphic>
          <a:graphicData uri="http://schemas.openxmlformats.org/presentationml/2006/ole">
            <p:oleObj spid="_x0000_s21520" name="Equation" r:id="rId7" imgW="1790640" imgH="711000" progId="Equation.3">
              <p:embed/>
            </p:oleObj>
          </a:graphicData>
        </a:graphic>
      </p:graphicFrame>
      <p:sp>
        <p:nvSpPr>
          <p:cNvPr id="15" name="Правая фигурная скобка 14"/>
          <p:cNvSpPr/>
          <p:nvPr/>
        </p:nvSpPr>
        <p:spPr>
          <a:xfrm>
            <a:off x="7092280" y="1772816"/>
            <a:ext cx="648072" cy="46085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21521" name="Object 17"/>
          <p:cNvGraphicFramePr>
            <a:graphicFrameLocks noChangeAspect="1"/>
          </p:cNvGraphicFramePr>
          <p:nvPr/>
        </p:nvGraphicFramePr>
        <p:xfrm>
          <a:off x="7862888" y="3748088"/>
          <a:ext cx="909637" cy="728662"/>
        </p:xfrm>
        <a:graphic>
          <a:graphicData uri="http://schemas.openxmlformats.org/presentationml/2006/ole">
            <p:oleObj spid="_x0000_s21521" name="Equation" r:id="rId8" imgW="266400" imgH="177480" progId="Equation.3">
              <p:embed/>
            </p:oleObj>
          </a:graphicData>
        </a:graphic>
      </p:graphicFrame>
      <p:graphicFrame>
        <p:nvGraphicFramePr>
          <p:cNvPr id="21524" name="Object 20"/>
          <p:cNvGraphicFramePr>
            <a:graphicFrameLocks noChangeAspect="1"/>
          </p:cNvGraphicFramePr>
          <p:nvPr/>
        </p:nvGraphicFramePr>
        <p:xfrm>
          <a:off x="3563888" y="2132856"/>
          <a:ext cx="720080" cy="779537"/>
        </p:xfrm>
        <a:graphic>
          <a:graphicData uri="http://schemas.openxmlformats.org/presentationml/2006/ole">
            <p:oleObj spid="_x0000_s21524" name="Equation" r:id="rId9" imgW="2538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Фильтр частиц</a:t>
            </a:r>
            <a:endParaRPr lang="ru-RU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628800"/>
            <a:ext cx="7380312" cy="52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работы</a:t>
            </a:r>
            <a:endParaRPr lang="ru-RU" dirty="0"/>
          </a:p>
        </p:txBody>
      </p:sp>
      <p:sp>
        <p:nvSpPr>
          <p:cNvPr id="8" name="Содержимое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Здесь будет видео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Модель движения  не учитывает ускорения</a:t>
            </a:r>
          </a:p>
          <a:p>
            <a:r>
              <a:rPr lang="ru-RU" dirty="0" smtClean="0"/>
              <a:t>Амплитуда шума должна учитывать изменения масштаба объекта</a:t>
            </a:r>
          </a:p>
          <a:p>
            <a:r>
              <a:rPr lang="ru-RU" dirty="0" smtClean="0"/>
              <a:t>Неустойчивая модель представления внешнего вида объекта (цветовая гистограмма)</a:t>
            </a:r>
          </a:p>
          <a:p>
            <a:pPr>
              <a:buNone/>
            </a:pPr>
            <a:r>
              <a:rPr lang="ru-RU" b="1" dirty="0" smtClean="0">
                <a:solidFill>
                  <a:srgbClr val="FF0000"/>
                </a:solidFill>
              </a:rPr>
              <a:t>Возможное решение</a:t>
            </a:r>
          </a:p>
          <a:p>
            <a:r>
              <a:rPr lang="ru-RU" dirty="0" smtClean="0"/>
              <a:t>Адаптация погрешности модели движения к результатам отслеживания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Модульная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2230</TotalTime>
  <Words>974</Words>
  <Application>Microsoft Office PowerPoint</Application>
  <PresentationFormat>Экран (4:3)</PresentationFormat>
  <Paragraphs>112</Paragraphs>
  <Slides>14</Slides>
  <Notes>7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14</vt:i4>
      </vt:variant>
    </vt:vector>
  </HeadingPairs>
  <TitlesOfParts>
    <vt:vector size="17" baseType="lpstr">
      <vt:lpstr>Модульная</vt:lpstr>
      <vt:lpstr>Equation</vt:lpstr>
      <vt:lpstr>Microsoft Equation 3.0</vt:lpstr>
      <vt:lpstr>Разработка вероятностного метода  отслеживания объектов в видеопотоке</vt:lpstr>
      <vt:lpstr>Задача отслеживания</vt:lpstr>
      <vt:lpstr>Вероятностный подход</vt:lpstr>
      <vt:lpstr>Фильтр частиц</vt:lpstr>
      <vt:lpstr>Алгоритм SIR</vt:lpstr>
      <vt:lpstr>Алгоритм SIR</vt:lpstr>
      <vt:lpstr>Фильтр частиц</vt:lpstr>
      <vt:lpstr>Пример работы</vt:lpstr>
      <vt:lpstr>Проблемы</vt:lpstr>
      <vt:lpstr>Адаптация погрешности</vt:lpstr>
      <vt:lpstr>Адаптация погрешности (продолжение)</vt:lpstr>
      <vt:lpstr>Пример работы</vt:lpstr>
      <vt:lpstr>Выводы</vt:lpstr>
      <vt:lpstr>Спасибо за внимание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Tracking Objects in Video Using Particle Filters</dc:title>
  <dc:creator>alex</dc:creator>
  <cp:lastModifiedBy>sunny-hell</cp:lastModifiedBy>
  <cp:revision>101</cp:revision>
  <dcterms:created xsi:type="dcterms:W3CDTF">2013-04-12T19:06:57Z</dcterms:created>
  <dcterms:modified xsi:type="dcterms:W3CDTF">2014-04-02T19:20:54Z</dcterms:modified>
</cp:coreProperties>
</file>