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9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3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3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16.05.2014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149E41-6746-48B2-8A6F-D68C6EC9C686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1633FC-756B-4CF3-A295-C028E58888D3}" type="datetime1">
              <a:rPr lang="ru-RU" smtClean="0"/>
              <a:pPr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jpeg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/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Заранее известна цветовая гистограмма объекта.</a:t>
            </a:r>
          </a:p>
          <a:p>
            <a:r>
              <a:rPr lang="ru-RU" dirty="0" smtClean="0"/>
              <a:t>Цветовая гистограмма объекта должна отличаться от гистограммы фона.</a:t>
            </a:r>
          </a:p>
          <a:p>
            <a:r>
              <a:rPr lang="ru-RU" dirty="0" smtClean="0"/>
              <a:t>В сцене не должно быть элементов с похожей цветовой гистограммой.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10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аппроксимация функции плотности распределения вероятности  вектора состояния набором взвешенных частиц</a:t>
            </a:r>
          </a:p>
          <a:p>
            <a:endParaRPr lang="ru-RU" dirty="0" smtClean="0"/>
          </a:p>
          <a:p>
            <a:r>
              <a:rPr lang="ru-RU" dirty="0" smtClean="0"/>
              <a:t>вектор состояния</a:t>
            </a:r>
          </a:p>
          <a:p>
            <a:endParaRPr lang="ru-RU" dirty="0" smtClean="0"/>
          </a:p>
          <a:p>
            <a:r>
              <a:rPr lang="ru-RU" dirty="0" smtClean="0"/>
              <a:t>                – цветовая </a:t>
            </a:r>
          </a:p>
          <a:p>
            <a:pPr>
              <a:buNone/>
            </a:pPr>
            <a:r>
              <a:rPr lang="ru-RU" dirty="0" smtClean="0"/>
              <a:t>гистограмма</a:t>
            </a:r>
            <a:r>
              <a:rPr lang="en-US" dirty="0" smtClean="0"/>
              <a:t> </a:t>
            </a:r>
            <a:r>
              <a:rPr lang="ru-RU" dirty="0" smtClean="0"/>
              <a:t>области </a:t>
            </a:r>
            <a:r>
              <a:rPr lang="en-US" dirty="0" smtClean="0"/>
              <a:t>R</a:t>
            </a:r>
            <a:endParaRPr lang="ru-RU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39952" y="3645024"/>
          <a:ext cx="4242122" cy="1180887"/>
        </p:xfrm>
        <a:graphic>
          <a:graphicData uri="http://schemas.openxmlformats.org/presentationml/2006/ole">
            <p:oleObj spid="_x0000_s1027" name="Формула" r:id="rId3" imgW="1460160" imgH="4060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956376" y="2781008"/>
          <a:ext cx="664102" cy="720000"/>
        </p:xfrm>
        <a:graphic>
          <a:graphicData uri="http://schemas.openxmlformats.org/presentationml/2006/ole">
            <p:oleObj spid="_x0000_s1029" name="Equation" r:id="rId4" imgW="253800" imgH="228600" progId="Equation.3">
              <p:embed/>
            </p:oleObj>
          </a:graphicData>
        </a:graphic>
      </p:graphicFrame>
      <p:pic>
        <p:nvPicPr>
          <p:cNvPr id="10" name="Рисунок 9" descr="boundingRe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797152"/>
            <a:ext cx="2376264" cy="1584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4941168"/>
            <a:ext cx="6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x,y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5301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62373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6300192" y="5949280"/>
            <a:ext cx="360040" cy="4006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971600" y="4797152"/>
          <a:ext cx="1224136" cy="529510"/>
        </p:xfrm>
        <a:graphic>
          <a:graphicData uri="http://schemas.openxmlformats.org/presentationml/2006/ole">
            <p:oleObj spid="_x0000_s1033" name="Формула" r:id="rId6" imgW="469800" imgH="203040" progId="Equation.3">
              <p:embed/>
            </p:oleObj>
          </a:graphicData>
        </a:graphic>
      </p:graphicFrame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600" smtClean="0"/>
              <a:pPr/>
              <a:t>11</a:t>
            </a:fld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559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набор частиц с предыдущего кадра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эталонная цветовая гистограмма объекта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				              — уравнение движения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                                — расстояние до эталонной гистограммы</a:t>
            </a:r>
          </a:p>
          <a:p>
            <a:pPr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  <a:buNone/>
            </a:pPr>
            <a:endParaRPr lang="ru-RU" sz="2800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99592" y="2132856"/>
          <a:ext cx="504056" cy="546482"/>
        </p:xfrm>
        <a:graphic>
          <a:graphicData uri="http://schemas.openxmlformats.org/presentationml/2006/ole">
            <p:oleObj spid="_x0000_s2053" name="Equation" r:id="rId3" imgW="25380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73100" y="2852936"/>
          <a:ext cx="746572" cy="553607"/>
        </p:xfrm>
        <a:graphic>
          <a:graphicData uri="http://schemas.openxmlformats.org/presentationml/2006/ole">
            <p:oleObj spid="_x0000_s2062" name="Формула" r:id="rId4" imgW="393480" imgH="2412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971600" y="4221088"/>
          <a:ext cx="3240360" cy="594440"/>
        </p:xfrm>
        <a:graphic>
          <a:graphicData uri="http://schemas.openxmlformats.org/presentationml/2006/ole">
            <p:oleObj spid="_x0000_s2064" name="Формула" r:id="rId5" imgW="1663560" imgH="25380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971600" y="5013176"/>
          <a:ext cx="3017837" cy="593725"/>
        </p:xfrm>
        <a:graphic>
          <a:graphicData uri="http://schemas.openxmlformats.org/presentationml/2006/ole">
            <p:oleObj spid="_x0000_s2066" name="Формула" r:id="rId6" imgW="1549080" imgH="253800" progId="Equation.3">
              <p:embed/>
            </p:oleObj>
          </a:graphicData>
        </a:graphic>
      </p:graphicFrame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</a:p>
          <a:p>
            <a:r>
              <a:rPr lang="ru-RU" dirty="0" smtClean="0"/>
              <a:t>Выбрать из        частицу             с вероятностью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Предсказание: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Коррекция веса: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59832" y="2348880"/>
          <a:ext cx="503237" cy="546100"/>
        </p:xfrm>
        <a:graphic>
          <a:graphicData uri="http://schemas.openxmlformats.org/presentationml/2006/ole">
            <p:oleObj spid="_x0000_s3074" name="Equation" r:id="rId3" imgW="25380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076056" y="2204864"/>
          <a:ext cx="864499" cy="867222"/>
        </p:xfrm>
        <a:graphic>
          <a:graphicData uri="http://schemas.openxmlformats.org/presentationml/2006/ole">
            <p:oleObj spid="_x0000_s3075" name="Equation" r:id="rId4" imgW="304560" imgH="2538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491880" y="2792809"/>
          <a:ext cx="654831" cy="708199"/>
        </p:xfrm>
        <a:graphic>
          <a:graphicData uri="http://schemas.openxmlformats.org/presentationml/2006/ole">
            <p:oleObj spid="_x0000_s3076" name="Equation" r:id="rId5" imgW="253800" imgH="2286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195736" y="3717032"/>
          <a:ext cx="2491027" cy="658784"/>
        </p:xfrm>
        <a:graphic>
          <a:graphicData uri="http://schemas.openxmlformats.org/presentationml/2006/ole">
            <p:oleObj spid="_x0000_s3078" name="Формула" r:id="rId6" imgW="1155600" imgH="2538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266909" y="4581128"/>
          <a:ext cx="3385211" cy="1126228"/>
        </p:xfrm>
        <a:graphic>
          <a:graphicData uri="http://schemas.openxmlformats.org/presentationml/2006/ole">
            <p:oleObj spid="_x0000_s3079" name="Формула" r:id="rId7" imgW="1650960" imgH="4572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71600" y="1844675"/>
          <a:ext cx="904875" cy="546100"/>
        </p:xfrm>
        <a:graphic>
          <a:graphicData uri="http://schemas.openxmlformats.org/presentationml/2006/ole">
            <p:oleObj spid="_x0000_s3080" name="Формула" r:id="rId8" imgW="457200" imgH="22860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971600" y="5733256"/>
          <a:ext cx="1582737" cy="608013"/>
        </p:xfrm>
        <a:graphic>
          <a:graphicData uri="http://schemas.openxmlformats.org/presentationml/2006/ole">
            <p:oleObj spid="_x0000_s3081" name="Формула" r:id="rId9" imgW="799920" imgH="253800" progId="Equation.3">
              <p:embed/>
            </p:oleObj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>
            <a:off x="6372200" y="2420888"/>
            <a:ext cx="792088" cy="3888432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7308304" y="4005064"/>
          <a:ext cx="1157287" cy="577850"/>
        </p:xfrm>
        <a:graphic>
          <a:graphicData uri="http://schemas.openxmlformats.org/presentationml/2006/ole">
            <p:oleObj spid="_x0000_s3082" name="Формула" r:id="rId10" imgW="58392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97808" y="4653136"/>
            <a:ext cx="224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–</a:t>
            </a:r>
            <a:r>
              <a:rPr lang="ru-RU" sz="2400" dirty="0" smtClean="0"/>
              <a:t> количество </a:t>
            </a:r>
          </a:p>
          <a:p>
            <a:r>
              <a:rPr lang="ru-RU" sz="2400" dirty="0" smtClean="0"/>
              <a:t>частиц</a:t>
            </a:r>
            <a:endParaRPr lang="ru-RU" sz="2400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13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Адаптация погрешности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отклонения для</a:t>
            </a:r>
          </a:p>
          <a:p>
            <a:pPr lvl="1"/>
            <a:r>
              <a:rPr lang="ru-RU" dirty="0" smtClean="0"/>
              <a:t>                                               — статическая часть</a:t>
            </a:r>
          </a:p>
          <a:p>
            <a:pPr lvl="1"/>
            <a:r>
              <a:rPr lang="ru-RU" dirty="0" smtClean="0"/>
              <a:t>                                               — динамическая часть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Основная идея</a:t>
            </a:r>
          </a:p>
          <a:p>
            <a:pPr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227763" y="1773238"/>
          <a:ext cx="835025" cy="690562"/>
        </p:xfrm>
        <a:graphic>
          <a:graphicData uri="http://schemas.openxmlformats.org/presentationml/2006/ole">
            <p:oleObj spid="_x0000_s4101" name="Equation" r:id="rId3" imgW="228600" imgH="2286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185222" y="2388570"/>
          <a:ext cx="3314770" cy="609027"/>
        </p:xfrm>
        <a:graphic>
          <a:graphicData uri="http://schemas.openxmlformats.org/presentationml/2006/ole">
            <p:oleObj spid="_x0000_s4102" name="Формула" r:id="rId4" imgW="1320480" imgH="24120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87625" y="2852936"/>
          <a:ext cx="3312368" cy="630927"/>
        </p:xfrm>
        <a:graphic>
          <a:graphicData uri="http://schemas.openxmlformats.org/presentationml/2006/ole">
            <p:oleObj spid="_x0000_s4103" name="Формула" r:id="rId5" imgW="1333440" imgH="253800" progId="Equation.3">
              <p:embed/>
            </p:oleObj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15614" y="4437111"/>
          <a:ext cx="7128795" cy="1944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6265"/>
                <a:gridCol w="2376265"/>
                <a:gridCol w="2376265"/>
              </a:tblGrid>
              <a:tr h="900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Результаты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отслеживания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Статическая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Динамическая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14</a:t>
            </a:fld>
            <a:endParaRPr lang="ru-RU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Индекс точности</a:t>
            </a:r>
          </a:p>
          <a:p>
            <a:pPr lvl="1"/>
            <a:r>
              <a:rPr lang="ru-RU" dirty="0" smtClean="0"/>
              <a:t>        — площадь вычисленной области объекта</a:t>
            </a:r>
          </a:p>
          <a:p>
            <a:pPr lvl="1"/>
            <a:r>
              <a:rPr lang="ru-RU" dirty="0" smtClean="0"/>
              <a:t>        — площадь эталонной области объекта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       —</a:t>
            </a:r>
            <a:r>
              <a:rPr lang="en-US" dirty="0" smtClean="0"/>
              <a:t> </a:t>
            </a:r>
            <a:r>
              <a:rPr lang="ru-RU" dirty="0" smtClean="0"/>
              <a:t>площадь пересечения вычисленной и эталонной областей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                                                                              — </a:t>
            </a:r>
          </a:p>
          <a:p>
            <a:pPr>
              <a:buNone/>
            </a:pPr>
            <a:r>
              <a:rPr lang="ru-RU" dirty="0" smtClean="0"/>
              <a:t>    число кадров, в которых объект был успешно определен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длина видеозаписи в кадрах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3968" y="1700808"/>
          <a:ext cx="2354754" cy="931292"/>
        </p:xfrm>
        <a:graphic>
          <a:graphicData uri="http://schemas.openxmlformats.org/presentationml/2006/ole">
            <p:oleObj spid="_x0000_s5122" name="Формула" r:id="rId3" imgW="1130040" imgH="4442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59632" y="3429000"/>
          <a:ext cx="376932" cy="457703"/>
        </p:xfrm>
        <a:graphic>
          <a:graphicData uri="http://schemas.openxmlformats.org/presentationml/2006/ole">
            <p:oleObj spid="_x0000_s5123" name="Формула" r:id="rId4" imgW="177480" imgH="215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59632" y="2492896"/>
          <a:ext cx="349250" cy="484188"/>
        </p:xfrm>
        <a:graphic>
          <a:graphicData uri="http://schemas.openxmlformats.org/presentationml/2006/ole">
            <p:oleObj spid="_x0000_s5125" name="Формула" r:id="rId5" imgW="16488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59632" y="2996952"/>
          <a:ext cx="538162" cy="511175"/>
        </p:xfrm>
        <a:graphic>
          <a:graphicData uri="http://schemas.openxmlformats.org/presentationml/2006/ole">
            <p:oleObj spid="_x0000_s5126" name="Формула" r:id="rId6" imgW="253800" imgH="241200" progId="Equation.3">
              <p:embed/>
            </p:oleObj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971600" y="4509120"/>
          <a:ext cx="5897562" cy="614362"/>
        </p:xfrm>
        <a:graphic>
          <a:graphicData uri="http://schemas.openxmlformats.org/presentationml/2006/ole">
            <p:oleObj spid="_x0000_s5140" name="Формула" r:id="rId7" imgW="2158920" imgH="266400" progId="Equation.3">
              <p:embed/>
            </p:oleObj>
          </a:graphicData>
        </a:graphic>
      </p:graphicFrame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15</a:t>
            </a:fld>
            <a:endParaRPr lang="ru-RU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pic>
        <p:nvPicPr>
          <p:cNvPr id="4" name="Содержимое 3" descr="qualit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6336704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5949280"/>
            <a:ext cx="48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Точность отслеживания для </a:t>
            </a:r>
            <a:r>
              <a:rPr lang="ru-RU" dirty="0"/>
              <a:t>фильтра частиц  и </a:t>
            </a:r>
            <a:endParaRPr lang="ru-RU" dirty="0" smtClean="0"/>
          </a:p>
          <a:p>
            <a:r>
              <a:rPr lang="ru-RU" dirty="0" smtClean="0"/>
              <a:t>фильтра </a:t>
            </a:r>
            <a:r>
              <a:rPr lang="ru-RU" dirty="0"/>
              <a:t>частиц с адаптацией погрешностей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16</a:t>
            </a:fld>
            <a:endParaRPr lang="ru-RU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880320"/>
                <a:gridCol w="1728192"/>
                <a:gridCol w="1738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Простой фильтр</a:t>
                      </a:r>
                      <a:r>
                        <a:rPr lang="ru-RU" baseline="0" dirty="0" smtClean="0"/>
                        <a:t> частиц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 частиц с адаптацией погрешностей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точность отслеживания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0,134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0,498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 точность</a:t>
                      </a:r>
                      <a:r>
                        <a:rPr lang="ru-RU" baseline="0" dirty="0" smtClean="0"/>
                        <a:t> отслеживания по «успешным» кадрам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0,566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«успешных» кадров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время восстановления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23,751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6,035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15616" y="2780928"/>
          <a:ext cx="360040" cy="390901"/>
        </p:xfrm>
        <a:graphic>
          <a:graphicData uri="http://schemas.openxmlformats.org/presentationml/2006/ole">
            <p:oleObj spid="_x0000_s23554" name="Формула" r:id="rId3" imgW="17748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84114" y="3573016"/>
          <a:ext cx="463550" cy="433388"/>
        </p:xfrm>
        <a:graphic>
          <a:graphicData uri="http://schemas.openxmlformats.org/presentationml/2006/ole">
            <p:oleObj spid="_x0000_s23556" name="Формула" r:id="rId4" imgW="228600" imgH="2538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54522" y="4365104"/>
          <a:ext cx="565150" cy="411163"/>
        </p:xfrm>
        <a:graphic>
          <a:graphicData uri="http://schemas.openxmlformats.org/presentationml/2006/ole">
            <p:oleObj spid="_x0000_s23557" name="Формула" r:id="rId5" imgW="279360" imgH="2412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115616" y="5013176"/>
          <a:ext cx="255588" cy="280988"/>
        </p:xfrm>
        <a:graphic>
          <a:graphicData uri="http://schemas.openxmlformats.org/presentationml/2006/ole">
            <p:oleObj spid="_x0000_s23558" name="Формула" r:id="rId6" imgW="126720" imgH="164880" progId="Equation.3">
              <p:embed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17</a:t>
            </a:fld>
            <a:endParaRPr lang="ru-RU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Адаптация погрешностей:</a:t>
            </a:r>
          </a:p>
          <a:p>
            <a:pPr lvl="1"/>
            <a:r>
              <a:rPr lang="ru-RU" dirty="0" smtClean="0"/>
              <a:t>повышает среднюю точность отслеживания</a:t>
            </a:r>
          </a:p>
          <a:p>
            <a:pPr lvl="1"/>
            <a:r>
              <a:rPr lang="ru-RU" dirty="0" smtClean="0"/>
              <a:t>уменьшает среднее время восстановления после потери объекта</a:t>
            </a:r>
          </a:p>
          <a:p>
            <a:r>
              <a:rPr lang="ru-RU" b="1" dirty="0" smtClean="0"/>
              <a:t>Недостатки:</a:t>
            </a:r>
          </a:p>
          <a:p>
            <a:pPr lvl="1"/>
            <a:r>
              <a:rPr lang="ru-RU" dirty="0" smtClean="0"/>
              <a:t>слабая модель представления объекта с помощью цветовой гистограммы</a:t>
            </a:r>
          </a:p>
          <a:p>
            <a:pPr lvl="1"/>
            <a:r>
              <a:rPr lang="ru-RU" dirty="0" smtClean="0"/>
              <a:t>отсутствие возможности отслеживать несколько похожих объектов</a:t>
            </a:r>
          </a:p>
          <a:p>
            <a:r>
              <a:rPr lang="ru-RU" b="1" dirty="0" smtClean="0"/>
              <a:t>Способы улучшения:</a:t>
            </a:r>
          </a:p>
          <a:p>
            <a:pPr lvl="1"/>
            <a:r>
              <a:rPr lang="ru-RU" dirty="0" smtClean="0"/>
              <a:t>выбор альтернативного  способа представления объекта (контуры, признаки Хаара, локальные бинарные шаблоны и т.п.) </a:t>
            </a:r>
          </a:p>
          <a:p>
            <a:pPr lvl="1"/>
            <a:r>
              <a:rPr lang="ru-RU" dirty="0" smtClean="0"/>
              <a:t>использование кластеризации для определения области объекта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18</a:t>
            </a:fld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Цель</a:t>
            </a:r>
            <a:r>
              <a:rPr lang="ru-RU" dirty="0" smtClean="0"/>
              <a:t>: разработать метод вероятностного отслеживания объектов в видеопотоке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/>
              <a:t>разработать математический аппарат для предлагаемого метода;</a:t>
            </a:r>
          </a:p>
          <a:p>
            <a:pPr lvl="1"/>
            <a:r>
              <a:rPr lang="ru-RU" dirty="0" smtClean="0"/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/>
              <a:t>разработать ПО, реализующее предлагаемый метод;</a:t>
            </a:r>
          </a:p>
          <a:p>
            <a:pPr lvl="1"/>
            <a:r>
              <a:rPr lang="ru-RU" dirty="0" smtClean="0"/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Содержимое 5" descr="Классификация_схема_презентац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1844824"/>
            <a:ext cx="8640961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Байесовский подход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2996952"/>
            <a:ext cx="5328592" cy="18722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Вычислить плотность распределения вероятности вектора состояния объекта на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кадрах видеопоследовательности 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008" y="2996952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Исходная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29508" y="3356992"/>
          <a:ext cx="990164" cy="576064"/>
        </p:xfrm>
        <a:graphic>
          <a:graphicData uri="http://schemas.openxmlformats.org/presentationml/2006/ole">
            <p:oleObj spid="_x0000_s27651" name="Equation" r:id="rId3" imgW="393480" imgH="228600" progId="Equation.3">
              <p:embed/>
            </p:oleObj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7164288" y="3861048"/>
            <a:ext cx="1584176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8792" y="2924944"/>
            <a:ext cx="212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кадре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308304" y="3284984"/>
          <a:ext cx="1512168" cy="524848"/>
        </p:xfrm>
        <a:graphic>
          <a:graphicData uri="http://schemas.openxmlformats.org/presentationml/2006/ole">
            <p:oleObj spid="_x0000_s27652" name="Equation" r:id="rId4" imgW="66024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746030"/>
            <a:ext cx="8112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функция плотности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распределения вероятности вектора состояния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 состояния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наблюдаемое состояние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0" y="3861048"/>
            <a:ext cx="18356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817542" y="1772816"/>
            <a:ext cx="0" cy="122413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7624" y="1700808"/>
            <a:ext cx="25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динамики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017342" y="2383036"/>
          <a:ext cx="1774016" cy="541908"/>
        </p:xfrm>
        <a:graphic>
          <a:graphicData uri="http://schemas.openxmlformats.org/presentationml/2006/ole">
            <p:oleObj spid="_x0000_s27653" name="Equation" r:id="rId5" imgW="749160" imgH="228600" progId="Equation.3">
              <p:embed/>
            </p:oleObj>
          </a:graphicData>
        </a:graphic>
      </p:graphicFrame>
      <p:cxnSp>
        <p:nvCxnSpPr>
          <p:cNvPr id="31" name="Прямая со стрелкой 30"/>
          <p:cNvCxnSpPr/>
          <p:nvPr/>
        </p:nvCxnSpPr>
        <p:spPr>
          <a:xfrm>
            <a:off x="6372200" y="1772816"/>
            <a:ext cx="0" cy="1224136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1661899"/>
            <a:ext cx="21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правдоподобия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694017" y="2400947"/>
          <a:ext cx="1394966" cy="523997"/>
        </p:xfrm>
        <a:graphic>
          <a:graphicData uri="http://schemas.openxmlformats.org/presentationml/2006/ole">
            <p:oleObj spid="_x0000_s27654" name="Equation" r:id="rId6" imgW="60948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67544" y="6237312"/>
          <a:ext cx="338138" cy="469900"/>
        </p:xfrm>
        <a:graphic>
          <a:graphicData uri="http://schemas.openxmlformats.org/presentationml/2006/ole">
            <p:oleObj spid="_x0000_s27655" name="Equation" r:id="rId7" imgW="16488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62459" y="5949280"/>
          <a:ext cx="365125" cy="469900"/>
        </p:xfrm>
        <a:graphic>
          <a:graphicData uri="http://schemas.openxmlformats.org/presentationml/2006/ole">
            <p:oleObj spid="_x0000_s27656" name="Equation" r:id="rId8" imgW="177480" imgH="228600" progId="Equation.3">
              <p:embed/>
            </p:oleObj>
          </a:graphicData>
        </a:graphic>
      </p:graphicFrame>
      <p:cxnSp>
        <p:nvCxnSpPr>
          <p:cNvPr id="95" name="Прямая соединительная линия 94"/>
          <p:cNvCxnSpPr/>
          <p:nvPr/>
        </p:nvCxnSpPr>
        <p:spPr>
          <a:xfrm>
            <a:off x="7956376" y="3861048"/>
            <a:ext cx="0" cy="17281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>
            <a:off x="827584" y="5589240"/>
            <a:ext cx="71287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V="1">
            <a:off x="827584" y="4293096"/>
            <a:ext cx="0" cy="12961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827584" y="4293096"/>
            <a:ext cx="1008112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7" name="Object 6"/>
          <p:cNvGraphicFramePr>
            <a:graphicFrameLocks noChangeAspect="1"/>
          </p:cNvGraphicFramePr>
          <p:nvPr/>
        </p:nvGraphicFramePr>
        <p:xfrm>
          <a:off x="3623865" y="5160168"/>
          <a:ext cx="2100263" cy="501080"/>
        </p:xfrm>
        <a:graphic>
          <a:graphicData uri="http://schemas.openxmlformats.org/presentationml/2006/ole">
            <p:oleObj spid="_x0000_s27657" name="Equation" r:id="rId9" imgW="838080" imgH="228600" progId="Equation.3">
              <p:embed/>
            </p:oleObj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732240" y="458112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35896" y="48691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кадр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Байесовский подход: предсказание и коррекция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69676" y="2852936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Предсказать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005064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Скорректировать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7504" y="2852936"/>
          <a:ext cx="990164" cy="576064"/>
        </p:xfrm>
        <a:graphic>
          <a:graphicData uri="http://schemas.openxmlformats.org/presentationml/2006/ole">
            <p:oleObj spid="_x0000_s28674" name="Equation" r:id="rId3" imgW="393480" imgH="228600" progId="Equation.3">
              <p:embed/>
            </p:oleObj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0" y="3356992"/>
            <a:ext cx="11156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483768" y="1556792"/>
            <a:ext cx="0" cy="12961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665620" y="2311028"/>
          <a:ext cx="1774016" cy="541908"/>
        </p:xfrm>
        <a:graphic>
          <a:graphicData uri="http://schemas.openxmlformats.org/presentationml/2006/ole">
            <p:oleObj spid="_x0000_s28675" name="Equation" r:id="rId4" imgW="749160" imgH="228600" progId="Equation.3">
              <p:embed/>
            </p:oleObj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6084168" y="1556792"/>
            <a:ext cx="0" cy="24482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617194" y="2544963"/>
          <a:ext cx="1394966" cy="523997"/>
        </p:xfrm>
        <a:graphic>
          <a:graphicData uri="http://schemas.openxmlformats.org/presentationml/2006/ole">
            <p:oleObj spid="_x0000_s28676" name="Equation" r:id="rId5" imgW="609480" imgH="228600" progId="Equation.3">
              <p:embed/>
            </p:oleObj>
          </a:graphicData>
        </a:graphic>
      </p:graphicFrame>
      <p:cxnSp>
        <p:nvCxnSpPr>
          <p:cNvPr id="19" name="Соединительная линия уступом 18"/>
          <p:cNvCxnSpPr>
            <a:stCxn id="5" idx="3"/>
            <a:endCxn id="6" idx="1"/>
          </p:cNvCxnSpPr>
          <p:nvPr/>
        </p:nvCxnSpPr>
        <p:spPr>
          <a:xfrm>
            <a:off x="4049996" y="3573016"/>
            <a:ext cx="522004" cy="115212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555776" y="4797152"/>
          <a:ext cx="1714500" cy="523875"/>
        </p:xfrm>
        <a:graphic>
          <a:graphicData uri="http://schemas.openxmlformats.org/presentationml/2006/ole">
            <p:oleObj spid="_x0000_s28677" name="Equation" r:id="rId6" imgW="749160" imgH="228600" progId="Equation.3">
              <p:embed/>
            </p:oleObj>
          </a:graphicData>
        </a:graphic>
      </p:graphicFrame>
      <p:cxnSp>
        <p:nvCxnSpPr>
          <p:cNvPr id="22" name="Прямая соединительная линия 21"/>
          <p:cNvCxnSpPr>
            <a:stCxn id="6" idx="3"/>
          </p:cNvCxnSpPr>
          <p:nvPr/>
        </p:nvCxnSpPr>
        <p:spPr>
          <a:xfrm>
            <a:off x="7452320" y="472514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388424" y="472514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51520" y="6165304"/>
            <a:ext cx="813690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51520" y="3933056"/>
            <a:ext cx="8640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3"/>
          </p:cNvCxnSpPr>
          <p:nvPr/>
        </p:nvCxnSpPr>
        <p:spPr>
          <a:xfrm>
            <a:off x="7452320" y="4725144"/>
            <a:ext cx="15476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524328" y="4079287"/>
          <a:ext cx="1653729" cy="573849"/>
        </p:xfrm>
        <a:graphic>
          <a:graphicData uri="http://schemas.openxmlformats.org/presentationml/2006/ole">
            <p:oleObj spid="_x0000_s28678" name="Equation" r:id="rId7" imgW="660240" imgH="228600" progId="Equation.3">
              <p:embed/>
            </p:oleObj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3203848" y="6093296"/>
          <a:ext cx="2100263" cy="573088"/>
        </p:xfrm>
        <a:graphic>
          <a:graphicData uri="http://schemas.openxmlformats.org/presentationml/2006/ole">
            <p:oleObj spid="_x0000_s28679" name="Equation" r:id="rId8" imgW="838080" imgH="228600" progId="Equation.3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0" y="1590948"/>
            <a:ext cx="25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динамики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251520" y="393305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51920" y="1785974"/>
            <a:ext cx="21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правдоподобия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24328" y="3390091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кадре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75856" y="566124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кадр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95736" y="443711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Априорная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63888" y="39330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20272" y="508518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/>
              <a:t>Частица 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Функция плотности распределения вероятности                    </a:t>
            </a:r>
            <a:r>
              <a:rPr lang="ru-RU" dirty="0" err="1" smtClean="0"/>
              <a:t>аппроксимируется</a:t>
            </a:r>
            <a:r>
              <a:rPr lang="ru-RU" dirty="0" smtClean="0"/>
              <a:t> набором  из </a:t>
            </a:r>
            <a:r>
              <a:rPr lang="en-US" dirty="0" smtClean="0"/>
              <a:t>N</a:t>
            </a:r>
            <a:r>
              <a:rPr lang="ru-RU" dirty="0" smtClean="0"/>
              <a:t> частиц: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Функция 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04716" y="4343698"/>
          <a:ext cx="1511300" cy="525462"/>
        </p:xfrm>
        <a:graphic>
          <a:graphicData uri="http://schemas.openxmlformats.org/presentationml/2006/ole">
            <p:oleObj spid="_x0000_s30723" name="Equation" r:id="rId3" imgW="660240" imgH="2286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860032" y="4728589"/>
          <a:ext cx="1872208" cy="716635"/>
        </p:xfrm>
        <a:graphic>
          <a:graphicData uri="http://schemas.openxmlformats.org/presentationml/2006/ole">
            <p:oleObj spid="_x0000_s30724" name="Equation" r:id="rId4" imgW="761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Модель представления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29698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31746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31747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31748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31749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869160"/>
            <a:ext cx="8064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атрица ковариации, задается вектором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50813" y="5013176"/>
          <a:ext cx="568390" cy="520725"/>
        </p:xfrm>
        <a:graphic>
          <a:graphicData uri="http://schemas.openxmlformats.org/presentationml/2006/ole">
            <p:oleObj spid="_x0000_s31751" name="Equation" r:id="rId7" imgW="266400" imgH="20304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5148064" y="5365750"/>
          <a:ext cx="298450" cy="390525"/>
        </p:xfrm>
        <a:graphic>
          <a:graphicData uri="http://schemas.openxmlformats.org/presentationml/2006/ole">
            <p:oleObj spid="_x0000_s31752" name="Equation" r:id="rId8" imgW="139680" imgH="15228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50813" y="5805488"/>
          <a:ext cx="7321550" cy="600075"/>
        </p:xfrm>
        <a:graphic>
          <a:graphicData uri="http://schemas.openxmlformats.org/presentationml/2006/ole">
            <p:oleObj spid="_x0000_s31753" name="Equation" r:id="rId9" imgW="29462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меняющийся фон</a:t>
            </a:r>
          </a:p>
          <a:p>
            <a:r>
              <a:rPr lang="ru-RU" dirty="0" smtClean="0"/>
              <a:t>изменение освещения</a:t>
            </a:r>
          </a:p>
          <a:p>
            <a:r>
              <a:rPr lang="ru-RU" dirty="0" smtClean="0"/>
              <a:t>изменение внешнего облика объекта</a:t>
            </a:r>
          </a:p>
          <a:p>
            <a:r>
              <a:rPr lang="ru-RU" dirty="0" smtClean="0"/>
              <a:t>резкие изменения скорости и направления движения</a:t>
            </a:r>
          </a:p>
          <a:p>
            <a:r>
              <a:rPr lang="ru-RU" dirty="0" smtClean="0"/>
              <a:t>изменение масштаба объекта</a:t>
            </a:r>
          </a:p>
          <a:p>
            <a:r>
              <a:rPr lang="ru-RU" dirty="0" smtClean="0"/>
              <a:t>частичные и полные перекрытия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9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971</TotalTime>
  <Words>541</Words>
  <Application>Microsoft Office PowerPoint</Application>
  <PresentationFormat>Экран (4:3)</PresentationFormat>
  <Paragraphs>164</Paragraphs>
  <Slides>18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Модульная</vt:lpstr>
      <vt:lpstr>Формула</vt:lpstr>
      <vt:lpstr>Equation</vt:lpstr>
      <vt:lpstr>Microsoft Equation 3.0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Байесовский подход</vt:lpstr>
      <vt:lpstr>Байесовский подход: предсказание и коррекция</vt:lpstr>
      <vt:lpstr>Фильтр частиц</vt:lpstr>
      <vt:lpstr>Модель представления объекта</vt:lpstr>
      <vt:lpstr>Модель динамики объекта</vt:lpstr>
      <vt:lpstr>Проблемы отслеживания</vt:lpstr>
      <vt:lpstr>Ограничения</vt:lpstr>
      <vt:lpstr>Основная идея</vt:lpstr>
      <vt:lpstr>Фильтр частиц</vt:lpstr>
      <vt:lpstr>Фильтр частиц</vt:lpstr>
      <vt:lpstr>Адаптация погрешности</vt:lpstr>
      <vt:lpstr>Анализ результатов</vt:lpstr>
      <vt:lpstr>Анализ результатов</vt:lpstr>
      <vt:lpstr>Анализ результатов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sunny-hell</cp:lastModifiedBy>
  <cp:revision>40</cp:revision>
  <dcterms:created xsi:type="dcterms:W3CDTF">2014-05-07T18:19:29Z</dcterms:created>
  <dcterms:modified xsi:type="dcterms:W3CDTF">2014-05-16T22:36:46Z</dcterms:modified>
</cp:coreProperties>
</file>