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61" r:id="rId3"/>
    <p:sldId id="259" r:id="rId4"/>
    <p:sldId id="260" r:id="rId5"/>
    <p:sldId id="264" r:id="rId6"/>
    <p:sldId id="256" r:id="rId7"/>
    <p:sldId id="271" r:id="rId8"/>
    <p:sldId id="272" r:id="rId9"/>
    <p:sldId id="273" r:id="rId10"/>
    <p:sldId id="274" r:id="rId11"/>
    <p:sldId id="275" r:id="rId12"/>
    <p:sldId id="263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1FED"/>
    <a:srgbClr val="036A07"/>
    <a:srgbClr val="5B9E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 autoAdjust="0"/>
    <p:restoredTop sz="94660"/>
  </p:normalViewPr>
  <p:slideViewPr>
    <p:cSldViewPr>
      <p:cViewPr varScale="1">
        <p:scale>
          <a:sx n="70" d="100"/>
          <a:sy n="70" d="100"/>
        </p:scale>
        <p:origin x="154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39C42-2C7D-4A40-B814-A48D3BE8E16A}" type="datetimeFigureOut">
              <a:rPr lang="zh-TW" altLang="en-US" smtClean="0"/>
              <a:t>2017/6/7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DED10-5A1B-49F0-A8DC-A11023C09F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335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DED10-5A1B-49F0-A8DC-A11023C09F2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2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D23-DADC-4DD5-86A1-D6DBFDDFBA9E}" type="datetimeFigureOut">
              <a:rPr lang="zh-TW" altLang="en-US" smtClean="0"/>
              <a:pPr/>
              <a:t>2017/6/7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56F2-225B-4A67-87E1-6EB6225714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D23-DADC-4DD5-86A1-D6DBFDDFBA9E}" type="datetimeFigureOut">
              <a:rPr lang="zh-TW" altLang="en-US" smtClean="0"/>
              <a:pPr/>
              <a:t>2017/6/7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56F2-225B-4A67-87E1-6EB6225714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D23-DADC-4DD5-86A1-D6DBFDDFBA9E}" type="datetimeFigureOut">
              <a:rPr lang="zh-TW" altLang="en-US" smtClean="0"/>
              <a:pPr/>
              <a:t>2017/6/7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56F2-225B-4A67-87E1-6EB6225714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D23-DADC-4DD5-86A1-D6DBFDDFBA9E}" type="datetimeFigureOut">
              <a:rPr lang="zh-TW" altLang="en-US" smtClean="0"/>
              <a:pPr/>
              <a:t>2017/6/7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56F2-225B-4A67-87E1-6EB6225714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D23-DADC-4DD5-86A1-D6DBFDDFBA9E}" type="datetimeFigureOut">
              <a:rPr lang="zh-TW" altLang="en-US" smtClean="0"/>
              <a:pPr/>
              <a:t>2017/6/7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56F2-225B-4A67-87E1-6EB6225714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D23-DADC-4DD5-86A1-D6DBFDDFBA9E}" type="datetimeFigureOut">
              <a:rPr lang="zh-TW" altLang="en-US" smtClean="0"/>
              <a:pPr/>
              <a:t>2017/6/7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56F2-225B-4A67-87E1-6EB6225714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D23-DADC-4DD5-86A1-D6DBFDDFBA9E}" type="datetimeFigureOut">
              <a:rPr lang="zh-TW" altLang="en-US" smtClean="0"/>
              <a:pPr/>
              <a:t>2017/6/7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56F2-225B-4A67-87E1-6EB6225714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D23-DADC-4DD5-86A1-D6DBFDDFBA9E}" type="datetimeFigureOut">
              <a:rPr lang="zh-TW" altLang="en-US" smtClean="0"/>
              <a:pPr/>
              <a:t>2017/6/7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56F2-225B-4A67-87E1-6EB6225714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D23-DADC-4DD5-86A1-D6DBFDDFBA9E}" type="datetimeFigureOut">
              <a:rPr lang="zh-TW" altLang="en-US" smtClean="0"/>
              <a:pPr/>
              <a:t>2017/6/7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56F2-225B-4A67-87E1-6EB6225714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D23-DADC-4DD5-86A1-D6DBFDDFBA9E}" type="datetimeFigureOut">
              <a:rPr lang="zh-TW" altLang="en-US" smtClean="0"/>
              <a:pPr/>
              <a:t>2017/6/7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56F2-225B-4A67-87E1-6EB6225714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D23-DADC-4DD5-86A1-D6DBFDDFBA9E}" type="datetimeFigureOut">
              <a:rPr lang="zh-TW" altLang="en-US" smtClean="0"/>
              <a:pPr/>
              <a:t>2017/6/7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856F2-225B-4A67-87E1-6EB6225714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8ED23-DADC-4DD5-86A1-D6DBFDDFBA9E}" type="datetimeFigureOut">
              <a:rPr lang="zh-TW" altLang="en-US" smtClean="0"/>
              <a:pPr/>
              <a:t>2017/6/7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856F2-225B-4A67-87E1-6EB62257149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howmeshiny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ow-raza.shinyapps.io/sectarianviolencePK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rstudio.github.io/shinydashboard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6021288"/>
            <a:ext cx="19907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圖片 1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1700808"/>
            <a:ext cx="6608759" cy="3096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50661" y="869623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fluidRow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),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50661" y="1401886"/>
            <a:ext cx="3246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column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width =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66649" y="2492896"/>
            <a:ext cx="6125631" cy="2897637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" name="直線接點 2"/>
          <p:cNvCxnSpPr/>
          <p:nvPr/>
        </p:nvCxnSpPr>
        <p:spPr>
          <a:xfrm>
            <a:off x="1475656" y="2492896"/>
            <a:ext cx="0" cy="288032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979712" y="2492896"/>
            <a:ext cx="0" cy="288032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2483768" y="2492896"/>
            <a:ext cx="0" cy="288032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987824" y="2492896"/>
            <a:ext cx="0" cy="288032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491880" y="2492896"/>
            <a:ext cx="0" cy="288032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3995936" y="2492896"/>
            <a:ext cx="0" cy="288032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4499992" y="2492896"/>
            <a:ext cx="0" cy="288032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5004048" y="2492896"/>
            <a:ext cx="0" cy="288032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5508104" y="2492896"/>
            <a:ext cx="0" cy="288032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6012160" y="2492896"/>
            <a:ext cx="0" cy="288032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6516216" y="2492896"/>
            <a:ext cx="0" cy="288032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043608" y="212356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 smtClean="0">
                <a:solidFill>
                  <a:srgbClr val="0070C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72032" y="212356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 smtClean="0">
                <a:solidFill>
                  <a:srgbClr val="0070C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90962" y="212356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 smtClean="0">
                <a:solidFill>
                  <a:srgbClr val="0070C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3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55776" y="212356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 smtClean="0">
                <a:solidFill>
                  <a:srgbClr val="0070C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4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094322" y="212356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5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622746" y="212356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 smtClean="0">
                <a:solidFill>
                  <a:srgbClr val="0070C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6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067944" y="212356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 smtClean="0">
                <a:solidFill>
                  <a:srgbClr val="0070C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7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572000" y="212356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 smtClean="0">
                <a:solidFill>
                  <a:srgbClr val="0070C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8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076056" y="212356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 smtClean="0">
                <a:solidFill>
                  <a:srgbClr val="0070C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9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508104" y="212356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 smtClean="0">
                <a:solidFill>
                  <a:srgbClr val="0070C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10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84168" y="212356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 smtClean="0">
                <a:solidFill>
                  <a:srgbClr val="0070C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11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588224" y="212356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 smtClean="0">
                <a:solidFill>
                  <a:srgbClr val="0070C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12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48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91680" y="5220698"/>
            <a:ext cx="5760640" cy="1208876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2843808" y="5210606"/>
            <a:ext cx="0" cy="1201651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4860032" y="5210606"/>
            <a:ext cx="0" cy="1201651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691287" y="3797854"/>
            <a:ext cx="5760640" cy="1422844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接點 26"/>
          <p:cNvCxnSpPr/>
          <p:nvPr/>
        </p:nvCxnSpPr>
        <p:spPr>
          <a:xfrm>
            <a:off x="2339359" y="3789040"/>
            <a:ext cx="0" cy="141434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3851527" y="3789040"/>
            <a:ext cx="0" cy="141434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2634738" y="692696"/>
            <a:ext cx="3730508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 err="1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fluidRow</a:t>
            </a:r>
            <a:r>
              <a:rPr lang="en-US" altLang="zh-TW" b="1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column(width =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TW" b="1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    ),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column(width =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    ),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column(width =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altLang="zh-TW" b="1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    ),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fluidRow</a:t>
            </a:r>
            <a:r>
              <a:rPr lang="en-US" altLang="zh-TW" b="1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column(width =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TW" b="1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    ),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column(width =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zh-TW" b="1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    ),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column(width = </a:t>
            </a: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zh-TW" b="1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     ),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zh-TW" altLang="zh-TW" b="1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695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576" y="2924944"/>
            <a:ext cx="8036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shiny::runGitHub('sunny1229/shinydashboard', subdir = 'sunny')</a:t>
            </a:r>
          </a:p>
        </p:txBody>
      </p:sp>
      <p:sp>
        <p:nvSpPr>
          <p:cNvPr id="3" name="矩形 2"/>
          <p:cNvSpPr/>
          <p:nvPr/>
        </p:nvSpPr>
        <p:spPr>
          <a:xfrm>
            <a:off x="4373553" y="234888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2400" dirty="0" smtClean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練</a:t>
            </a:r>
            <a:r>
              <a:rPr kumimoji="1" lang="zh-TW" altLang="en-US" sz="2400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習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3000" t="13000" r="3000" b="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908720"/>
            <a:ext cx="8568952" cy="432048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27584" y="476672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1.</a:t>
            </a:r>
            <a:r>
              <a:rPr kumimoji="1" lang="zh-TW" altLang="zh-TW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Header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412776"/>
            <a:ext cx="2088232" cy="446449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27584" y="2636912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 smtClean="0">
                <a:solidFill>
                  <a:srgbClr val="00B050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2.</a:t>
            </a:r>
            <a:r>
              <a:rPr kumimoji="1" lang="zh-TW" altLang="zh-TW" dirty="0" smtClean="0">
                <a:solidFill>
                  <a:srgbClr val="00B050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Sidebar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64088" y="4149080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 smtClean="0">
                <a:solidFill>
                  <a:srgbClr val="0070C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3.</a:t>
            </a:r>
            <a:r>
              <a:rPr kumimoji="1" lang="zh-TW" altLang="zh-TW" dirty="0" smtClean="0">
                <a:solidFill>
                  <a:srgbClr val="0070C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Body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83768" y="1412776"/>
            <a:ext cx="6336704" cy="4464496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95536" y="1484784"/>
            <a:ext cx="1512168" cy="288032"/>
          </a:xfrm>
          <a:prstGeom prst="rect">
            <a:avLst/>
          </a:prstGeom>
          <a:noFill/>
          <a:ln w="57150">
            <a:solidFill>
              <a:srgbClr val="DE1FE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907704" y="148478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 smtClean="0">
                <a:solidFill>
                  <a:srgbClr val="DE1FED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4.</a:t>
            </a:r>
            <a:endParaRPr lang="zh-TW" altLang="en-US" dirty="0">
              <a:solidFill>
                <a:srgbClr val="DE1FED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07704" y="1772816"/>
            <a:ext cx="360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 smtClean="0">
                <a:solidFill>
                  <a:srgbClr val="FFFF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5.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5536" y="1844824"/>
            <a:ext cx="1512168" cy="28803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39552" y="2420888"/>
            <a:ext cx="7992888" cy="4104456"/>
          </a:xfrm>
          <a:prstGeom prst="rect">
            <a:avLst/>
          </a:prstGeom>
          <a:solidFill>
            <a:schemeClr val="tx2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39552" y="1052736"/>
            <a:ext cx="7920880" cy="1368152"/>
          </a:xfrm>
          <a:prstGeom prst="rect">
            <a:avLst/>
          </a:prstGeom>
          <a:solidFill>
            <a:srgbClr val="00B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39552" y="836712"/>
            <a:ext cx="4680520" cy="216024"/>
          </a:xfrm>
          <a:prstGeom prst="rect">
            <a:avLst/>
          </a:prstGeom>
          <a:solidFill>
            <a:schemeClr val="accent6">
              <a:lumMod val="7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51520" y="302359"/>
            <a:ext cx="889248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新細明體" pitchFamily="18" charset="-120"/>
                <a:cs typeface="Courier New" pitchFamily="49" charset="0"/>
              </a:rPr>
              <a:t>library</a:t>
            </a:r>
            <a:r>
              <a:rPr kumimoji="1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nsolas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新細明體" pitchFamily="18" charset="-120"/>
                <a:cs typeface="Courier New" pitchFamily="49" charset="0"/>
              </a:rPr>
              <a:t>shinydashboard</a:t>
            </a:r>
            <a:r>
              <a:rPr kumimoji="1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nsolas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kumimoji="1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sz="15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新細明體" pitchFamily="18" charset="-120"/>
                <a:cs typeface="Courier New" pitchFamily="49" charset="0"/>
              </a:rPr>
              <a:t>ui</a:t>
            </a:r>
            <a:r>
              <a:rPr kumimoji="1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nsolas" pitchFamily="49" charset="0"/>
                <a:ea typeface="新細明體" pitchFamily="18" charset="-120"/>
                <a:cs typeface="Courier New" pitchFamily="49" charset="0"/>
              </a:rPr>
              <a:t>&lt;-</a:t>
            </a:r>
            <a:r>
              <a:rPr kumimoji="1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新細明體" pitchFamily="18" charset="-120"/>
                <a:cs typeface="Courier New" pitchFamily="49" charset="0"/>
              </a:rPr>
              <a:t>dashboardPage</a:t>
            </a:r>
            <a:r>
              <a:rPr kumimoji="1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nsolas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sz="15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1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新細明體" pitchFamily="18" charset="-120"/>
                <a:cs typeface="Courier New" pitchFamily="49" charset="0"/>
              </a:rPr>
              <a:t>dashboardHeader</a:t>
            </a:r>
            <a:r>
              <a:rPr kumimoji="1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nsolas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新細明體" pitchFamily="18" charset="-120"/>
                <a:cs typeface="Courier New" pitchFamily="49" charset="0"/>
              </a:rPr>
              <a:t>title</a:t>
            </a:r>
            <a:r>
              <a:rPr kumimoji="1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nsolas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itchFamily="49" charset="0"/>
                <a:ea typeface="新細明體" pitchFamily="18" charset="-120"/>
                <a:cs typeface="Courier New" pitchFamily="49" charset="0"/>
              </a:rPr>
              <a:t>“Basic dashboard”</a:t>
            </a:r>
            <a:r>
              <a:rPr kumimoji="1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nsolas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kumimoji="1" lang="zh-TW" altLang="zh-TW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en-US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en-US" sz="15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sz="15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500" dirty="0" smtClean="0">
                <a:solidFill>
                  <a:srgbClr val="000000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  </a:t>
            </a:r>
            <a:r>
              <a:rPr kumimoji="1" lang="zh-TW" altLang="zh-TW" sz="1500" dirty="0" smtClean="0">
                <a:solidFill>
                  <a:srgbClr val="000000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dashboardSidebar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(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 </a:t>
            </a:r>
            <a:endParaRPr kumimoji="1" lang="en-US" altLang="zh-TW" sz="1500" dirty="0" smtClean="0">
              <a:solidFill>
                <a:srgbClr val="333333"/>
              </a:solidFill>
              <a:latin typeface="Consolas" pitchFamily="49" charset="0"/>
              <a:ea typeface="Courier New" pitchFamily="49" charset="0"/>
              <a:cs typeface="新細明體" pitchFamily="18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500" dirty="0" smtClean="0">
                <a:solidFill>
                  <a:srgbClr val="333333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    </a:t>
            </a:r>
            <a:r>
              <a:rPr kumimoji="1" lang="zh-TW" altLang="zh-TW" sz="1500" dirty="0" smtClean="0">
                <a:solidFill>
                  <a:srgbClr val="000000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sidebarMenu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(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 </a:t>
            </a:r>
            <a:endParaRPr kumimoji="1" lang="en-US" altLang="zh-TW" sz="1500" dirty="0" smtClean="0">
              <a:solidFill>
                <a:srgbClr val="333333"/>
              </a:solidFill>
              <a:latin typeface="Consolas" pitchFamily="49" charset="0"/>
              <a:ea typeface="Courier New" pitchFamily="49" charset="0"/>
              <a:cs typeface="新細明體" pitchFamily="18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500" dirty="0" smtClean="0">
                <a:solidFill>
                  <a:srgbClr val="333333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      </a:t>
            </a:r>
            <a:r>
              <a:rPr kumimoji="1" lang="zh-TW" altLang="zh-TW" sz="1500" dirty="0" smtClean="0">
                <a:solidFill>
                  <a:srgbClr val="000000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menuItem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(</a:t>
            </a:r>
            <a:r>
              <a:rPr kumimoji="1" lang="zh-TW" altLang="zh-TW" sz="1500" dirty="0" smtClean="0">
                <a:solidFill>
                  <a:srgbClr val="036A07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"Dashboard"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, </a:t>
            </a:r>
            <a:r>
              <a:rPr kumimoji="1" lang="zh-TW" altLang="zh-TW" sz="1500" dirty="0" smtClean="0">
                <a:solidFill>
                  <a:srgbClr val="000000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tabName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 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=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 </a:t>
            </a:r>
            <a:r>
              <a:rPr kumimoji="1" lang="zh-TW" altLang="zh-TW" sz="1500" dirty="0" smtClean="0">
                <a:solidFill>
                  <a:srgbClr val="036A07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"dashboard"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, </a:t>
            </a:r>
            <a:r>
              <a:rPr kumimoji="1" lang="zh-TW" altLang="zh-TW" sz="1500" dirty="0" smtClean="0">
                <a:solidFill>
                  <a:srgbClr val="000000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icon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 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=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 </a:t>
            </a:r>
            <a:r>
              <a:rPr kumimoji="1" lang="zh-TW" altLang="zh-TW" sz="1500" dirty="0" smtClean="0">
                <a:solidFill>
                  <a:srgbClr val="000000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icon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(</a:t>
            </a:r>
            <a:r>
              <a:rPr kumimoji="1" lang="zh-TW" altLang="zh-TW" sz="1500" dirty="0" smtClean="0">
                <a:solidFill>
                  <a:srgbClr val="036A07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"dashboard"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))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, </a:t>
            </a:r>
            <a:endParaRPr kumimoji="1" lang="en-US" altLang="zh-TW" sz="1500" dirty="0" smtClean="0">
              <a:solidFill>
                <a:srgbClr val="333333"/>
              </a:solidFill>
              <a:latin typeface="Consolas" pitchFamily="49" charset="0"/>
              <a:ea typeface="Courier New" pitchFamily="49" charset="0"/>
              <a:cs typeface="新細明體" pitchFamily="18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500" dirty="0" smtClean="0">
                <a:solidFill>
                  <a:srgbClr val="333333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      </a:t>
            </a:r>
            <a:r>
              <a:rPr kumimoji="1" lang="zh-TW" altLang="zh-TW" sz="1500" dirty="0" smtClean="0">
                <a:solidFill>
                  <a:srgbClr val="000000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menuItem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(</a:t>
            </a:r>
            <a:r>
              <a:rPr kumimoji="1" lang="zh-TW" altLang="zh-TW" sz="1500" dirty="0" smtClean="0">
                <a:solidFill>
                  <a:srgbClr val="036A07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"Widgets"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, </a:t>
            </a:r>
            <a:r>
              <a:rPr kumimoji="1" lang="zh-TW" altLang="zh-TW" sz="1500" dirty="0" smtClean="0">
                <a:solidFill>
                  <a:srgbClr val="000000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tabName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 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=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 </a:t>
            </a:r>
            <a:r>
              <a:rPr kumimoji="1" lang="zh-TW" altLang="zh-TW" sz="1500" dirty="0" smtClean="0">
                <a:solidFill>
                  <a:srgbClr val="036A07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"widgets"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, </a:t>
            </a:r>
            <a:r>
              <a:rPr kumimoji="1" lang="zh-TW" altLang="zh-TW" sz="1500" dirty="0" smtClean="0">
                <a:solidFill>
                  <a:srgbClr val="000000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icon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 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=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 </a:t>
            </a:r>
            <a:r>
              <a:rPr kumimoji="1" lang="zh-TW" altLang="zh-TW" sz="1500" dirty="0" smtClean="0">
                <a:solidFill>
                  <a:srgbClr val="000000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icon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(</a:t>
            </a:r>
            <a:r>
              <a:rPr kumimoji="1" lang="zh-TW" altLang="zh-TW" sz="1500" dirty="0" smtClean="0">
                <a:solidFill>
                  <a:srgbClr val="036A07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"th"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))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 </a:t>
            </a:r>
            <a:endParaRPr kumimoji="1" lang="en-US" altLang="zh-TW" sz="1500" dirty="0" smtClean="0">
              <a:solidFill>
                <a:srgbClr val="333333"/>
              </a:solidFill>
              <a:latin typeface="Consolas" pitchFamily="49" charset="0"/>
              <a:ea typeface="Courier New" pitchFamily="49" charset="0"/>
              <a:cs typeface="新細明體" pitchFamily="18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500" dirty="0" smtClean="0">
                <a:solidFill>
                  <a:srgbClr val="333333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    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)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 </a:t>
            </a:r>
            <a:endParaRPr kumimoji="1" lang="en-US" altLang="zh-TW" sz="1500" dirty="0" smtClean="0">
              <a:solidFill>
                <a:srgbClr val="333333"/>
              </a:solidFill>
              <a:latin typeface="Consolas" pitchFamily="49" charset="0"/>
              <a:ea typeface="Courier New" pitchFamily="49" charset="0"/>
              <a:cs typeface="新細明體" pitchFamily="18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500" dirty="0" smtClean="0">
                <a:solidFill>
                  <a:srgbClr val="333333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  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)</a:t>
            </a:r>
            <a:r>
              <a:rPr kumimoji="1" lang="zh-TW" altLang="zh-TW" sz="15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,</a:t>
            </a:r>
            <a:endParaRPr kumimoji="1" lang="en-US" altLang="zh-TW" sz="15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1" lang="zh-TW" altLang="zh-TW" sz="1500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dashboardBody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sz="1500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kumimoji="1" lang="zh-TW" altLang="zh-TW" sz="1500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tabItems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sz="1500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kumimoji="1" lang="zh-TW" altLang="zh-TW" sz="1500" dirty="0" smtClean="0">
                <a:solidFill>
                  <a:srgbClr val="4C886B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# First tab content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sz="1500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kumimoji="1" lang="zh-TW" altLang="zh-TW" sz="1500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tabItem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sz="1500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tabName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500" dirty="0" smtClean="0">
                <a:solidFill>
                  <a:srgbClr val="036A0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"dashboard"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, </a:t>
            </a:r>
            <a:endParaRPr kumimoji="1" lang="en-US" altLang="zh-TW" sz="1500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             </a:t>
            </a:r>
            <a:r>
              <a:rPr kumimoji="1" lang="zh-TW" altLang="zh-TW" sz="1500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fluidRow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sz="1500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               </a:t>
            </a:r>
            <a:r>
              <a:rPr kumimoji="1" lang="zh-TW" altLang="zh-TW" sz="1500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box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sz="1500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plotOutput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sz="1500" dirty="0" smtClean="0">
                <a:solidFill>
                  <a:srgbClr val="036A0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"plot1"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1500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height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500" dirty="0" smtClean="0">
                <a:solidFill>
                  <a:srgbClr val="0000CD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250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))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, </a:t>
            </a:r>
            <a:endParaRPr kumimoji="1" lang="en-US" altLang="zh-TW" sz="1500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               </a:t>
            </a:r>
            <a:r>
              <a:rPr kumimoji="1" lang="zh-TW" altLang="zh-TW" sz="1500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box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sz="1500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                 </a:t>
            </a:r>
            <a:r>
              <a:rPr kumimoji="1" lang="zh-TW" altLang="zh-TW" sz="1500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title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500" dirty="0" smtClean="0">
                <a:solidFill>
                  <a:srgbClr val="036A0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"Controls"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, </a:t>
            </a:r>
            <a:endParaRPr kumimoji="1" lang="en-US" altLang="zh-TW" sz="1500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                 </a:t>
            </a:r>
            <a:r>
              <a:rPr kumimoji="1" lang="zh-TW" altLang="zh-TW" sz="1500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sliderInput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sz="1500" dirty="0" smtClean="0">
                <a:solidFill>
                  <a:srgbClr val="036A0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"slider"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1500" dirty="0" smtClean="0">
                <a:solidFill>
                  <a:srgbClr val="036A0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"Number of observations:"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1500" dirty="0" smtClean="0">
                <a:solidFill>
                  <a:srgbClr val="0000CD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1500" dirty="0" smtClean="0">
                <a:solidFill>
                  <a:srgbClr val="0000CD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100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sz="1500" dirty="0" smtClean="0">
                <a:solidFill>
                  <a:srgbClr val="0000CD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50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sz="1500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               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sz="1500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              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sz="1500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, </a:t>
            </a:r>
            <a:endParaRPr kumimoji="1" lang="en-US" altLang="zh-TW" sz="1500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kumimoji="1" lang="zh-TW" altLang="zh-TW" sz="1500" dirty="0" smtClean="0">
                <a:solidFill>
                  <a:srgbClr val="4C886B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# Second tab content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sz="1500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kumimoji="1" lang="zh-TW" altLang="zh-TW" sz="1500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tabItem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sz="1500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tabName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=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sz="1500" dirty="0" smtClean="0">
                <a:solidFill>
                  <a:srgbClr val="036A0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"widgets"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, </a:t>
            </a:r>
            <a:endParaRPr kumimoji="1" lang="en-US" altLang="zh-TW" sz="1500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             </a:t>
            </a:r>
            <a:r>
              <a:rPr kumimoji="1" lang="zh-TW" altLang="zh-TW" sz="1500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h2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sz="1500" dirty="0" smtClean="0">
                <a:solidFill>
                  <a:srgbClr val="036A0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"Widgets tab content"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sz="1500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sz="1500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kumimoji="1" lang="zh-TW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sz="1500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5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1" lang="zh-TW" altLang="zh-TW" sz="1500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kumimoji="1" lang="zh-TW" altLang="zh-TW" sz="15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en-US" altLang="zh-TW" sz="1500" b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zh-TW" sz="1500" b="0" u="none" strike="noStrike" cap="none" normalizeH="0" baseline="0" dirty="0" smtClean="0">
                <a:ln>
                  <a:noFill/>
                </a:ln>
                <a:solidFill>
                  <a:srgbClr val="687687"/>
                </a:solidFill>
                <a:effectLst/>
                <a:latin typeface="Consolas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kumimoji="1" lang="zh-TW" altLang="zh-TW" sz="1500" b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zh-TW" altLang="zh-TW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92080" y="548680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1.</a:t>
            </a:r>
            <a:r>
              <a:rPr kumimoji="1" lang="zh-TW" altLang="zh-TW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Header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64288" y="620688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 smtClean="0">
                <a:solidFill>
                  <a:srgbClr val="00B050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2.</a:t>
            </a:r>
            <a:r>
              <a:rPr kumimoji="1" lang="zh-TW" altLang="zh-TW" dirty="0" smtClean="0">
                <a:solidFill>
                  <a:srgbClr val="00B050"/>
                </a:solidFill>
                <a:latin typeface="Consolas" pitchFamily="49" charset="0"/>
                <a:ea typeface="Courier New" pitchFamily="49" charset="0"/>
                <a:cs typeface="新細明體" pitchFamily="18" charset="-120"/>
              </a:rPr>
              <a:t>Sidebar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380312" y="2780928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 smtClean="0">
                <a:solidFill>
                  <a:srgbClr val="0070C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3.</a:t>
            </a:r>
            <a:r>
              <a:rPr kumimoji="1" lang="zh-TW" altLang="zh-TW" dirty="0" smtClean="0">
                <a:solidFill>
                  <a:srgbClr val="0070C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Body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1600" y="1484784"/>
            <a:ext cx="864096" cy="216024"/>
          </a:xfrm>
          <a:prstGeom prst="rect">
            <a:avLst/>
          </a:prstGeom>
          <a:solidFill>
            <a:srgbClr val="DE1FED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99592" y="3068960"/>
            <a:ext cx="864096" cy="216024"/>
          </a:xfrm>
          <a:prstGeom prst="rect">
            <a:avLst/>
          </a:prstGeom>
          <a:solidFill>
            <a:srgbClr val="DE1FED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11560" y="1412776"/>
            <a:ext cx="360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 smtClean="0">
                <a:solidFill>
                  <a:srgbClr val="DE1FED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4.</a:t>
            </a:r>
            <a:endParaRPr lang="zh-TW" altLang="en-US" dirty="0">
              <a:solidFill>
                <a:srgbClr val="DE1FED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71600" y="1700808"/>
            <a:ext cx="864096" cy="216024"/>
          </a:xfrm>
          <a:prstGeom prst="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99592" y="5373216"/>
            <a:ext cx="864096" cy="216024"/>
          </a:xfrm>
          <a:prstGeom prst="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1560" y="1691516"/>
            <a:ext cx="360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 smtClean="0">
                <a:solidFill>
                  <a:srgbClr val="FFFF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5.</a:t>
            </a:r>
            <a:endParaRPr lang="zh-TW" altLang="en-US" dirty="0">
              <a:solidFill>
                <a:srgbClr val="FFFF00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>
            <a:off x="4067944" y="1916832"/>
            <a:ext cx="100811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2843808" y="5589240"/>
            <a:ext cx="100811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4355976" y="1700808"/>
            <a:ext cx="1008112" cy="0"/>
          </a:xfrm>
          <a:prstGeom prst="line">
            <a:avLst/>
          </a:prstGeom>
          <a:ln w="38100">
            <a:solidFill>
              <a:srgbClr val="DE1F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2915816" y="3284984"/>
            <a:ext cx="1008112" cy="0"/>
          </a:xfrm>
          <a:prstGeom prst="line">
            <a:avLst/>
          </a:prstGeom>
          <a:ln w="38100">
            <a:solidFill>
              <a:srgbClr val="DE1F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3608" y="1412776"/>
            <a:ext cx="69127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zh-TW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server</a:t>
            </a:r>
            <a:r>
              <a:rPr kumimoji="1" lang="zh-TW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&lt;-</a:t>
            </a:r>
            <a:r>
              <a:rPr kumimoji="1" lang="zh-TW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dirty="0" smtClean="0">
                <a:solidFill>
                  <a:srgbClr val="0000FF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function</a:t>
            </a:r>
            <a:r>
              <a:rPr kumimoji="1" lang="zh-TW" altLang="zh-TW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input</a:t>
            </a:r>
            <a:r>
              <a:rPr kumimoji="1" lang="zh-TW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output</a:t>
            </a:r>
            <a:r>
              <a:rPr kumimoji="1" lang="zh-TW" altLang="zh-TW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kumimoji="1" lang="zh-TW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{</a:t>
            </a:r>
            <a:r>
              <a:rPr kumimoji="1" lang="zh-TW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1" lang="zh-TW" altLang="zh-TW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set.seed</a:t>
            </a:r>
            <a:r>
              <a:rPr kumimoji="1" lang="zh-TW" altLang="zh-TW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dirty="0" smtClean="0">
                <a:solidFill>
                  <a:srgbClr val="0000CD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122</a:t>
            </a:r>
            <a:r>
              <a:rPr kumimoji="1" lang="zh-TW" altLang="zh-TW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kumimoji="1" lang="zh-TW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1" lang="zh-TW" altLang="zh-TW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histdata</a:t>
            </a:r>
            <a:r>
              <a:rPr kumimoji="1" lang="zh-TW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&lt;-</a:t>
            </a:r>
            <a:r>
              <a:rPr kumimoji="1" lang="zh-TW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rnorm</a:t>
            </a:r>
            <a:r>
              <a:rPr kumimoji="1" lang="zh-TW" altLang="zh-TW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dirty="0" smtClean="0">
                <a:solidFill>
                  <a:srgbClr val="0000CD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500</a:t>
            </a:r>
            <a:r>
              <a:rPr kumimoji="1" lang="zh-TW" altLang="zh-TW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kumimoji="1" lang="zh-TW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1" lang="zh-TW" altLang="zh-TW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output</a:t>
            </a:r>
            <a:r>
              <a:rPr kumimoji="1" lang="zh-TW" altLang="zh-TW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$</a:t>
            </a:r>
            <a:r>
              <a:rPr kumimoji="1" lang="zh-TW" altLang="zh-TW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plot1</a:t>
            </a:r>
            <a:r>
              <a:rPr kumimoji="1" lang="zh-TW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&lt;-</a:t>
            </a:r>
            <a:r>
              <a:rPr kumimoji="1" lang="zh-TW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renderPlot</a:t>
            </a:r>
            <a:r>
              <a:rPr kumimoji="1" lang="zh-TW" altLang="zh-TW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({</a:t>
            </a:r>
            <a:r>
              <a:rPr kumimoji="1" lang="zh-TW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kumimoji="1" lang="zh-TW" altLang="zh-TW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data</a:t>
            </a:r>
            <a:r>
              <a:rPr kumimoji="1" lang="zh-TW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&lt;-</a:t>
            </a:r>
            <a:r>
              <a:rPr kumimoji="1" lang="zh-TW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1" lang="zh-TW" altLang="zh-TW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histdata</a:t>
            </a:r>
            <a:r>
              <a:rPr kumimoji="1" lang="zh-TW" altLang="zh-TW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[</a:t>
            </a:r>
            <a:r>
              <a:rPr kumimoji="1" lang="zh-TW" altLang="zh-TW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seq_len</a:t>
            </a:r>
            <a:r>
              <a:rPr kumimoji="1" lang="zh-TW" altLang="zh-TW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input</a:t>
            </a:r>
            <a:r>
              <a:rPr kumimoji="1" lang="zh-TW" altLang="zh-TW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$</a:t>
            </a:r>
            <a:r>
              <a:rPr kumimoji="1" lang="zh-TW" altLang="zh-TW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slider</a:t>
            </a:r>
            <a:r>
              <a:rPr kumimoji="1" lang="zh-TW" altLang="zh-TW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)]</a:t>
            </a:r>
            <a:r>
              <a:rPr kumimoji="1" lang="zh-TW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kumimoji="1" lang="zh-TW" altLang="zh-TW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hist</a:t>
            </a:r>
            <a:r>
              <a:rPr kumimoji="1" lang="zh-TW" altLang="zh-TW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data</a:t>
            </a:r>
            <a:r>
              <a:rPr kumimoji="1" lang="zh-TW" altLang="zh-TW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kumimoji="1" lang="zh-TW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en-US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1" lang="zh-TW" altLang="zh-TW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})</a:t>
            </a:r>
            <a:r>
              <a:rPr kumimoji="1" lang="zh-TW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zh-TW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}</a:t>
            </a:r>
            <a:r>
              <a:rPr kumimoji="1" lang="zh-TW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kumimoji="1" lang="en-US" altLang="zh-TW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zh-TW" altLang="zh-TW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shinyApp</a:t>
            </a:r>
            <a:r>
              <a:rPr kumimoji="1" lang="zh-TW" altLang="zh-TW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kumimoji="1" lang="zh-TW" altLang="zh-TW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ui</a:t>
            </a:r>
            <a:r>
              <a:rPr kumimoji="1" lang="zh-TW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kumimoji="1" lang="zh-TW" altLang="zh-TW" dirty="0" smtClean="0">
                <a:solidFill>
                  <a:srgbClr val="000000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server</a:t>
            </a:r>
            <a:r>
              <a:rPr kumimoji="1" lang="zh-TW" altLang="zh-TW" dirty="0" smtClean="0">
                <a:solidFill>
                  <a:srgbClr val="687687"/>
                </a:solidFill>
                <a:latin typeface="Consolas" pitchFamily="49" charset="0"/>
                <a:ea typeface="新細明體" pitchFamily="18" charset="-120"/>
                <a:cs typeface="Courier New" pitchFamily="49" charset="0"/>
              </a:rPr>
              <a:t>)</a:t>
            </a:r>
            <a:r>
              <a:rPr kumimoji="1" lang="zh-TW" altLang="zh-TW" sz="800" dirty="0" smtClean="0"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187624" y="5494054"/>
            <a:ext cx="1368152" cy="185192"/>
          </a:xfrm>
          <a:prstGeom prst="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87624" y="4932653"/>
            <a:ext cx="1368152" cy="185192"/>
          </a:xfrm>
          <a:prstGeom prst="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2016" y="4685797"/>
            <a:ext cx="1119624" cy="216024"/>
          </a:xfrm>
          <a:prstGeom prst="rect">
            <a:avLst/>
          </a:prstGeom>
          <a:solidFill>
            <a:srgbClr val="DE1FED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79512" y="4311094"/>
            <a:ext cx="87439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it-IT" altLang="zh-TW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menuItem</a:t>
            </a:r>
            <a:r>
              <a:rPr kumimoji="1" lang="it-IT" altLang="zh-TW" dirty="0">
                <a:latin typeface="Consolas" pitchFamily="49" charset="0"/>
                <a:cs typeface="Courier New" pitchFamily="49" charset="0"/>
              </a:rPr>
              <a:t>(</a:t>
            </a:r>
            <a:r>
              <a:rPr kumimoji="1" lang="it-IT" altLang="zh-TW" dirty="0">
                <a:solidFill>
                  <a:srgbClr val="036A07"/>
                </a:solidFill>
                <a:latin typeface="Consolas" pitchFamily="49" charset="0"/>
                <a:cs typeface="Courier New" pitchFamily="49" charset="0"/>
              </a:rPr>
              <a:t>"Data"</a:t>
            </a:r>
            <a:r>
              <a:rPr kumimoji="1" lang="it-IT" altLang="zh-TW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, tabName = </a:t>
            </a:r>
            <a:r>
              <a:rPr kumimoji="1" lang="it-IT" altLang="zh-TW" dirty="0" smtClean="0">
                <a:solidFill>
                  <a:srgbClr val="036A07"/>
                </a:solidFill>
                <a:latin typeface="Consolas" pitchFamily="49" charset="0"/>
                <a:cs typeface="Courier New" pitchFamily="49" charset="0"/>
              </a:rPr>
              <a:t>"dat</a:t>
            </a:r>
            <a:r>
              <a:rPr kumimoji="1" lang="it-IT" altLang="zh-TW" dirty="0">
                <a:solidFill>
                  <a:srgbClr val="036A07"/>
                </a:solidFill>
                <a:latin typeface="Consolas" pitchFamily="49" charset="0"/>
                <a:cs typeface="Courier New" pitchFamily="49" charset="0"/>
              </a:rPr>
              <a:t>afi</a:t>
            </a:r>
            <a:r>
              <a:rPr kumimoji="1" lang="it-IT" altLang="zh-TW" dirty="0" smtClean="0">
                <a:solidFill>
                  <a:srgbClr val="036A07"/>
                </a:solidFill>
                <a:latin typeface="Consolas" pitchFamily="49" charset="0"/>
                <a:cs typeface="Courier New" pitchFamily="49" charset="0"/>
              </a:rPr>
              <a:t>le</a:t>
            </a:r>
            <a:r>
              <a:rPr kumimoji="1" lang="it-IT" altLang="zh-TW" dirty="0">
                <a:solidFill>
                  <a:srgbClr val="036A07"/>
                </a:solidFill>
                <a:latin typeface="Consolas" pitchFamily="49" charset="0"/>
                <a:cs typeface="Courier New" pitchFamily="49" charset="0"/>
              </a:rPr>
              <a:t>"</a:t>
            </a:r>
            <a:r>
              <a:rPr kumimoji="1" lang="it-IT" altLang="zh-TW" dirty="0" smtClean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, </a:t>
            </a:r>
            <a:r>
              <a:rPr kumimoji="1" lang="it-IT" altLang="zh-TW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icon = icon</a:t>
            </a:r>
            <a:r>
              <a:rPr kumimoji="1" lang="it-IT" altLang="zh-TW" dirty="0">
                <a:latin typeface="Consolas" pitchFamily="49" charset="0"/>
                <a:cs typeface="Courier New" pitchFamily="49" charset="0"/>
              </a:rPr>
              <a:t>(</a:t>
            </a:r>
            <a:r>
              <a:rPr kumimoji="1" lang="it-IT" altLang="zh-TW" dirty="0">
                <a:solidFill>
                  <a:srgbClr val="036A07"/>
                </a:solidFill>
                <a:latin typeface="Consolas" pitchFamily="49" charset="0"/>
                <a:cs typeface="Courier New" pitchFamily="49" charset="0"/>
              </a:rPr>
              <a:t>"th"</a:t>
            </a:r>
            <a:r>
              <a:rPr kumimoji="1" lang="it-IT" altLang="zh-TW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)),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dirty="0" err="1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menuItem</a:t>
            </a:r>
            <a:r>
              <a:rPr kumimoji="1" lang="en-US" altLang="zh-TW" dirty="0">
                <a:latin typeface="Consolas" pitchFamily="49" charset="0"/>
                <a:cs typeface="Courier New" pitchFamily="49" charset="0"/>
              </a:rPr>
              <a:t>(</a:t>
            </a:r>
            <a:r>
              <a:rPr kumimoji="1" lang="en-US" altLang="zh-TW" dirty="0">
                <a:solidFill>
                  <a:srgbClr val="036A07"/>
                </a:solidFill>
                <a:latin typeface="Consolas" pitchFamily="49" charset="0"/>
                <a:cs typeface="Courier New" pitchFamily="49" charset="0"/>
              </a:rPr>
              <a:t>"Visualization"</a:t>
            </a:r>
            <a:r>
              <a:rPr kumimoji="1" lang="en-US" altLang="zh-TW" dirty="0">
                <a:latin typeface="Consolas" pitchFamily="49" charset="0"/>
                <a:cs typeface="Courier New" pitchFamily="49" charset="0"/>
              </a:rPr>
              <a:t>, </a:t>
            </a:r>
            <a:r>
              <a:rPr kumimoji="1" lang="en-US" altLang="zh-TW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icon </a:t>
            </a:r>
            <a:r>
              <a:rPr kumimoji="1" lang="en-US" altLang="zh-TW" dirty="0" smtClean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= </a:t>
            </a:r>
            <a:r>
              <a:rPr kumimoji="1" lang="en-US" altLang="zh-TW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icon(</a:t>
            </a:r>
            <a:r>
              <a:rPr kumimoji="1" lang="en-US" altLang="zh-TW" dirty="0">
                <a:solidFill>
                  <a:srgbClr val="036A07"/>
                </a:solidFill>
                <a:latin typeface="Consolas" pitchFamily="49" charset="0"/>
                <a:cs typeface="Courier New" pitchFamily="49" charset="0"/>
              </a:rPr>
              <a:t>"</a:t>
            </a:r>
            <a:r>
              <a:rPr kumimoji="1" lang="en-US" altLang="zh-TW" dirty="0" err="1">
                <a:solidFill>
                  <a:srgbClr val="036A07"/>
                </a:solidFill>
                <a:latin typeface="Consolas" pitchFamily="49" charset="0"/>
                <a:cs typeface="Courier New" pitchFamily="49" charset="0"/>
              </a:rPr>
              <a:t>navicon</a:t>
            </a:r>
            <a:r>
              <a:rPr kumimoji="1" lang="en-US" altLang="zh-TW" dirty="0">
                <a:solidFill>
                  <a:srgbClr val="036A07"/>
                </a:solidFill>
                <a:latin typeface="Consolas" pitchFamily="49" charset="0"/>
                <a:cs typeface="Courier New" pitchFamily="49" charset="0"/>
              </a:rPr>
              <a:t>"</a:t>
            </a:r>
            <a:r>
              <a:rPr kumimoji="1" lang="en-US" altLang="zh-TW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), </a:t>
            </a:r>
            <a:r>
              <a:rPr kumimoji="1" lang="en-US" altLang="zh-TW" dirty="0" err="1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tabName</a:t>
            </a:r>
            <a:r>
              <a:rPr kumimoji="1" lang="en-US" altLang="zh-TW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= </a:t>
            </a:r>
            <a:r>
              <a:rPr kumimoji="1" lang="en-US" altLang="zh-TW" dirty="0">
                <a:solidFill>
                  <a:srgbClr val="036A07"/>
                </a:solidFill>
                <a:latin typeface="Consolas" pitchFamily="49" charset="0"/>
                <a:cs typeface="Courier New" pitchFamily="49" charset="0"/>
              </a:rPr>
              <a:t>"graphs"</a:t>
            </a:r>
            <a:r>
              <a:rPr kumimoji="1" lang="en-US" altLang="zh-TW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kumimoji="1" lang="en-US" altLang="zh-TW" dirty="0" err="1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menuSubItem</a:t>
            </a:r>
            <a:r>
              <a:rPr kumimoji="1" lang="en-US" altLang="zh-TW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</a:t>
            </a:r>
            <a:r>
              <a:rPr kumimoji="1" lang="en-US" altLang="zh-TW" dirty="0">
                <a:solidFill>
                  <a:srgbClr val="036A07"/>
                </a:solidFill>
                <a:latin typeface="Consolas" pitchFamily="49" charset="0"/>
                <a:cs typeface="Courier New" pitchFamily="49" charset="0"/>
              </a:rPr>
              <a:t>"Data Explorer for Killed"</a:t>
            </a:r>
            <a:r>
              <a:rPr kumimoji="1" lang="en-US" altLang="zh-TW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, </a:t>
            </a:r>
            <a:r>
              <a:rPr kumimoji="1" lang="en-US" altLang="zh-TW" dirty="0" err="1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tabName</a:t>
            </a:r>
            <a:r>
              <a:rPr kumimoji="1" lang="en-US" altLang="zh-TW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= </a:t>
            </a:r>
            <a:r>
              <a:rPr kumimoji="1" lang="en-US" altLang="zh-TW" dirty="0">
                <a:solidFill>
                  <a:srgbClr val="036A07"/>
                </a:solidFill>
                <a:latin typeface="Consolas" pitchFamily="49" charset="0"/>
                <a:cs typeface="Courier New" pitchFamily="49" charset="0"/>
              </a:rPr>
              <a:t>"kill</a:t>
            </a:r>
            <a:r>
              <a:rPr kumimoji="1" lang="en-US" altLang="zh-TW" dirty="0" smtClean="0">
                <a:solidFill>
                  <a:srgbClr val="036A07"/>
                </a:solidFill>
                <a:latin typeface="Consolas" pitchFamily="49" charset="0"/>
                <a:cs typeface="Courier New" pitchFamily="49" charset="0"/>
              </a:rPr>
              <a:t>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dirty="0">
                <a:solidFill>
                  <a:srgbClr val="036A07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kumimoji="1" lang="en-US" altLang="zh-TW" dirty="0" smtClean="0">
                <a:solidFill>
                  <a:srgbClr val="036A07"/>
                </a:solidFill>
                <a:latin typeface="Consolas" pitchFamily="49" charset="0"/>
                <a:cs typeface="Courier New" pitchFamily="49" charset="0"/>
              </a:rPr>
              <a:t>	    </a:t>
            </a:r>
            <a:r>
              <a:rPr kumimoji="1" lang="en-US" altLang="zh-TW" dirty="0" smtClean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, </a:t>
            </a:r>
            <a:r>
              <a:rPr kumimoji="1" lang="en-US" altLang="zh-TW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icon = icon(</a:t>
            </a:r>
            <a:r>
              <a:rPr kumimoji="1" lang="en-US" altLang="zh-TW" dirty="0">
                <a:solidFill>
                  <a:srgbClr val="036A07"/>
                </a:solidFill>
                <a:latin typeface="Consolas" pitchFamily="49" charset="0"/>
                <a:cs typeface="Courier New" pitchFamily="49" charset="0"/>
              </a:rPr>
              <a:t>"pie-chart"</a:t>
            </a:r>
            <a:r>
              <a:rPr kumimoji="1" lang="en-US" altLang="zh-TW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)),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kumimoji="1" lang="en-US" altLang="zh-TW" dirty="0" err="1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menuSubItem</a:t>
            </a:r>
            <a:r>
              <a:rPr kumimoji="1" lang="en-US" altLang="zh-TW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(</a:t>
            </a:r>
            <a:r>
              <a:rPr kumimoji="1" lang="en-US" altLang="zh-TW" dirty="0">
                <a:solidFill>
                  <a:srgbClr val="036A07"/>
                </a:solidFill>
                <a:latin typeface="Consolas" pitchFamily="49" charset="0"/>
                <a:cs typeface="Courier New" pitchFamily="49" charset="0"/>
              </a:rPr>
              <a:t>"Data Explorer for Injured"</a:t>
            </a:r>
            <a:r>
              <a:rPr kumimoji="1" lang="en-US" altLang="zh-TW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, </a:t>
            </a:r>
            <a:r>
              <a:rPr kumimoji="1" lang="en-US" altLang="zh-TW" dirty="0" err="1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tabName</a:t>
            </a:r>
            <a:r>
              <a:rPr kumimoji="1" lang="en-US" altLang="zh-TW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 = </a:t>
            </a:r>
            <a:r>
              <a:rPr kumimoji="1" lang="en-US" altLang="zh-TW" dirty="0">
                <a:solidFill>
                  <a:srgbClr val="036A07"/>
                </a:solidFill>
                <a:latin typeface="Consolas" pitchFamily="49" charset="0"/>
                <a:cs typeface="Courier New" pitchFamily="49" charset="0"/>
              </a:rPr>
              <a:t>"</a:t>
            </a:r>
            <a:r>
              <a:rPr kumimoji="1" lang="en-US" altLang="zh-TW" dirty="0" err="1">
                <a:solidFill>
                  <a:srgbClr val="036A07"/>
                </a:solidFill>
                <a:latin typeface="Consolas" pitchFamily="49" charset="0"/>
                <a:cs typeface="Courier New" pitchFamily="49" charset="0"/>
              </a:rPr>
              <a:t>inj</a:t>
            </a:r>
            <a:r>
              <a:rPr kumimoji="1" lang="en-US" altLang="zh-TW" dirty="0" smtClean="0">
                <a:solidFill>
                  <a:srgbClr val="036A07"/>
                </a:solidFill>
                <a:latin typeface="Consolas" pitchFamily="49" charset="0"/>
                <a:cs typeface="Courier New" pitchFamily="49" charset="0"/>
              </a:rPr>
              <a:t>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dirty="0">
                <a:solidFill>
                  <a:srgbClr val="036A07"/>
                </a:solidFill>
                <a:latin typeface="Consolas" pitchFamily="49" charset="0"/>
                <a:cs typeface="Courier New" pitchFamily="49" charset="0"/>
              </a:rPr>
              <a:t>	</a:t>
            </a:r>
            <a:r>
              <a:rPr kumimoji="1" lang="en-US" altLang="zh-TW" dirty="0" smtClean="0">
                <a:solidFill>
                  <a:srgbClr val="036A07"/>
                </a:solidFill>
                <a:latin typeface="Consolas" pitchFamily="49" charset="0"/>
                <a:cs typeface="Courier New" pitchFamily="49" charset="0"/>
              </a:rPr>
              <a:t>	    </a:t>
            </a:r>
            <a:r>
              <a:rPr kumimoji="1" lang="en-US" altLang="zh-TW" dirty="0" smtClean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, </a:t>
            </a:r>
            <a:r>
              <a:rPr kumimoji="1" lang="en-US" altLang="zh-TW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icon = icon(</a:t>
            </a:r>
            <a:r>
              <a:rPr kumimoji="1" lang="en-US" altLang="zh-TW" dirty="0">
                <a:solidFill>
                  <a:srgbClr val="036A07"/>
                </a:solidFill>
                <a:latin typeface="Consolas" pitchFamily="49" charset="0"/>
                <a:cs typeface="Courier New" pitchFamily="49" charset="0"/>
              </a:rPr>
              <a:t>"pie-chart"</a:t>
            </a:r>
            <a:r>
              <a:rPr kumimoji="1" lang="en-US" altLang="zh-TW" dirty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dirty="0" smtClean="0">
                <a:solidFill>
                  <a:srgbClr val="000000"/>
                </a:solidFill>
                <a:latin typeface="Consolas" pitchFamily="49" charset="0"/>
                <a:cs typeface="Courier New" pitchFamily="49" charset="0"/>
              </a:rPr>
              <a:t>),</a:t>
            </a:r>
            <a:endParaRPr kumimoji="1" lang="en-US" altLang="zh-TW" dirty="0">
              <a:solidFill>
                <a:srgbClr val="000000"/>
              </a:solidFill>
              <a:latin typeface="Consolas" pitchFamily="49" charset="0"/>
              <a:cs typeface="Courier New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414628"/>
            <a:ext cx="3096344" cy="351532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065724" y="1895082"/>
            <a:ext cx="1512168" cy="288032"/>
          </a:xfrm>
          <a:prstGeom prst="rect">
            <a:avLst/>
          </a:prstGeom>
          <a:noFill/>
          <a:ln w="57150">
            <a:solidFill>
              <a:srgbClr val="DE1FE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065724" y="2290889"/>
            <a:ext cx="2370372" cy="59470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2526" y="3576637"/>
            <a:ext cx="4118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https://rstudio.github.io/shinydashboard/</a:t>
            </a:r>
          </a:p>
        </p:txBody>
      </p:sp>
      <p:pic>
        <p:nvPicPr>
          <p:cNvPr id="3" name="圖片 2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25" y="3281362"/>
            <a:ext cx="1885950" cy="295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187624" y="5157192"/>
            <a:ext cx="4320480" cy="216024"/>
          </a:xfrm>
          <a:prstGeom prst="rect">
            <a:avLst/>
          </a:prstGeom>
          <a:solidFill>
            <a:schemeClr val="accent6">
              <a:lumMod val="7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07364" y="332656"/>
            <a:ext cx="711679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  <a:cs typeface="Consolas" panose="020B0609020204030204" pitchFamily="49" charset="0"/>
              </a:rPr>
              <a:t>box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  <a:cs typeface="Consolas" panose="020B0609020204030204" pitchFamily="49" charset="0"/>
              </a:rPr>
              <a:t>(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Courier New" panose="020703090202050204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 smtClean="0">
                <a:solidFill>
                  <a:srgbClr val="333333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nsolas" panose="020B0609020204030204" pitchFamily="49" charset="0"/>
              </a:rPr>
              <a:t> 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  <a:cs typeface="Consolas" panose="020B0609020204030204" pitchFamily="49" charset="0"/>
              </a:rPr>
              <a:t>"Box content here"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  <a:cs typeface="Consolas" panose="020B0609020204030204" pitchFamily="49" charset="0"/>
              </a:rPr>
              <a:t>,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  <a:cs typeface="Consolas" panose="020B0609020204030204" pitchFamily="49" charset="0"/>
              </a:rPr>
              <a:t>br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  <a:cs typeface="Consolas" panose="020B0609020204030204" pitchFamily="49" charset="0"/>
              </a:rPr>
              <a:t>(),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  <a:cs typeface="Consolas" panose="020B0609020204030204" pitchFamily="49" charset="0"/>
              </a:rPr>
              <a:t>"More box content"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  <a:cs typeface="Consolas" panose="020B0609020204030204" pitchFamily="49" charset="0"/>
              </a:rPr>
              <a:t>,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Courier New" panose="020703090202050204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>
                <a:solidFill>
                  <a:srgbClr val="333333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333333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nsolas" panose="020B0609020204030204" pitchFamily="49" charset="0"/>
              </a:rPr>
              <a:t>  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  <a:cs typeface="Consolas" panose="020B0609020204030204" pitchFamily="49" charset="0"/>
              </a:rPr>
              <a:t>sliderInput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  <a:cs typeface="Consolas" panose="020B0609020204030204" pitchFamily="49" charset="0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  <a:cs typeface="Consolas" panose="020B0609020204030204" pitchFamily="49" charset="0"/>
              </a:rPr>
              <a:t>"slider"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ea typeface="Courier New" panose="02070309020205020404" pitchFamily="49" charset="0"/>
                <a:cs typeface="Consolas" panose="020B0609020204030204" pitchFamily="49" charset="0"/>
              </a:rPr>
              <a:t>,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  <a:cs typeface="Consolas" panose="020B0609020204030204" pitchFamily="49" charset="0"/>
              </a:rPr>
              <a:t> "Slider input:"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  <a:cs typeface="Consolas" panose="020B0609020204030204" pitchFamily="49" charset="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  <a:cs typeface="Consolas" panose="020B0609020204030204" pitchFamily="49" charset="0"/>
              </a:rPr>
              <a:t>1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  <a:cs typeface="Consolas" panose="020B0609020204030204" pitchFamily="49" charset="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  <a:cs typeface="Consolas" panose="020B0609020204030204" pitchFamily="49" charset="0"/>
              </a:rPr>
              <a:t>100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  <a:cs typeface="Consolas" panose="020B0609020204030204" pitchFamily="49" charset="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  <a:cs typeface="Consolas" panose="020B0609020204030204" pitchFamily="49" charset="0"/>
              </a:rPr>
              <a:t>50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  <a:cs typeface="Consolas" panose="020B0609020204030204" pitchFamily="49" charset="0"/>
              </a:rPr>
              <a:t>),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Courier New" panose="020703090202050204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>
                <a:solidFill>
                  <a:srgbClr val="333333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333333"/>
                </a:solidFill>
                <a:latin typeface="Consolas" panose="020B0609020204030204" pitchFamily="49" charset="0"/>
                <a:ea typeface="Courier New" panose="02070309020205020404" pitchFamily="49" charset="0"/>
                <a:cs typeface="Consolas" panose="020B0609020204030204" pitchFamily="49" charset="0"/>
              </a:rPr>
              <a:t>  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  <a:cs typeface="Consolas" panose="020B0609020204030204" pitchFamily="49" charset="0"/>
              </a:rPr>
              <a:t>textInput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  <a:cs typeface="Consolas" panose="020B0609020204030204" pitchFamily="49" charset="0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  <a:cs typeface="Consolas" panose="020B0609020204030204" pitchFamily="49" charset="0"/>
              </a:rPr>
              <a:t>"text"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ea typeface="Courier New" panose="02070309020205020404" pitchFamily="49" charset="0"/>
                <a:cs typeface="Consolas" panose="020B0609020204030204" pitchFamily="49" charset="0"/>
              </a:rPr>
              <a:t>,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  <a:cs typeface="Consolas" panose="020B0609020204030204" pitchFamily="49" charset="0"/>
              </a:rPr>
              <a:t> "Text input:"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  <a:cs typeface="Consolas" panose="020B0609020204030204" pitchFamily="49" charset="0"/>
              </a:rPr>
              <a:t>)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Courier New" panose="020703090202050204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  <a:cs typeface="Consolas" panose="020B0609020204030204" pitchFamily="49" charset="0"/>
              </a:rPr>
              <a:t>)</a:t>
            </a:r>
            <a:r>
              <a:rPr kumimoji="0" lang="zh-TW" altLang="zh-TW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7364" y="4848400"/>
            <a:ext cx="78241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zh-TW" altLang="zh-TW" sz="1600" b="1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 =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"Inputs"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zh-TW" altLang="zh-TW" sz="1600" b="1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 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"warning"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"Box content here"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"More box content"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sliderInput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"slider"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"Slider input:"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textInput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"text"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"Text input:"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  <a:r>
              <a:rPr kumimoji="0" lang="zh-TW" altLang="zh-TW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88" y="2045164"/>
            <a:ext cx="3277100" cy="240643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973726"/>
            <a:ext cx="3277100" cy="258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0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24977" y="5445224"/>
            <a:ext cx="4167103" cy="216024"/>
          </a:xfrm>
          <a:prstGeom prst="rect">
            <a:avLst/>
          </a:prstGeom>
          <a:solidFill>
            <a:schemeClr val="tx2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115616" y="476672"/>
            <a:ext cx="6264696" cy="216024"/>
          </a:xfrm>
          <a:prstGeom prst="rect">
            <a:avLst/>
          </a:prstGeom>
          <a:solidFill>
            <a:srgbClr val="00B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80028" y="188640"/>
            <a:ext cx="81818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zh-TW" altLang="zh-TW" sz="1600" b="1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 =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"Inputs"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zh-TW" altLang="zh-TW" sz="1600" b="1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status 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"warning</a:t>
            </a:r>
            <a:r>
              <a:rPr lang="zh-TW" altLang="zh-TW" sz="1600" b="1" dirty="0">
                <a:solidFill>
                  <a:srgbClr val="036A0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zh-TW" altLang="zh-TW" sz="1600" b="1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solidHeader =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TRUE,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"Box content here"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"More box content"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sliderInput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"slider"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"Slider input:"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textInput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"text"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"Text input:"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zh-TW" altLang="zh-TW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0028" y="5171708"/>
            <a:ext cx="81818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zh-TW" altLang="zh-TW" sz="1600" b="1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 =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"Inputs"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zh-TW" altLang="zh-TW" sz="1600" b="1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solidHeader =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TRUE,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"Box content here"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"More box content"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sliderInput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"slider"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"Slider input:"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textInput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"text"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"Text input:"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zh-TW" altLang="zh-TW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95" y="2022287"/>
            <a:ext cx="3603468" cy="28588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2035584"/>
            <a:ext cx="3603468" cy="283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2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713344" y="5818528"/>
            <a:ext cx="2362711" cy="292678"/>
          </a:xfrm>
          <a:prstGeom prst="rect">
            <a:avLst/>
          </a:prstGeom>
          <a:solidFill>
            <a:srgbClr val="DE1FED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571974" y="764704"/>
            <a:ext cx="2296169" cy="216024"/>
          </a:xfrm>
          <a:prstGeom prst="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9116" y="436434"/>
            <a:ext cx="73697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box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zh-TW" altLang="zh-TW" sz="1600" b="1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title =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"Inputs"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zh-TW" altLang="zh-TW" sz="1600" b="1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 =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"black"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"Box content here"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"More box content"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sliderInput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"slider"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"Slider input:"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zh-TW" altLang="zh-TW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textInput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"text"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036A0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"Text input:"</a:t>
            </a: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kumimoji="0" lang="en-US" altLang="zh-TW" sz="16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zh-TW" altLang="zh-TW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37595" y="5741874"/>
            <a:ext cx="2613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b="1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collapsible =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TRUE,</a:t>
            </a:r>
            <a:r>
              <a:rPr kumimoji="0" lang="zh-TW" altLang="zh-TW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875" y="2276872"/>
            <a:ext cx="3526382" cy="275580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303964" y="5741874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-&gt;  </a:t>
            </a:r>
            <a:r>
              <a:rPr lang="zh-TW" altLang="en-US" dirty="0" smtClean="0"/>
              <a:t>縮小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880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640</Words>
  <Application>Microsoft Office PowerPoint</Application>
  <PresentationFormat>如螢幕大小 (4:3)</PresentationFormat>
  <Paragraphs>115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Arial</vt:lpstr>
      <vt:lpstr>Calibri</vt:lpstr>
      <vt:lpstr>Consolas</vt:lpstr>
      <vt:lpstr>Courier New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Acer</dc:creator>
  <cp:lastModifiedBy>鍾馨瑩</cp:lastModifiedBy>
  <cp:revision>19</cp:revision>
  <dcterms:created xsi:type="dcterms:W3CDTF">2017-06-03T06:12:25Z</dcterms:created>
  <dcterms:modified xsi:type="dcterms:W3CDTF">2017-06-07T05:35:07Z</dcterms:modified>
</cp:coreProperties>
</file>