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43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99D00-99C7-4748-BC76-9D39F2A20A6B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12A4B2F-79A3-4AE6-B95C-E635E028139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667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99D00-99C7-4748-BC76-9D39F2A20A6B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A4B2F-79A3-4AE6-B95C-E635E028139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913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99D00-99C7-4748-BC76-9D39F2A20A6B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A4B2F-79A3-4AE6-B95C-E635E028139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030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99D00-99C7-4748-BC76-9D39F2A20A6B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A4B2F-79A3-4AE6-B95C-E635E028139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10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99D00-99C7-4748-BC76-9D39F2A20A6B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A4B2F-79A3-4AE6-B95C-E635E028139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84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99D00-99C7-4748-BC76-9D39F2A20A6B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A4B2F-79A3-4AE6-B95C-E635E028139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29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99D00-99C7-4748-BC76-9D39F2A20A6B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A4B2F-79A3-4AE6-B95C-E635E028139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568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99D00-99C7-4748-BC76-9D39F2A20A6B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A4B2F-79A3-4AE6-B95C-E635E028139E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18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99D00-99C7-4748-BC76-9D39F2A20A6B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A4B2F-79A3-4AE6-B95C-E635E0281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73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99D00-99C7-4748-BC76-9D39F2A20A6B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A4B2F-79A3-4AE6-B95C-E635E028139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429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F999D00-99C7-4748-BC76-9D39F2A20A6B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A4B2F-79A3-4AE6-B95C-E635E028139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130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99D00-99C7-4748-BC76-9D39F2A20A6B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12A4B2F-79A3-4AE6-B95C-E635E028139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78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2401" y="582555"/>
            <a:ext cx="10013949" cy="5440871"/>
            <a:chOff x="0" y="190500"/>
            <a:chExt cx="20027900" cy="10881743"/>
          </a:xfrm>
        </p:grpSpPr>
        <p:sp>
          <p:nvSpPr>
            <p:cNvPr id="3" name="TextBox 3"/>
            <p:cNvSpPr txBox="1"/>
            <p:nvPr/>
          </p:nvSpPr>
          <p:spPr>
            <a:xfrm>
              <a:off x="0" y="190500"/>
              <a:ext cx="13017499" cy="36158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000"/>
                </a:lnSpc>
              </a:pPr>
              <a:r>
                <a:rPr lang="en-US" sz="7000" spc="-140" dirty="0">
                  <a:solidFill>
                    <a:srgbClr val="000000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  <a:sym typeface="Tenor Sans"/>
                </a:rPr>
                <a:t>Nexthikes IT Solutions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010399" y="10368717"/>
              <a:ext cx="13017501" cy="7035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87"/>
                </a:lnSpc>
                <a:spcBef>
                  <a:spcPct val="0"/>
                </a:spcBef>
              </a:pPr>
              <a:r>
                <a:rPr lang="en-US" sz="1867" b="1" dirty="0">
                  <a:solidFill>
                    <a:srgbClr val="000000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  <a:sym typeface="Clear Sans"/>
                </a:rPr>
                <a:t>PRESENTED BY VIKAS KUMAR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115300" y="0"/>
            <a:ext cx="4076700" cy="6858000"/>
            <a:chOff x="0" y="0"/>
            <a:chExt cx="947381" cy="15937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47381" cy="1593725"/>
            </a:xfrm>
            <a:custGeom>
              <a:avLst/>
              <a:gdLst/>
              <a:ahLst/>
              <a:cxnLst/>
              <a:rect l="l" t="t" r="r" b="b"/>
              <a:pathLst>
                <a:path w="947381" h="1593725">
                  <a:moveTo>
                    <a:pt x="0" y="0"/>
                  </a:moveTo>
                  <a:lnTo>
                    <a:pt x="947381" y="0"/>
                  </a:lnTo>
                  <a:lnTo>
                    <a:pt x="947381" y="1593725"/>
                  </a:lnTo>
                  <a:lnTo>
                    <a:pt x="0" y="1593725"/>
                  </a:lnTo>
                  <a:close/>
                </a:path>
              </a:pathLst>
            </a:custGeom>
            <a:blipFill>
              <a:blip r:embed="rId2"/>
              <a:stretch>
                <a:fillRect l="-98474" t="-978" r="-56410" b="31"/>
              </a:stretch>
            </a:blipFill>
          </p:spPr>
        </p:sp>
      </p:grpSp>
      <p:sp>
        <p:nvSpPr>
          <p:cNvPr id="7" name="Freeform 7"/>
          <p:cNvSpPr/>
          <p:nvPr/>
        </p:nvSpPr>
        <p:spPr>
          <a:xfrm>
            <a:off x="5849757" y="4930736"/>
            <a:ext cx="4183243" cy="2743200"/>
          </a:xfrm>
          <a:custGeom>
            <a:avLst/>
            <a:gdLst/>
            <a:ahLst/>
            <a:cxnLst/>
            <a:rect l="l" t="t" r="r" b="b"/>
            <a:pathLst>
              <a:path w="6274865" h="4114800">
                <a:moveTo>
                  <a:pt x="0" y="0"/>
                </a:moveTo>
                <a:lnTo>
                  <a:pt x="6274865" y="0"/>
                </a:lnTo>
                <a:lnTo>
                  <a:pt x="627486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D2AFD0-0C32-4E7E-8654-6D43C24FA929}"/>
              </a:ext>
            </a:extLst>
          </p:cNvPr>
          <p:cNvSpPr txBox="1"/>
          <p:nvPr/>
        </p:nvSpPr>
        <p:spPr>
          <a:xfrm>
            <a:off x="378848" y="2463800"/>
            <a:ext cx="8968352" cy="453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987"/>
              </a:lnSpc>
              <a:spcBef>
                <a:spcPct val="0"/>
              </a:spcBef>
            </a:pPr>
            <a:r>
              <a:rPr lang="en-US" sz="2133" b="1" u="sng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Bike Sharing Demand Analysis Project Using Excel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778000" y="2889985"/>
            <a:ext cx="10274300" cy="10780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600"/>
              </a:lnSpc>
            </a:pPr>
            <a:r>
              <a:rPr lang="en-US" sz="15934" spc="-93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Tenor Sans"/>
              </a:rPr>
              <a:t>Thank You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546100" y="3390900"/>
            <a:ext cx="5549900" cy="2352089"/>
            <a:chOff x="0" y="-76200"/>
            <a:chExt cx="11099800" cy="4704179"/>
          </a:xfrm>
        </p:grpSpPr>
        <p:sp>
          <p:nvSpPr>
            <p:cNvPr id="6" name="TextBox 6"/>
            <p:cNvSpPr txBox="1"/>
            <p:nvPr/>
          </p:nvSpPr>
          <p:spPr>
            <a:xfrm>
              <a:off x="0" y="-76200"/>
              <a:ext cx="11099800" cy="569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00"/>
                </a:lnSpc>
                <a:spcBef>
                  <a:spcPct val="0"/>
                </a:spcBef>
              </a:pPr>
              <a:endParaRPr lang="en-US" sz="1600" b="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Clear Sans Bold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567134"/>
              <a:ext cx="11099800" cy="4794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960"/>
                </a:lnSpc>
                <a:spcBef>
                  <a:spcPct val="0"/>
                </a:spcBef>
              </a:pPr>
              <a:endParaRPr lang="en-US" sz="1400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Clear Sans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714474"/>
              <a:ext cx="11099800" cy="569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00"/>
                </a:lnSpc>
                <a:spcBef>
                  <a:spcPct val="0"/>
                </a:spcBef>
              </a:pPr>
              <a:endParaRPr lang="en-US" sz="1600" b="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Clear Sans Bold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2357811"/>
              <a:ext cx="11099800" cy="4794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960"/>
                </a:lnSpc>
                <a:spcBef>
                  <a:spcPct val="0"/>
                </a:spcBef>
              </a:pPr>
              <a:endParaRPr lang="en-US" sz="1400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Clear Sans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3505151"/>
              <a:ext cx="11099800" cy="569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400"/>
                </a:lnSpc>
                <a:spcBef>
                  <a:spcPct val="0"/>
                </a:spcBef>
              </a:pPr>
              <a:endParaRPr lang="en-US" sz="1600" b="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Clear Sans Bold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4148487"/>
              <a:ext cx="11099800" cy="4794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960"/>
                </a:lnSpc>
                <a:spcBef>
                  <a:spcPct val="0"/>
                </a:spcBef>
              </a:pPr>
              <a:endParaRPr lang="en-US" sz="1400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Clear Sans"/>
              </a:endParaRPr>
            </a:p>
          </p:txBody>
        </p:sp>
      </p:grpSp>
      <p:sp>
        <p:nvSpPr>
          <p:cNvPr id="14" name="Freeform 2">
            <a:extLst>
              <a:ext uri="{FF2B5EF4-FFF2-40B4-BE49-F238E27FC236}">
                <a16:creationId xmlns:a16="http://schemas.microsoft.com/office/drawing/2014/main" id="{DD039863-881A-42B7-9E8F-4317C3DE21A6}"/>
              </a:ext>
            </a:extLst>
          </p:cNvPr>
          <p:cNvSpPr/>
          <p:nvPr/>
        </p:nvSpPr>
        <p:spPr>
          <a:xfrm>
            <a:off x="10100379" y="4800600"/>
            <a:ext cx="4183243" cy="2743200"/>
          </a:xfrm>
          <a:custGeom>
            <a:avLst/>
            <a:gdLst/>
            <a:ahLst/>
            <a:cxnLst/>
            <a:rect l="l" t="t" r="r" b="b"/>
            <a:pathLst>
              <a:path w="6274865" h="4114800">
                <a:moveTo>
                  <a:pt x="0" y="0"/>
                </a:moveTo>
                <a:lnTo>
                  <a:pt x="6274864" y="0"/>
                </a:lnTo>
                <a:lnTo>
                  <a:pt x="627486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100379" y="4800600"/>
            <a:ext cx="4183243" cy="2743200"/>
          </a:xfrm>
          <a:custGeom>
            <a:avLst/>
            <a:gdLst/>
            <a:ahLst/>
            <a:cxnLst/>
            <a:rect l="l" t="t" r="r" b="b"/>
            <a:pathLst>
              <a:path w="6274865" h="4114800">
                <a:moveTo>
                  <a:pt x="0" y="0"/>
                </a:moveTo>
                <a:lnTo>
                  <a:pt x="6274864" y="0"/>
                </a:lnTo>
                <a:lnTo>
                  <a:pt x="627486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3" name="Group 3"/>
          <p:cNvGrpSpPr/>
          <p:nvPr/>
        </p:nvGrpSpPr>
        <p:grpSpPr>
          <a:xfrm>
            <a:off x="444500" y="463885"/>
            <a:ext cx="6508750" cy="2576481"/>
            <a:chOff x="0" y="0"/>
            <a:chExt cx="13017500" cy="5152964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13017500" cy="13932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600"/>
                </a:lnSpc>
              </a:pPr>
              <a:r>
                <a:rPr lang="en-US" sz="4666" u="sng" spc="-93" dirty="0">
                  <a:solidFill>
                    <a:srgbClr val="000000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  <a:sym typeface="Tenor Sans"/>
                </a:rPr>
                <a:t>Agenda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3533739"/>
              <a:ext cx="13017500" cy="5314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40"/>
                </a:lnSpc>
                <a:spcBef>
                  <a:spcPct val="0"/>
                </a:spcBef>
              </a:pPr>
              <a:r>
                <a:rPr lang="en-US" sz="1600" b="1" dirty="0">
                  <a:solidFill>
                    <a:srgbClr val="000000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  <a:sym typeface="Clear Sans Medium"/>
                </a:rPr>
                <a:t>Project Tasks : 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4673602"/>
              <a:ext cx="13017500" cy="4793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959"/>
                </a:lnSpc>
                <a:spcBef>
                  <a:spcPct val="0"/>
                </a:spcBef>
              </a:pPr>
              <a:endParaRPr lang="en-US" sz="1399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Clear Sans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3643186-F031-46C8-B007-E1E483E22D57}"/>
              </a:ext>
            </a:extLst>
          </p:cNvPr>
          <p:cNvSpPr txBox="1"/>
          <p:nvPr/>
        </p:nvSpPr>
        <p:spPr>
          <a:xfrm>
            <a:off x="422974" y="2870734"/>
            <a:ext cx="713955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1. Excel Foundations &amp; Data Handling</a:t>
            </a:r>
          </a:p>
          <a:p>
            <a:r>
              <a:rPr lang="en-US" sz="1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● Navigate Excel interface, use shortcuts, and format data.</a:t>
            </a:r>
          </a:p>
          <a:p>
            <a:r>
              <a:rPr lang="en-US" sz="1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● Enter, sort, filter data accurately.</a:t>
            </a:r>
          </a:p>
          <a:p>
            <a:r>
              <a:rPr lang="en-US" sz="1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● Use basic formulas: SUM, AVERAGE, COUNT, TEXT functions (LEFT, RIGHT, LEN).</a:t>
            </a:r>
          </a:p>
          <a:p>
            <a:r>
              <a:rPr lang="en-US" sz="1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● Apply conditional formatting to highlight key data.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0B3B2B-832F-46D3-AD04-39AED47A1E25}"/>
              </a:ext>
            </a:extLst>
          </p:cNvPr>
          <p:cNvSpPr txBox="1"/>
          <p:nvPr/>
        </p:nvSpPr>
        <p:spPr>
          <a:xfrm>
            <a:off x="422974" y="5380205"/>
            <a:ext cx="71395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3. Deliverables </a:t>
            </a:r>
          </a:p>
          <a:p>
            <a:r>
              <a:rPr lang="en-US" sz="1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● Excel workbook(s) demonstrating all analysis, dashboards, and automation.</a:t>
            </a:r>
          </a:p>
          <a:p>
            <a:r>
              <a:rPr lang="en-US" sz="1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● Summary document (10 pages max) describing methods, findings, and recommendations.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1930C7-A8AC-4D15-921F-090D76E02985}"/>
              </a:ext>
            </a:extLst>
          </p:cNvPr>
          <p:cNvSpPr txBox="1"/>
          <p:nvPr/>
        </p:nvSpPr>
        <p:spPr>
          <a:xfrm>
            <a:off x="425557" y="4169329"/>
            <a:ext cx="713955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2. Data Loading, Merging &amp; Cleaning</a:t>
            </a:r>
          </a:p>
          <a:p>
            <a:r>
              <a:rPr lang="en-US" sz="1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● Import datasets and merge on common keys (instant, dteday, hrs.) via Power Query or</a:t>
            </a:r>
          </a:p>
          <a:p>
            <a:r>
              <a:rPr lang="en-US" sz="1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formulas (VLOOKUP/INDEX-MATCH).</a:t>
            </a:r>
          </a:p>
          <a:p>
            <a:r>
              <a:rPr lang="en-US" sz="1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● Detect and handle missing or inconsistent data.</a:t>
            </a:r>
          </a:p>
          <a:p>
            <a:r>
              <a:rPr lang="en-US" sz="1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● Remove duplicates and correct data types.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355600" y="635000"/>
            <a:ext cx="10515600" cy="836582"/>
            <a:chOff x="0" y="-47625"/>
            <a:chExt cx="21031200" cy="1673164"/>
          </a:xfrm>
        </p:grpSpPr>
        <p:sp>
          <p:nvSpPr>
            <p:cNvPr id="4" name="TextBox 4"/>
            <p:cNvSpPr txBox="1"/>
            <p:nvPr/>
          </p:nvSpPr>
          <p:spPr>
            <a:xfrm>
              <a:off x="0" y="-47625"/>
              <a:ext cx="21031200" cy="63991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240"/>
                </a:lnSpc>
                <a:spcBef>
                  <a:spcPct val="0"/>
                </a:spcBef>
              </a:pPr>
              <a:r>
                <a:rPr lang="en-US" sz="3200" b="1" dirty="0">
                  <a:solidFill>
                    <a:srgbClr val="000000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  <a:sym typeface="Clear Sans Medium"/>
                </a:rPr>
                <a:t>1. Excel Foundations &amp; Data Handling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146177"/>
              <a:ext cx="9182100" cy="4793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959"/>
                </a:lnSpc>
                <a:spcBef>
                  <a:spcPct val="0"/>
                </a:spcBef>
              </a:pPr>
              <a:endParaRPr lang="en-US" sz="1399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Clear Sans"/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156450" y="2808287"/>
            <a:ext cx="4591050" cy="836485"/>
            <a:chOff x="0" y="-47625"/>
            <a:chExt cx="9182100" cy="1672970"/>
          </a:xfrm>
        </p:grpSpPr>
        <p:sp>
          <p:nvSpPr>
            <p:cNvPr id="7" name="TextBox 7"/>
            <p:cNvSpPr txBox="1"/>
            <p:nvPr/>
          </p:nvSpPr>
          <p:spPr>
            <a:xfrm>
              <a:off x="0" y="-47625"/>
              <a:ext cx="9182100" cy="5314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40"/>
                </a:lnSpc>
                <a:spcBef>
                  <a:spcPct val="0"/>
                </a:spcBef>
              </a:pPr>
              <a:endParaRPr lang="en-US" sz="1600" b="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Clear Sans Medium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145983"/>
              <a:ext cx="9182100" cy="4793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959"/>
                </a:lnSpc>
                <a:spcBef>
                  <a:spcPct val="0"/>
                </a:spcBef>
              </a:pPr>
              <a:endParaRPr lang="en-US" sz="1399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Clear Sans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7156450" y="4598988"/>
            <a:ext cx="4591050" cy="836573"/>
            <a:chOff x="0" y="-47625"/>
            <a:chExt cx="9182100" cy="1673147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47625"/>
              <a:ext cx="9182100" cy="5314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40"/>
                </a:lnSpc>
                <a:spcBef>
                  <a:spcPct val="0"/>
                </a:spcBef>
              </a:pPr>
              <a:endParaRPr lang="en-US" sz="1600" b="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Clear Sans Medium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1146160"/>
              <a:ext cx="9182100" cy="4793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959"/>
                </a:lnSpc>
                <a:spcBef>
                  <a:spcPct val="0"/>
                </a:spcBef>
              </a:pPr>
              <a:endParaRPr lang="en-US" sz="1399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Clear Sans"/>
              </a:endParaRPr>
            </a:p>
          </p:txBody>
        </p:sp>
      </p:grpSp>
      <p:sp>
        <p:nvSpPr>
          <p:cNvPr id="12" name="Freeform 12"/>
          <p:cNvSpPr/>
          <p:nvPr/>
        </p:nvSpPr>
        <p:spPr>
          <a:xfrm>
            <a:off x="-2091621" y="4800600"/>
            <a:ext cx="4183243" cy="2743200"/>
          </a:xfrm>
          <a:custGeom>
            <a:avLst/>
            <a:gdLst/>
            <a:ahLst/>
            <a:cxnLst/>
            <a:rect l="l" t="t" r="r" b="b"/>
            <a:pathLst>
              <a:path w="6274865" h="4114800">
                <a:moveTo>
                  <a:pt x="0" y="0"/>
                </a:moveTo>
                <a:lnTo>
                  <a:pt x="6274864" y="0"/>
                </a:lnTo>
                <a:lnTo>
                  <a:pt x="627486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C5C2C81-FC0F-4176-A29B-C38F5B6FA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201" y="3175779"/>
            <a:ext cx="11226799" cy="272477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FC804BF-398D-4B40-B5A4-F74DA3869B20}"/>
              </a:ext>
            </a:extLst>
          </p:cNvPr>
          <p:cNvSpPr txBox="1"/>
          <p:nvPr/>
        </p:nvSpPr>
        <p:spPr>
          <a:xfrm>
            <a:off x="711200" y="1104463"/>
            <a:ext cx="113284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● Used basic formulas: SUM, AVERAGE, COUNT, TEXT functions (LEFT, RIGHT, LEN).</a:t>
            </a:r>
          </a:p>
          <a:p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● Apply conditional formatting to highlight key data</a:t>
            </a:r>
          </a:p>
          <a:p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● Remove duplicates and correct data types</a:t>
            </a:r>
          </a:p>
          <a:p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● Detect and handle missing or inconsistent data</a:t>
            </a:r>
          </a:p>
          <a:p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● Use IF statements for conditional classification (e.g., weekend vs weekday)</a:t>
            </a:r>
          </a:p>
          <a:p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156450" y="1041400"/>
            <a:ext cx="4591050" cy="749352"/>
            <a:chOff x="0" y="0"/>
            <a:chExt cx="9182100" cy="1498704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9182100" cy="4873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919"/>
                </a:lnSpc>
                <a:spcBef>
                  <a:spcPct val="0"/>
                </a:spcBef>
              </a:pPr>
              <a:endParaRPr lang="en-US" sz="1600" b="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Clear Sans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019212"/>
              <a:ext cx="9182100" cy="4794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960"/>
                </a:lnSpc>
              </a:pPr>
              <a:endParaRPr lang="en-US" sz="1400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Clear Sans"/>
              </a:endParaR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744506" y="1792782"/>
            <a:ext cx="411945" cy="2487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99"/>
              </a:lnSpc>
              <a:spcBef>
                <a:spcPct val="0"/>
              </a:spcBef>
            </a:pPr>
            <a:endParaRPr lang="en-US" sz="1666" b="1" dirty="0">
              <a:solidFill>
                <a:srgbClr val="00000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  <a:sym typeface="Clear Sans Bold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7156450" y="4622800"/>
            <a:ext cx="4591050" cy="749352"/>
            <a:chOff x="0" y="0"/>
            <a:chExt cx="9182100" cy="1498704"/>
          </a:xfrm>
        </p:grpSpPr>
        <p:sp>
          <p:nvSpPr>
            <p:cNvPr id="8" name="TextBox 8"/>
            <p:cNvSpPr txBox="1"/>
            <p:nvPr/>
          </p:nvSpPr>
          <p:spPr>
            <a:xfrm>
              <a:off x="0" y="0"/>
              <a:ext cx="9182100" cy="4873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919"/>
                </a:lnSpc>
                <a:spcBef>
                  <a:spcPct val="0"/>
                </a:spcBef>
              </a:pPr>
              <a:endParaRPr lang="en-US" sz="1600" b="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Clear Sans Bold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019212"/>
              <a:ext cx="9182100" cy="4794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960"/>
                </a:lnSpc>
              </a:pPr>
              <a:endParaRPr lang="en-US" sz="1400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Clear Sans"/>
              </a:endParaRP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444500" y="736600"/>
            <a:ext cx="8801100" cy="3199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240"/>
              </a:lnSpc>
              <a:spcBef>
                <a:spcPct val="0"/>
              </a:spcBef>
            </a:pPr>
            <a:r>
              <a:rPr lang="en-US" sz="3200" b="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Tenor Sans"/>
              </a:rPr>
              <a:t>2. Data Loading, Merging &amp; Cleaning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7156450" y="2832100"/>
            <a:ext cx="4591050" cy="749352"/>
            <a:chOff x="0" y="0"/>
            <a:chExt cx="9182100" cy="1498704"/>
          </a:xfrm>
        </p:grpSpPr>
        <p:sp>
          <p:nvSpPr>
            <p:cNvPr id="13" name="TextBox 13"/>
            <p:cNvSpPr txBox="1"/>
            <p:nvPr/>
          </p:nvSpPr>
          <p:spPr>
            <a:xfrm>
              <a:off x="0" y="0"/>
              <a:ext cx="9182100" cy="4873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919"/>
                </a:lnSpc>
                <a:spcBef>
                  <a:spcPct val="0"/>
                </a:spcBef>
              </a:pPr>
              <a:endParaRPr lang="en-US" sz="1600" b="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Clear Sans Bold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1019212"/>
              <a:ext cx="9182100" cy="4794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960"/>
                </a:lnSpc>
              </a:pPr>
              <a:endParaRPr lang="en-US" sz="1400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Clear Sans"/>
              </a:endParaRPr>
            </a:p>
          </p:txBody>
        </p:sp>
      </p:grpSp>
      <p:sp>
        <p:nvSpPr>
          <p:cNvPr id="15" name="Freeform 15"/>
          <p:cNvSpPr/>
          <p:nvPr/>
        </p:nvSpPr>
        <p:spPr>
          <a:xfrm>
            <a:off x="-2091621" y="4800600"/>
            <a:ext cx="4183243" cy="2743200"/>
          </a:xfrm>
          <a:custGeom>
            <a:avLst/>
            <a:gdLst/>
            <a:ahLst/>
            <a:cxnLst/>
            <a:rect l="l" t="t" r="r" b="b"/>
            <a:pathLst>
              <a:path w="6274865" h="4114800">
                <a:moveTo>
                  <a:pt x="0" y="0"/>
                </a:moveTo>
                <a:lnTo>
                  <a:pt x="6274864" y="0"/>
                </a:lnTo>
                <a:lnTo>
                  <a:pt x="627486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pic>
        <p:nvPicPr>
          <p:cNvPr id="2050" name="Picture 2" descr="Merge [Combine] Multiple Excel FILES ...">
            <a:extLst>
              <a:ext uri="{FF2B5EF4-FFF2-40B4-BE49-F238E27FC236}">
                <a16:creationId xmlns:a16="http://schemas.microsoft.com/office/drawing/2014/main" id="{888E3102-AE2E-405F-8458-2FD99C115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1143000"/>
            <a:ext cx="6311900" cy="489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A6AE89C-EE09-4115-B848-9C4ECADADF4F}"/>
              </a:ext>
            </a:extLst>
          </p:cNvPr>
          <p:cNvSpPr txBox="1"/>
          <p:nvPr/>
        </p:nvSpPr>
        <p:spPr>
          <a:xfrm>
            <a:off x="1" y="1587501"/>
            <a:ext cx="5476067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300"/>
              </a:lnSpc>
              <a:spcAft>
                <a:spcPts val="500"/>
              </a:spcAft>
            </a:pPr>
            <a:r>
              <a:rPr lang="en-US" sz="1600" b="1" kern="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Merge cells by merging datasets</a:t>
            </a:r>
          </a:p>
          <a:p>
            <a:pPr>
              <a:lnSpc>
                <a:spcPts val="1300"/>
              </a:lnSpc>
              <a:spcAft>
                <a:spcPts val="500"/>
              </a:spcAft>
            </a:pPr>
            <a:endParaRPr lang="en-US" sz="1333" kern="1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11" indent="-228611">
              <a:lnSpc>
                <a:spcPts val="1100"/>
              </a:lnSpc>
              <a:spcAft>
                <a:spcPts val="533"/>
              </a:spcAft>
              <a:buSzPts val="1000"/>
              <a:buFont typeface="Symbol" panose="05050102010706020507" pitchFamily="18" charset="2"/>
              <a:buChar char=""/>
              <a:tabLst>
                <a:tab pos="304815" algn="l"/>
              </a:tabLst>
            </a:pPr>
            <a:r>
              <a:rPr lang="en-US" sz="1600" b="1" kern="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Using Power Query (for merging tables with a common column):</a:t>
            </a:r>
          </a:p>
          <a:p>
            <a:pPr algn="just">
              <a:lnSpc>
                <a:spcPts val="1100"/>
              </a:lnSpc>
              <a:spcAft>
                <a:spcPts val="533"/>
              </a:spcAft>
              <a:buSzPts val="1000"/>
              <a:tabLst>
                <a:tab pos="304815" algn="l"/>
              </a:tabLst>
            </a:pPr>
            <a:endParaRPr lang="en-US" sz="1200" b="1" kern="1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algn="r">
              <a:lnSpc>
                <a:spcPts val="1100"/>
              </a:lnSpc>
              <a:spcAft>
                <a:spcPts val="533"/>
              </a:spcAft>
              <a:buSzPts val="1000"/>
              <a:tabLst>
                <a:tab pos="304815" algn="l"/>
              </a:tabLst>
            </a:pPr>
            <a:r>
              <a:rPr lang="en-US" sz="1333" kern="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                                                                                                                                                                           </a:t>
            </a:r>
          </a:p>
          <a:p>
            <a:pPr marL="228611" indent="-228611">
              <a:lnSpc>
                <a:spcPts val="1100"/>
              </a:lnSpc>
              <a:spcAft>
                <a:spcPts val="533"/>
              </a:spcAft>
              <a:buSzPts val="1000"/>
              <a:buFont typeface="Wingdings" panose="05000000000000000000" pitchFamily="2" charset="2"/>
              <a:buChar char="Ø"/>
              <a:tabLst>
                <a:tab pos="304815" algn="l"/>
              </a:tabLst>
            </a:pPr>
            <a:r>
              <a:rPr lang="en-US" sz="1333" kern="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Go to the Data tab, select Get Data, then From File, and choose From      Workbook or From Folder if your data is in multiple workbooks.</a:t>
            </a:r>
          </a:p>
          <a:p>
            <a:pPr lvl="1">
              <a:lnSpc>
                <a:spcPts val="1100"/>
              </a:lnSpc>
              <a:spcAft>
                <a:spcPts val="400"/>
              </a:spcAft>
              <a:tabLst>
                <a:tab pos="609630" algn="l"/>
              </a:tabLst>
            </a:pPr>
            <a:endParaRPr lang="en-US" sz="1200" kern="1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533427" lvl="1" indent="-228611" algn="just">
              <a:lnSpc>
                <a:spcPts val="1100"/>
              </a:lnSpc>
              <a:spcAft>
                <a:spcPts val="400"/>
              </a:spcAft>
              <a:buFont typeface="Wingdings" panose="05000000000000000000" pitchFamily="2" charset="2"/>
              <a:buChar char="Ø"/>
              <a:tabLst>
                <a:tab pos="609630" algn="l"/>
              </a:tabLst>
            </a:pPr>
            <a:r>
              <a:rPr lang="en-US" sz="1333" kern="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Select the tables you want to merge and click Transform Data to open the Power Query Editor.</a:t>
            </a:r>
          </a:p>
          <a:p>
            <a:pPr lvl="1" algn="just">
              <a:lnSpc>
                <a:spcPts val="1100"/>
              </a:lnSpc>
              <a:spcAft>
                <a:spcPts val="400"/>
              </a:spcAft>
              <a:tabLst>
                <a:tab pos="609630" algn="l"/>
              </a:tabLst>
            </a:pPr>
            <a:endParaRPr lang="en-US" sz="1200" kern="1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533427" lvl="1" indent="-228611" algn="just">
              <a:lnSpc>
                <a:spcPts val="1100"/>
              </a:lnSpc>
              <a:spcAft>
                <a:spcPts val="400"/>
              </a:spcAft>
              <a:buFont typeface="Wingdings" panose="05000000000000000000" pitchFamily="2" charset="2"/>
              <a:buChar char="Ø"/>
              <a:tabLst>
                <a:tab pos="609630" algn="l"/>
              </a:tabLst>
            </a:pPr>
            <a:r>
              <a:rPr lang="en-US" sz="1333" kern="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 Power Query, select the primary table, go to the Home tab, and click Merge Queries.</a:t>
            </a:r>
          </a:p>
          <a:p>
            <a:pPr lvl="1" algn="just">
              <a:lnSpc>
                <a:spcPts val="1100"/>
              </a:lnSpc>
              <a:spcAft>
                <a:spcPts val="400"/>
              </a:spcAft>
              <a:tabLst>
                <a:tab pos="609630" algn="l"/>
              </a:tabLst>
            </a:pPr>
            <a:endParaRPr lang="en-US" sz="1200" kern="1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533427" lvl="1" indent="-228611" algn="just">
              <a:lnSpc>
                <a:spcPts val="1100"/>
              </a:lnSpc>
              <a:spcAft>
                <a:spcPts val="400"/>
              </a:spcAft>
              <a:buFont typeface="Wingdings" panose="05000000000000000000" pitchFamily="2" charset="2"/>
              <a:buChar char="Ø"/>
              <a:tabLst>
                <a:tab pos="609630" algn="l"/>
              </a:tabLst>
            </a:pPr>
            <a:r>
              <a:rPr lang="en-US" sz="1333" kern="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Choose the second table and select the common column to link them. Select the join type and click OK.</a:t>
            </a:r>
          </a:p>
          <a:p>
            <a:pPr lvl="1" algn="just">
              <a:lnSpc>
                <a:spcPts val="1100"/>
              </a:lnSpc>
              <a:spcAft>
                <a:spcPts val="400"/>
              </a:spcAft>
              <a:tabLst>
                <a:tab pos="609630" algn="l"/>
              </a:tabLst>
            </a:pPr>
            <a:endParaRPr lang="en-US" sz="1200" kern="1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533427" lvl="1" indent="-228611" algn="just">
              <a:lnSpc>
                <a:spcPts val="1100"/>
              </a:lnSpc>
              <a:spcAft>
                <a:spcPts val="533"/>
              </a:spcAft>
              <a:buFont typeface="Wingdings" panose="05000000000000000000" pitchFamily="2" charset="2"/>
              <a:buChar char="Ø"/>
              <a:tabLst>
                <a:tab pos="609630" algn="l"/>
              </a:tabLst>
            </a:pPr>
            <a:r>
              <a:rPr lang="en-US" sz="1333" kern="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Expand the new column to choose which columns to bring into your table and click Close &amp; Load. </a:t>
            </a:r>
            <a:endParaRPr lang="en-US" sz="1200" kern="1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ts val="1300"/>
              </a:lnSpc>
              <a:spcAft>
                <a:spcPts val="500"/>
              </a:spcAft>
            </a:pPr>
            <a:endParaRPr lang="en-US" sz="1200" kern="1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100379" y="4800600"/>
            <a:ext cx="4183243" cy="2743200"/>
          </a:xfrm>
          <a:custGeom>
            <a:avLst/>
            <a:gdLst/>
            <a:ahLst/>
            <a:cxnLst/>
            <a:rect l="l" t="t" r="r" b="b"/>
            <a:pathLst>
              <a:path w="6274865" h="4114800">
                <a:moveTo>
                  <a:pt x="0" y="0"/>
                </a:moveTo>
                <a:lnTo>
                  <a:pt x="6274864" y="0"/>
                </a:lnTo>
                <a:lnTo>
                  <a:pt x="627486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3" name="Group 3"/>
          <p:cNvGrpSpPr/>
          <p:nvPr/>
        </p:nvGrpSpPr>
        <p:grpSpPr>
          <a:xfrm>
            <a:off x="152400" y="431800"/>
            <a:ext cx="6908800" cy="3213042"/>
            <a:chOff x="-584200" y="-1219200"/>
            <a:chExt cx="13817600" cy="6426085"/>
          </a:xfrm>
        </p:grpSpPr>
        <p:sp>
          <p:nvSpPr>
            <p:cNvPr id="4" name="TextBox 4"/>
            <p:cNvSpPr txBox="1"/>
            <p:nvPr/>
          </p:nvSpPr>
          <p:spPr>
            <a:xfrm>
              <a:off x="-584200" y="-1219200"/>
              <a:ext cx="13601700" cy="63991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240"/>
                </a:lnSpc>
                <a:spcBef>
                  <a:spcPct val="0"/>
                </a:spcBef>
              </a:pPr>
              <a:r>
                <a:rPr lang="en-US" sz="3200" b="1" dirty="0">
                  <a:solidFill>
                    <a:srgbClr val="000000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  <a:sym typeface="Tenor Sans"/>
                </a:rPr>
                <a:t>3. Hourly, Daily &amp; Monthly Ride Analysis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215900" y="-304800"/>
              <a:ext cx="13017500" cy="5314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40"/>
                </a:lnSpc>
                <a:spcBef>
                  <a:spcPct val="0"/>
                </a:spcBef>
              </a:pPr>
              <a:r>
                <a:rPr lang="en-US" sz="1600" b="1" u="sng" dirty="0">
                  <a:solidFill>
                    <a:srgbClr val="000000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  <a:sym typeface="Clear Sans Medium"/>
                </a:rPr>
                <a:t>CREATING EFFECTIVE CHARTS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4727523"/>
              <a:ext cx="13017500" cy="4793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959"/>
                </a:lnSpc>
                <a:spcBef>
                  <a:spcPct val="0"/>
                </a:spcBef>
              </a:pPr>
              <a:endParaRPr lang="en-US" sz="1399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Clear Sans"/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0C45E542-4839-4981-A9C2-B64E2723E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221" y="1295287"/>
            <a:ext cx="6937979" cy="2543419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327473D-4547-4670-9863-A74EA185D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430818"/>
              </p:ext>
            </p:extLst>
          </p:nvPr>
        </p:nvGraphicFramePr>
        <p:xfrm>
          <a:off x="355600" y="4107674"/>
          <a:ext cx="7213600" cy="2593275"/>
        </p:xfrm>
        <a:graphic>
          <a:graphicData uri="http://schemas.openxmlformats.org/drawingml/2006/table">
            <a:tbl>
              <a:tblPr/>
              <a:tblGrid>
                <a:gridCol w="3517900">
                  <a:extLst>
                    <a:ext uri="{9D8B030D-6E8A-4147-A177-3AD203B41FA5}">
                      <a16:colId xmlns:a16="http://schemas.microsoft.com/office/drawing/2014/main" val="2052681839"/>
                    </a:ext>
                  </a:extLst>
                </a:gridCol>
                <a:gridCol w="3695700">
                  <a:extLst>
                    <a:ext uri="{9D8B030D-6E8A-4147-A177-3AD203B41FA5}">
                      <a16:colId xmlns:a16="http://schemas.microsoft.com/office/drawing/2014/main" val="246254571"/>
                    </a:ext>
                  </a:extLst>
                </a:gridCol>
              </a:tblGrid>
              <a:tr h="264160"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+mj-lt"/>
                        </a:rPr>
                        <a:t>Insight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latin typeface="+mj-lt"/>
                        </a:rPr>
                        <a:t>Meaning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0149914"/>
                  </a:ext>
                </a:extLst>
              </a:tr>
              <a:tr h="560934">
                <a:tc>
                  <a:txBody>
                    <a:bodyPr/>
                    <a:lstStyle/>
                    <a:p>
                      <a:r>
                        <a:rPr lang="en-US" sz="1300" b="1" dirty="0">
                          <a:latin typeface="+mj-lt"/>
                        </a:rPr>
                        <a:t>Higher ridership under High Humidity in </a:t>
                      </a: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January</a:t>
                      </a:r>
                      <a:r>
                        <a:rPr lang="en-US" sz="1300" b="1" dirty="0">
                          <a:latin typeface="+mj-lt"/>
                        </a:rPr>
                        <a:t>, </a:t>
                      </a:r>
                      <a:r>
                        <a:rPr kumimoji="0" 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especially</a:t>
                      </a:r>
                      <a:r>
                        <a:rPr lang="en-US" sz="1300" b="1" dirty="0">
                          <a:latin typeface="+mj-lt"/>
                        </a:rPr>
                        <a:t> on weekends</a:t>
                      </a:r>
                      <a:endParaRPr lang="en-US" sz="1300" dirty="0">
                        <a:latin typeface="+mj-lt"/>
                      </a:endParaRP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+mj-lt"/>
                        </a:rPr>
                        <a:t>Shows seasonal/weekend behavior.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663155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r>
                        <a:rPr lang="en-US" sz="1300" b="1" dirty="0">
                          <a:latin typeface="+mj-lt"/>
                        </a:rPr>
                        <a:t>Registered users are consistently higher than casual users</a:t>
                      </a:r>
                      <a:endParaRPr lang="en-US" sz="1300" dirty="0">
                        <a:latin typeface="+mj-lt"/>
                      </a:endParaRP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+mj-lt"/>
                        </a:rPr>
                        <a:t>Indicates strong dependence on regular commuters.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4616709"/>
                  </a:ext>
                </a:extLst>
              </a:tr>
              <a:tr h="386421">
                <a:tc>
                  <a:txBody>
                    <a:bodyPr/>
                    <a:lstStyle/>
                    <a:p>
                      <a:r>
                        <a:rPr lang="en-US" sz="1300" b="1">
                          <a:latin typeface="+mj-lt"/>
                        </a:rPr>
                        <a:t>Casual users are very low across all conditions</a:t>
                      </a:r>
                      <a:endParaRPr lang="en-US" sz="1300">
                        <a:latin typeface="+mj-lt"/>
                      </a:endParaRP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latin typeface="+mj-lt"/>
                        </a:rPr>
                        <a:t>Casual ridership is minor compared to registered.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4246095"/>
                  </a:ext>
                </a:extLst>
              </a:tr>
              <a:tr h="386421">
                <a:tc>
                  <a:txBody>
                    <a:bodyPr/>
                    <a:lstStyle/>
                    <a:p>
                      <a:r>
                        <a:rPr lang="en-US" sz="1300" b="1" dirty="0">
                          <a:latin typeface="+mj-lt"/>
                        </a:rPr>
                        <a:t>February shows a noticeable drop in usage</a:t>
                      </a:r>
                      <a:endParaRPr lang="en-US" sz="1300" dirty="0">
                        <a:latin typeface="+mj-lt"/>
                      </a:endParaRP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latin typeface="+mj-lt"/>
                        </a:rPr>
                        <a:t>Could be seasonal or weather-related.</a:t>
                      </a: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861549"/>
                  </a:ext>
                </a:extLst>
              </a:tr>
              <a:tr h="386421">
                <a:tc>
                  <a:txBody>
                    <a:bodyPr/>
                    <a:lstStyle/>
                    <a:p>
                      <a:r>
                        <a:rPr lang="en-US" sz="1300" b="1">
                          <a:latin typeface="+mj-lt"/>
                        </a:rPr>
                        <a:t>Weekends (Friday–Sunday) show peak total rides</a:t>
                      </a:r>
                      <a:endParaRPr lang="en-US" sz="1300">
                        <a:latin typeface="+mj-lt"/>
                      </a:endParaRPr>
                    </a:p>
                  </a:txBody>
                  <a:tcPr marL="60960" marR="6096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latin typeface="+mj-lt"/>
                      </a:endParaRPr>
                    </a:p>
                  </a:txBody>
                  <a:tcPr marL="60960" marR="60960" marT="30480" marB="30480">
                    <a:lnL>
                      <a:noFill/>
                    </a:lnL>
                    <a:lnT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97806761"/>
                  </a:ext>
                </a:extLst>
              </a:tr>
            </a:tbl>
          </a:graphicData>
        </a:graphic>
      </p:graphicFrame>
      <p:sp>
        <p:nvSpPr>
          <p:cNvPr id="10" name="Rectangle 1">
            <a:extLst>
              <a:ext uri="{FF2B5EF4-FFF2-40B4-BE49-F238E27FC236}">
                <a16:creationId xmlns:a16="http://schemas.microsoft.com/office/drawing/2014/main" id="{2A014A72-73D4-4846-9ED2-BF4836640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148" y="-105290"/>
            <a:ext cx="3897664" cy="5232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0960" tIns="30480" rIns="60960" bIns="30480" numCol="1" anchor="ctr" anchorCtr="0" compatLnSpc="1">
            <a:prstTxWarp prst="textNoShape">
              <a:avLst/>
            </a:prstTxWarp>
            <a:spAutoFit/>
          </a:bodyPr>
          <a:lstStyle/>
          <a:p>
            <a:pPr defTabSz="60963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60963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The dashboard contains </a:t>
            </a:r>
            <a:r>
              <a:rPr lang="en-US" altLang="en-US" sz="16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three slicers/filters</a:t>
            </a:r>
            <a:r>
              <a:rPr lang="en-US" alt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</a:t>
            </a:r>
          </a:p>
          <a:p>
            <a:pPr marL="304815" lvl="1" defTabSz="60963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Month</a:t>
            </a:r>
            <a:r>
              <a:rPr lang="en-US" alt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(January, February)</a:t>
            </a:r>
          </a:p>
          <a:p>
            <a:pPr marL="304815" lvl="1" defTabSz="60963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Days</a:t>
            </a:r>
            <a:r>
              <a:rPr lang="en-US" alt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(Sunday–Saturday)</a:t>
            </a:r>
          </a:p>
          <a:p>
            <a:pPr marL="304815" lvl="1" defTabSz="60963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Humanity Type</a:t>
            </a:r>
            <a:r>
              <a:rPr lang="en-US" alt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(High, Low, Medium)</a:t>
            </a:r>
          </a:p>
          <a:p>
            <a:pPr marL="304815" lvl="1" defTabSz="60963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60963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The bar chart is visualizing:</a:t>
            </a:r>
          </a:p>
          <a:p>
            <a:pPr marL="304815" lvl="1" defTabSz="60963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Registered users</a:t>
            </a:r>
            <a:r>
              <a:rPr lang="en-US" alt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(Blue)</a:t>
            </a:r>
          </a:p>
          <a:p>
            <a:pPr marL="304815" lvl="1" defTabSz="60963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Casual users</a:t>
            </a:r>
            <a:r>
              <a:rPr lang="en-US" alt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(Red)</a:t>
            </a:r>
          </a:p>
          <a:p>
            <a:pPr marL="304815" lvl="1" defTabSz="60963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Total Count</a:t>
            </a:r>
            <a:r>
              <a:rPr lang="en-US" alt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(Yellow)</a:t>
            </a:r>
          </a:p>
          <a:p>
            <a:pPr marL="304815" lvl="1" defTabSz="60963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60963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The X-axis is grouped by </a:t>
            </a:r>
          </a:p>
          <a:p>
            <a:pPr defTabSz="60963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Humidity Type → Month → Day of the Week</a:t>
            </a:r>
          </a:p>
          <a:p>
            <a:pPr defTabSz="60963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alt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Example: </a:t>
            </a:r>
          </a:p>
          <a:p>
            <a:pPr defTabSz="60963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High → Jan → Sunday, Monday, Tuesday…</a:t>
            </a:r>
          </a:p>
          <a:p>
            <a:pPr defTabSz="60963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60963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The Y-axis represents the </a:t>
            </a:r>
            <a:r>
              <a:rPr lang="en-US" altLang="en-US" sz="16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number of users/rides</a:t>
            </a:r>
            <a:r>
              <a:rPr lang="en-US" alt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pPr defTabSz="60963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60963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56450" y="1041400"/>
            <a:ext cx="4591050" cy="749352"/>
            <a:chOff x="0" y="0"/>
            <a:chExt cx="9182100" cy="1498704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9182100" cy="4873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919"/>
                </a:lnSpc>
                <a:spcBef>
                  <a:spcPct val="0"/>
                </a:spcBef>
              </a:pPr>
              <a:endParaRPr lang="en-US" sz="1600" b="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Clear Sans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019212"/>
              <a:ext cx="9182100" cy="4794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960"/>
                </a:lnSpc>
              </a:pPr>
              <a:endParaRPr lang="en-US" sz="1400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Clear Sans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7156450" y="4622800"/>
            <a:ext cx="4591050" cy="749352"/>
            <a:chOff x="0" y="0"/>
            <a:chExt cx="9182100" cy="1498704"/>
          </a:xfrm>
        </p:grpSpPr>
        <p:sp>
          <p:nvSpPr>
            <p:cNvPr id="8" name="TextBox 8"/>
            <p:cNvSpPr txBox="1"/>
            <p:nvPr/>
          </p:nvSpPr>
          <p:spPr>
            <a:xfrm>
              <a:off x="0" y="0"/>
              <a:ext cx="9182100" cy="4873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919"/>
                </a:lnSpc>
                <a:spcBef>
                  <a:spcPct val="0"/>
                </a:spcBef>
              </a:pPr>
              <a:endParaRPr lang="en-US" sz="1600" b="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Clear Sans Bold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019212"/>
              <a:ext cx="9182100" cy="4794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960"/>
                </a:lnSpc>
              </a:pPr>
              <a:endParaRPr lang="en-US" sz="1400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Clear Sans"/>
              </a:endParaRP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444500" y="1041400"/>
            <a:ext cx="4794250" cy="696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600"/>
              </a:lnSpc>
            </a:pPr>
            <a:endParaRPr lang="en-US" sz="4666" spc="-93" dirty="0">
              <a:solidFill>
                <a:srgbClr val="00000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  <a:sym typeface="Tenor Sans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7156450" y="2832100"/>
            <a:ext cx="4591050" cy="749352"/>
            <a:chOff x="0" y="0"/>
            <a:chExt cx="9182100" cy="1498704"/>
          </a:xfrm>
        </p:grpSpPr>
        <p:sp>
          <p:nvSpPr>
            <p:cNvPr id="13" name="TextBox 13"/>
            <p:cNvSpPr txBox="1"/>
            <p:nvPr/>
          </p:nvSpPr>
          <p:spPr>
            <a:xfrm>
              <a:off x="0" y="0"/>
              <a:ext cx="9182100" cy="4873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919"/>
                </a:lnSpc>
                <a:spcBef>
                  <a:spcPct val="0"/>
                </a:spcBef>
              </a:pPr>
              <a:endParaRPr lang="en-US" sz="1600" b="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Clear Sans Bold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1019212"/>
              <a:ext cx="9182100" cy="4794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960"/>
                </a:lnSpc>
              </a:pPr>
              <a:endParaRPr lang="en-US" sz="1400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Clear Sans"/>
              </a:endParaRPr>
            </a:p>
          </p:txBody>
        </p:sp>
      </p:grpSp>
      <p:sp>
        <p:nvSpPr>
          <p:cNvPr id="15" name="Freeform 15"/>
          <p:cNvSpPr/>
          <p:nvPr/>
        </p:nvSpPr>
        <p:spPr>
          <a:xfrm>
            <a:off x="-2091621" y="4800600"/>
            <a:ext cx="4183243" cy="2743200"/>
          </a:xfrm>
          <a:custGeom>
            <a:avLst/>
            <a:gdLst/>
            <a:ahLst/>
            <a:cxnLst/>
            <a:rect l="l" t="t" r="r" b="b"/>
            <a:pathLst>
              <a:path w="6274865" h="4114800">
                <a:moveTo>
                  <a:pt x="0" y="0"/>
                </a:moveTo>
                <a:lnTo>
                  <a:pt x="6274864" y="0"/>
                </a:lnTo>
                <a:lnTo>
                  <a:pt x="627486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5126BDC-3DEE-4E18-958F-4D1EF8A9D881}"/>
              </a:ext>
            </a:extLst>
          </p:cNvPr>
          <p:cNvSpPr txBox="1">
            <a:spLocks/>
          </p:cNvSpPr>
          <p:nvPr/>
        </p:nvSpPr>
        <p:spPr>
          <a:xfrm>
            <a:off x="304800" y="183092"/>
            <a:ext cx="6858000" cy="108986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23" indent="-457223" algn="l">
              <a:lnSpc>
                <a:spcPts val="2240"/>
              </a:lnSpc>
              <a:buFont typeface="Arial" panose="020B0604020202020204" pitchFamily="34" charset="0"/>
              <a:buChar char="•"/>
            </a:pPr>
            <a:r>
              <a:rPr lang="en-US" sz="3200" b="1" u="sng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Average Rides by Day</a:t>
            </a:r>
          </a:p>
        </p:txBody>
      </p:sp>
      <p:pic>
        <p:nvPicPr>
          <p:cNvPr id="17" name="Picture 16" descr="tmp476hbi90.png">
            <a:extLst>
              <a:ext uri="{FF2B5EF4-FFF2-40B4-BE49-F238E27FC236}">
                <a16:creationId xmlns:a16="http://schemas.microsoft.com/office/drawing/2014/main" id="{A3AF0C2E-FE93-4D6F-92CB-514E760E11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00" y="914400"/>
            <a:ext cx="4629150" cy="324724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8B73A16-C612-40CF-A17F-A25D3E96DEBE}"/>
              </a:ext>
            </a:extLst>
          </p:cNvPr>
          <p:cNvSpPr txBox="1"/>
          <p:nvPr/>
        </p:nvSpPr>
        <p:spPr>
          <a:xfrm>
            <a:off x="5080000" y="866169"/>
            <a:ext cx="713955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u="sng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Observations from the Chart</a:t>
            </a:r>
          </a:p>
          <a:p>
            <a:endParaRPr lang="en-US" sz="1600" b="1" u="sng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Thursday has the highest average ride count</a:t>
            </a:r>
            <a:r>
              <a:rPr 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making it the most active day of the week.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Saturday shows the lowest average rides</a:t>
            </a:r>
            <a:r>
              <a:rPr 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which is unusual compared to typical weekend trends.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Fridays and Tuesdays also show strong ridership</a:t>
            </a:r>
            <a:r>
              <a:rPr 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indicating peak commuter or leisure activity.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Monday shows a dip</a:t>
            </a:r>
            <a:r>
              <a:rPr 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which might suggest slower start-of-week commute behavior.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The overall distribution suggests </a:t>
            </a:r>
            <a:r>
              <a:rPr lang="en-US" sz="16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weekday ridership is stronger than weekend ridership</a:t>
            </a:r>
            <a:r>
              <a:rPr 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124C118-77FF-44BD-905A-40E9C93502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2748" y="3556482"/>
            <a:ext cx="6369252" cy="2584436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850CEEEB-4554-41EB-9D23-4CE77B872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4554937"/>
            <a:ext cx="4936544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0960" tIns="30480" rIns="60960" bIns="30480" numCol="1" anchor="ctr" anchorCtr="0" compatLnSpc="1">
            <a:prstTxWarp prst="textNoShape">
              <a:avLst/>
            </a:prstTxWarp>
            <a:spAutoFit/>
          </a:bodyPr>
          <a:lstStyle/>
          <a:p>
            <a:pPr defTabSz="60963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Sum of Count is the </a:t>
            </a:r>
            <a:r>
              <a:rPr lang="en-US" altLang="en-US" sz="16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major contributing factor</a:t>
            </a:r>
            <a:endParaRPr lang="en-US" altLang="en-US" sz="16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60963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Humidity variation has a </a:t>
            </a:r>
            <a:r>
              <a:rPr lang="en-US" altLang="en-US" sz="16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moderate impact</a:t>
            </a:r>
            <a:endParaRPr lang="en-US" altLang="en-US" sz="16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60963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Temperature and Wind Speed show </a:t>
            </a:r>
            <a:r>
              <a:rPr lang="en-US" altLang="en-US" sz="16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minimal influence</a:t>
            </a:r>
            <a:endParaRPr lang="en-US" altLang="en-US" sz="16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60963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Proportions are </a:t>
            </a:r>
            <a:r>
              <a:rPr lang="en-US" altLang="en-US" sz="16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stable and consistent</a:t>
            </a:r>
            <a:r>
              <a:rPr lang="en-US" altLang="en-US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across all categories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56450" y="1041401"/>
            <a:ext cx="4591050" cy="749351"/>
            <a:chOff x="0" y="0"/>
            <a:chExt cx="9182100" cy="1498703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9182100" cy="4873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919"/>
                </a:lnSpc>
                <a:spcBef>
                  <a:spcPct val="0"/>
                </a:spcBef>
              </a:pPr>
              <a:endParaRPr lang="en-US" sz="1600" b="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Clear Sans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019211"/>
              <a:ext cx="9182100" cy="4794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960"/>
                </a:lnSpc>
              </a:pPr>
              <a:endParaRPr lang="en-US" sz="1400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Clear Sans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7156450" y="4622801"/>
            <a:ext cx="4591050" cy="749351"/>
            <a:chOff x="0" y="0"/>
            <a:chExt cx="9182100" cy="1498703"/>
          </a:xfrm>
        </p:grpSpPr>
        <p:sp>
          <p:nvSpPr>
            <p:cNvPr id="8" name="TextBox 8"/>
            <p:cNvSpPr txBox="1"/>
            <p:nvPr/>
          </p:nvSpPr>
          <p:spPr>
            <a:xfrm>
              <a:off x="0" y="0"/>
              <a:ext cx="9182100" cy="4873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919"/>
                </a:lnSpc>
                <a:spcBef>
                  <a:spcPct val="0"/>
                </a:spcBef>
              </a:pPr>
              <a:endParaRPr lang="en-US" sz="1600" b="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Clear Sans Bold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019211"/>
              <a:ext cx="9182100" cy="4794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960"/>
                </a:lnSpc>
              </a:pPr>
              <a:endParaRPr lang="en-US" sz="1400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Clear Sans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7156450" y="2832101"/>
            <a:ext cx="4591050" cy="749351"/>
            <a:chOff x="0" y="0"/>
            <a:chExt cx="9182100" cy="1498703"/>
          </a:xfrm>
        </p:grpSpPr>
        <p:sp>
          <p:nvSpPr>
            <p:cNvPr id="13" name="TextBox 13"/>
            <p:cNvSpPr txBox="1"/>
            <p:nvPr/>
          </p:nvSpPr>
          <p:spPr>
            <a:xfrm>
              <a:off x="0" y="0"/>
              <a:ext cx="9182100" cy="4873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919"/>
                </a:lnSpc>
                <a:spcBef>
                  <a:spcPct val="0"/>
                </a:spcBef>
              </a:pPr>
              <a:endParaRPr lang="en-US" sz="1600" b="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Clear Sans Bold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1019211"/>
              <a:ext cx="9182100" cy="4794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960"/>
                </a:lnSpc>
              </a:pPr>
              <a:endParaRPr lang="en-US" sz="1400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Clear Sans"/>
              </a:endParaRPr>
            </a:p>
          </p:txBody>
        </p:sp>
      </p:grpSp>
      <p:sp>
        <p:nvSpPr>
          <p:cNvPr id="15" name="Freeform 15"/>
          <p:cNvSpPr/>
          <p:nvPr/>
        </p:nvSpPr>
        <p:spPr>
          <a:xfrm>
            <a:off x="-2091621" y="4800600"/>
            <a:ext cx="4183243" cy="2743200"/>
          </a:xfrm>
          <a:custGeom>
            <a:avLst/>
            <a:gdLst/>
            <a:ahLst/>
            <a:cxnLst/>
            <a:rect l="l" t="t" r="r" b="b"/>
            <a:pathLst>
              <a:path w="6274865" h="4114800">
                <a:moveTo>
                  <a:pt x="0" y="0"/>
                </a:moveTo>
                <a:lnTo>
                  <a:pt x="6274864" y="0"/>
                </a:lnTo>
                <a:lnTo>
                  <a:pt x="627486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14DAF1C-1378-45FC-95FB-8EEE5DBB42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832100"/>
            <a:ext cx="6096000" cy="330881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E9DE778-32DB-46D7-8F88-9A9001AF74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0"/>
            <a:ext cx="6096000" cy="2832102"/>
          </a:xfrm>
          <a:prstGeom prst="rect">
            <a:avLst/>
          </a:prstGeom>
        </p:spPr>
      </p:pic>
      <p:sp>
        <p:nvSpPr>
          <p:cNvPr id="21" name="Rectangle 2">
            <a:extLst>
              <a:ext uri="{FF2B5EF4-FFF2-40B4-BE49-F238E27FC236}">
                <a16:creationId xmlns:a16="http://schemas.microsoft.com/office/drawing/2014/main" id="{9E7DA654-10FB-4A36-AB57-105CA0A61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23175" cy="369332"/>
          </a:xfrm>
          <a:prstGeom prst="rect">
            <a:avLst/>
          </a:prstGeom>
          <a:solidFill>
            <a:srgbClr val="10121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0960" tIns="30480" rIns="60960" bIns="30480" numCol="1" anchor="ctr" anchorCtr="0" compatLnSpc="1">
            <a:prstTxWarp prst="textNoShape">
              <a:avLst/>
            </a:prstTxWarp>
            <a:spAutoFit/>
          </a:bodyPr>
          <a:lstStyle/>
          <a:p>
            <a:pPr defTabSz="60963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 sz="800">
                <a:solidFill>
                  <a:srgbClr val="E6E8F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endParaRPr lang="en-US" altLang="en-US" sz="120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5A10E3-D829-47AB-AA33-5A734BC0E0B6}"/>
              </a:ext>
            </a:extLst>
          </p:cNvPr>
          <p:cNvSpPr txBox="1"/>
          <p:nvPr/>
        </p:nvSpPr>
        <p:spPr>
          <a:xfrm>
            <a:off x="304800" y="-21287"/>
            <a:ext cx="5742749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63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60963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Interactive Filtering:</a:t>
            </a:r>
            <a:r>
              <a:rPr lang="en-US" altLang="en-US" sz="1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 The filter interface from the second image can be used to dynamically change the data displayed in a pie chart. Selecting options like "February," "Low" humanity, or a specific temperature range would cause the pie chart to update in real-time, showing the proportional breakdown of data that fits those criteria.</a:t>
            </a:r>
          </a:p>
          <a:p>
            <a:pPr defTabSz="60963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60963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Data Representation:</a:t>
            </a:r>
            <a:r>
              <a:rPr lang="en-US" altLang="en-US" sz="1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 A pie chart could be used to visualize the data after applying the filters. For instance, after filtering for "February" and "High" "Humanity Type," a pie chart could show the distribution of wind speeds, with each slice representing a specific wind speed value from the filter list (0.2239, 0.3284, etc.).</a:t>
            </a:r>
          </a:p>
          <a:p>
            <a:pPr defTabSz="60963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60963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Part-to-Whole Relationship:</a:t>
            </a:r>
            <a:r>
              <a:rPr lang="en-US" altLang="en-US" sz="1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 The pie chart would display the parts-to-whole relationship of the filtered dataset. For example, it could show what percentage of the selected data points fall into the "High" humanity category or have a temperature of "0.12.“</a:t>
            </a:r>
          </a:p>
          <a:p>
            <a:pPr defTabSz="60963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60963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Simplified Visualization:</a:t>
            </a:r>
            <a:r>
              <a:rPr lang="en-US" altLang="en-US" sz="1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 Combining a filter interface with a pie chart allows for a complex dataset to be explored in a simplified, step-by-step manner. The filters narrow down the focus, and the pie chart provides a clear, at-a-glance visualization of the resulting subset.</a:t>
            </a:r>
          </a:p>
          <a:p>
            <a:pPr defTabSz="60963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60963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Misspelling in Data:</a:t>
            </a:r>
            <a:r>
              <a:rPr lang="en-US" altLang="en-US" sz="1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 As noted in the second image, the label "</a:t>
            </a:r>
            <a:r>
              <a:rPr lang="en-US" altLang="en-US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Midum</a:t>
            </a:r>
            <a:r>
              <a:rPr lang="en-US" altLang="en-US" sz="1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" for "Humanity Type" would need to be addressed for accurate data categorization and filtering. </a:t>
            </a:r>
          </a:p>
          <a:p>
            <a:pPr defTabSz="60963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defTabSz="60963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56450" y="1041401"/>
            <a:ext cx="4591050" cy="742810"/>
            <a:chOff x="0" y="0"/>
            <a:chExt cx="9182100" cy="1485621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9182100" cy="4873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919"/>
                </a:lnSpc>
                <a:spcBef>
                  <a:spcPct val="0"/>
                </a:spcBef>
              </a:pPr>
              <a:endParaRPr lang="en-US" sz="1600" b="1" dirty="0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019211"/>
              <a:ext cx="9182100" cy="4664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960"/>
                </a:lnSpc>
              </a:pPr>
              <a:endParaRPr lang="en-US" sz="1400" dirty="0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7156450" y="4622801"/>
            <a:ext cx="4591050" cy="742810"/>
            <a:chOff x="0" y="0"/>
            <a:chExt cx="9182100" cy="1485621"/>
          </a:xfrm>
        </p:grpSpPr>
        <p:sp>
          <p:nvSpPr>
            <p:cNvPr id="8" name="TextBox 8"/>
            <p:cNvSpPr txBox="1"/>
            <p:nvPr/>
          </p:nvSpPr>
          <p:spPr>
            <a:xfrm>
              <a:off x="0" y="0"/>
              <a:ext cx="9182100" cy="4873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919"/>
                </a:lnSpc>
                <a:spcBef>
                  <a:spcPct val="0"/>
                </a:spcBef>
              </a:pPr>
              <a:endParaRPr lang="en-US" sz="1600" b="1" dirty="0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019211"/>
              <a:ext cx="9182100" cy="4664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960"/>
                </a:lnSpc>
              </a:pPr>
              <a:endParaRPr lang="en-US" sz="1400" dirty="0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7156450" y="2832101"/>
            <a:ext cx="4591050" cy="742810"/>
            <a:chOff x="0" y="0"/>
            <a:chExt cx="9182100" cy="1485621"/>
          </a:xfrm>
        </p:grpSpPr>
        <p:sp>
          <p:nvSpPr>
            <p:cNvPr id="13" name="TextBox 13"/>
            <p:cNvSpPr txBox="1"/>
            <p:nvPr/>
          </p:nvSpPr>
          <p:spPr>
            <a:xfrm>
              <a:off x="0" y="0"/>
              <a:ext cx="9182100" cy="4873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919"/>
                </a:lnSpc>
                <a:spcBef>
                  <a:spcPct val="0"/>
                </a:spcBef>
              </a:pPr>
              <a:endParaRPr lang="en-US" sz="1600" b="1" dirty="0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1019211"/>
              <a:ext cx="9182100" cy="4664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960"/>
                </a:lnSpc>
              </a:pPr>
              <a:endParaRPr lang="en-US" sz="1400" dirty="0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endParaRPr>
            </a:p>
          </p:txBody>
        </p:sp>
      </p:grpSp>
      <p:sp>
        <p:nvSpPr>
          <p:cNvPr id="15" name="Freeform 15"/>
          <p:cNvSpPr/>
          <p:nvPr/>
        </p:nvSpPr>
        <p:spPr>
          <a:xfrm>
            <a:off x="-2091621" y="4800600"/>
            <a:ext cx="4183243" cy="2743200"/>
          </a:xfrm>
          <a:custGeom>
            <a:avLst/>
            <a:gdLst/>
            <a:ahLst/>
            <a:cxnLst/>
            <a:rect l="l" t="t" r="r" b="b"/>
            <a:pathLst>
              <a:path w="6274865" h="4114800">
                <a:moveTo>
                  <a:pt x="0" y="0"/>
                </a:moveTo>
                <a:lnTo>
                  <a:pt x="6274864" y="0"/>
                </a:lnTo>
                <a:lnTo>
                  <a:pt x="627486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5B3237C-1460-442A-ABD3-C2D290565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2">
            <a:extLst>
              <a:ext uri="{FF2B5EF4-FFF2-40B4-BE49-F238E27FC236}">
                <a16:creationId xmlns:a16="http://schemas.microsoft.com/office/drawing/2014/main" id="{C33A1E9F-78D6-4E2C-9C12-852AD38104E9}"/>
              </a:ext>
            </a:extLst>
          </p:cNvPr>
          <p:cNvSpPr/>
          <p:nvPr/>
        </p:nvSpPr>
        <p:spPr>
          <a:xfrm>
            <a:off x="10100379" y="4800600"/>
            <a:ext cx="4183243" cy="2743200"/>
          </a:xfrm>
          <a:custGeom>
            <a:avLst/>
            <a:gdLst/>
            <a:ahLst/>
            <a:cxnLst/>
            <a:rect l="l" t="t" r="r" b="b"/>
            <a:pathLst>
              <a:path w="6274865" h="4114800">
                <a:moveTo>
                  <a:pt x="0" y="0"/>
                </a:moveTo>
                <a:lnTo>
                  <a:pt x="6274864" y="0"/>
                </a:lnTo>
                <a:lnTo>
                  <a:pt x="627486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10" name="Group 3">
            <a:extLst>
              <a:ext uri="{FF2B5EF4-FFF2-40B4-BE49-F238E27FC236}">
                <a16:creationId xmlns:a16="http://schemas.microsoft.com/office/drawing/2014/main" id="{366CC067-3D00-43C3-B084-FAF9C6DE19D3}"/>
              </a:ext>
            </a:extLst>
          </p:cNvPr>
          <p:cNvGrpSpPr/>
          <p:nvPr/>
        </p:nvGrpSpPr>
        <p:grpSpPr>
          <a:xfrm>
            <a:off x="444500" y="1041400"/>
            <a:ext cx="6508750" cy="2603442"/>
            <a:chOff x="0" y="0"/>
            <a:chExt cx="13017500" cy="5206885"/>
          </a:xfrm>
        </p:grpSpPr>
        <p:sp>
          <p:nvSpPr>
            <p:cNvPr id="11" name="TextBox 4">
              <a:extLst>
                <a:ext uri="{FF2B5EF4-FFF2-40B4-BE49-F238E27FC236}">
                  <a16:creationId xmlns:a16="http://schemas.microsoft.com/office/drawing/2014/main" id="{04B0D4EF-7759-48B6-8770-61732E770FDE}"/>
                </a:ext>
              </a:extLst>
            </p:cNvPr>
            <p:cNvSpPr txBox="1"/>
            <p:nvPr/>
          </p:nvSpPr>
          <p:spPr>
            <a:xfrm>
              <a:off x="0" y="0"/>
              <a:ext cx="13017500" cy="13932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600"/>
                </a:lnSpc>
              </a:pPr>
              <a:endParaRPr lang="en-US" sz="4666" spc="-93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Tenor Sans"/>
              </a:endParaRPr>
            </a:p>
          </p:txBody>
        </p:sp>
        <p:sp>
          <p:nvSpPr>
            <p:cNvPr id="12" name="TextBox 5">
              <a:extLst>
                <a:ext uri="{FF2B5EF4-FFF2-40B4-BE49-F238E27FC236}">
                  <a16:creationId xmlns:a16="http://schemas.microsoft.com/office/drawing/2014/main" id="{93A364FB-0F2C-4D7F-AAB3-4C11D0C0E7D6}"/>
                </a:ext>
              </a:extLst>
            </p:cNvPr>
            <p:cNvSpPr txBox="1"/>
            <p:nvPr/>
          </p:nvSpPr>
          <p:spPr>
            <a:xfrm>
              <a:off x="0" y="3533739"/>
              <a:ext cx="13017500" cy="5314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40"/>
                </a:lnSpc>
                <a:spcBef>
                  <a:spcPct val="0"/>
                </a:spcBef>
              </a:pPr>
              <a:endParaRPr lang="en-US" sz="1600" b="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Clear Sans Medium"/>
              </a:endParaRPr>
            </a:p>
          </p:txBody>
        </p:sp>
        <p:sp>
          <p:nvSpPr>
            <p:cNvPr id="13" name="TextBox 6">
              <a:extLst>
                <a:ext uri="{FF2B5EF4-FFF2-40B4-BE49-F238E27FC236}">
                  <a16:creationId xmlns:a16="http://schemas.microsoft.com/office/drawing/2014/main" id="{6140131A-535A-4A51-94B9-98B5B668E447}"/>
                </a:ext>
              </a:extLst>
            </p:cNvPr>
            <p:cNvSpPr txBox="1"/>
            <p:nvPr/>
          </p:nvSpPr>
          <p:spPr>
            <a:xfrm>
              <a:off x="0" y="4727523"/>
              <a:ext cx="13017500" cy="4793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959"/>
                </a:lnSpc>
                <a:spcBef>
                  <a:spcPct val="0"/>
                </a:spcBef>
              </a:pPr>
              <a:endParaRPr lang="en-US" sz="1399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Clear Sans"/>
              </a:endParaRPr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5FC84679-99A0-4E27-B5BD-F795C74B2BF8}"/>
              </a:ext>
            </a:extLst>
          </p:cNvPr>
          <p:cNvSpPr txBox="1">
            <a:spLocks/>
          </p:cNvSpPr>
          <p:nvPr/>
        </p:nvSpPr>
        <p:spPr>
          <a:xfrm>
            <a:off x="304800" y="127037"/>
            <a:ext cx="10210800" cy="1329147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Conclusion &amp; Insights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C062140-B089-4FF2-BCCD-CE562EED92B8}"/>
              </a:ext>
            </a:extLst>
          </p:cNvPr>
          <p:cNvSpPr txBox="1">
            <a:spLocks/>
          </p:cNvSpPr>
          <p:nvPr/>
        </p:nvSpPr>
        <p:spPr>
          <a:xfrm>
            <a:off x="304800" y="1010745"/>
            <a:ext cx="10210800" cy="526305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• Ride demand peaks during working hours and weekdays.</a:t>
            </a:r>
          </a:p>
          <a:p>
            <a:pPr marL="0" indent="0">
              <a:buNone/>
            </a:pP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• Weather conditions influence ride counts.</a:t>
            </a:r>
          </a:p>
          <a:p>
            <a:pPr marL="0" indent="0">
              <a:buNone/>
            </a:pP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• Rain and cold weather reduce demand.</a:t>
            </a:r>
          </a:p>
          <a:p>
            <a:pPr marL="0" indent="0">
              <a:buNone/>
            </a:pP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• Trends can guide scheduling and resource optimization.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16</TotalTime>
  <Words>934</Words>
  <Application>Microsoft Office PowerPoint</Application>
  <PresentationFormat>Widescreen</PresentationFormat>
  <Paragraphs>98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 Light</vt:lpstr>
      <vt:lpstr>Clear Sans</vt:lpstr>
      <vt:lpstr>Clear Sans Bold</vt:lpstr>
      <vt:lpstr>Gill Sans MT</vt:lpstr>
      <vt:lpstr>Symbol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Himanshu</dc:creator>
  <cp:lastModifiedBy>Himanshu</cp:lastModifiedBy>
  <cp:revision>12</cp:revision>
  <dcterms:created xsi:type="dcterms:W3CDTF">2025-10-23T16:49:44Z</dcterms:created>
  <dcterms:modified xsi:type="dcterms:W3CDTF">2025-10-23T17:06:42Z</dcterms:modified>
</cp:coreProperties>
</file>