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73" r:id="rId2"/>
    <p:sldId id="286" r:id="rId3"/>
    <p:sldId id="258" r:id="rId4"/>
    <p:sldId id="259" r:id="rId5"/>
    <p:sldId id="262" r:id="rId6"/>
    <p:sldId id="260" r:id="rId7"/>
    <p:sldId id="288" r:id="rId8"/>
    <p:sldId id="283" r:id="rId9"/>
    <p:sldId id="274" r:id="rId10"/>
    <p:sldId id="263" r:id="rId11"/>
    <p:sldId id="289" r:id="rId12"/>
    <p:sldId id="271" r:id="rId13"/>
    <p:sldId id="28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Wingdings 3" panose="05040102010807070707" pitchFamily="18" charset="2"/>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62" d="100"/>
          <a:sy n="162" d="100"/>
        </p:scale>
        <p:origin x="144" y="31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005753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347516a7f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347516a7f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39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14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5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2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37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388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f44027df1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f44027df1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44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47516a7f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47516a7f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35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82509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58844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50258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3410686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13944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10/30/2023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44354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10/30/2023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44613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32986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307233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062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4008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03194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91235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9640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35464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36464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82571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10/30/2023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4445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10/30/2023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247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10/30/2023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41839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85503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90298CD5-6C1E-4009-B41F-6DF62E31D3BE}" type="datetimeFigureOut">
              <a:rPr lang="en-US" smtClean="0"/>
              <a:pPr/>
              <a:t>10/30/2023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84653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8" r:id="rId19"/>
    <p:sldLayoutId id="2147483699" r:id="rId20"/>
    <p:sldLayoutId id="2147483700" r:id="rId21"/>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80460" y="2791907"/>
            <a:ext cx="233795" cy="179243"/>
          </a:xfrm>
          <a:prstGeom prst="rect">
            <a:avLst/>
          </a:prstGeom>
        </p:spPr>
        <p:txBody>
          <a:bodyPr wrap="none" lIns="0" tIns="0" rIns="0" bIns="0">
            <a:noAutofit/>
          </a:bodyPr>
          <a:lstStyle/>
          <a:p>
            <a:pPr>
              <a:spcBef>
                <a:spcPts val="2470"/>
              </a:spcBef>
              <a:spcAft>
                <a:spcPts val="2470"/>
              </a:spcAft>
            </a:pPr>
            <a:endParaRPr lang="en-US" sz="1534" b="1" dirty="0">
              <a:latin typeface="Cambria"/>
            </a:endParaRPr>
          </a:p>
        </p:txBody>
      </p:sp>
      <p:sp>
        <p:nvSpPr>
          <p:cNvPr id="15" name="Title 14">
            <a:extLst>
              <a:ext uri="{FF2B5EF4-FFF2-40B4-BE49-F238E27FC236}">
                <a16:creationId xmlns:a16="http://schemas.microsoft.com/office/drawing/2014/main" id="{6F3F128A-938C-67FD-39C9-53082241FE70}"/>
              </a:ext>
            </a:extLst>
          </p:cNvPr>
          <p:cNvSpPr>
            <a:spLocks noGrp="1"/>
          </p:cNvSpPr>
          <p:nvPr>
            <p:ph type="title"/>
          </p:nvPr>
        </p:nvSpPr>
        <p:spPr>
          <a:xfrm>
            <a:off x="742849" y="3361944"/>
            <a:ext cx="7053542" cy="1050398"/>
          </a:xfrm>
        </p:spPr>
        <p:txBody>
          <a:bodyPr/>
          <a:lstStyle/>
          <a:p>
            <a:pPr algn="ctr"/>
            <a:r>
              <a:rPr lang="en-US" b="1" dirty="0"/>
              <a:t>Welcome</a:t>
            </a:r>
            <a:endParaRPr lang="en-IN" b="1" dirty="0"/>
          </a:p>
        </p:txBody>
      </p:sp>
      <p:pic>
        <p:nvPicPr>
          <p:cNvPr id="1036" name="Picture 12" descr="EBAday 2020">
            <a:extLst>
              <a:ext uri="{FF2B5EF4-FFF2-40B4-BE49-F238E27FC236}">
                <a16:creationId xmlns:a16="http://schemas.microsoft.com/office/drawing/2014/main" id="{A1353DC4-4CBB-72D9-C667-CE8D47DCD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72" y="241457"/>
            <a:ext cx="7003012" cy="265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33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2" name="Picture 11">
            <a:extLst>
              <a:ext uri="{FF2B5EF4-FFF2-40B4-BE49-F238E27FC236}">
                <a16:creationId xmlns:a16="http://schemas.microsoft.com/office/drawing/2014/main" id="{B6F95814-C9E2-A280-8150-52BA7D5CBEA6}"/>
              </a:ext>
            </a:extLst>
          </p:cNvPr>
          <p:cNvPicPr>
            <a:picLocks noChangeAspect="1"/>
          </p:cNvPicPr>
          <p:nvPr/>
        </p:nvPicPr>
        <p:blipFill>
          <a:blip r:embed="rId3"/>
          <a:stretch>
            <a:fillRect/>
          </a:stretch>
        </p:blipFill>
        <p:spPr>
          <a:xfrm>
            <a:off x="0" y="1077676"/>
            <a:ext cx="9144000" cy="3599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FABF-4219-D9F6-D218-9037C1019858}"/>
              </a:ext>
            </a:extLst>
          </p:cNvPr>
          <p:cNvSpPr>
            <a:spLocks noGrp="1"/>
          </p:cNvSpPr>
          <p:nvPr>
            <p:ph type="title"/>
          </p:nvPr>
        </p:nvSpPr>
        <p:spPr>
          <a:xfrm>
            <a:off x="2334861" y="161373"/>
            <a:ext cx="4474277" cy="739067"/>
          </a:xfrm>
        </p:spPr>
        <p:txBody>
          <a:bodyPr/>
          <a:lstStyle/>
          <a:p>
            <a:pPr algn="ctr"/>
            <a:r>
              <a:rPr lang="en-US" sz="3600" b="1" dirty="0">
                <a:solidFill>
                  <a:schemeClr val="lt2"/>
                </a:solidFill>
              </a:rPr>
              <a:t>HR</a:t>
            </a:r>
            <a:r>
              <a:rPr lang="en-US" dirty="0"/>
              <a:t> </a:t>
            </a:r>
            <a:r>
              <a:rPr lang="en-US" sz="3600" b="1" dirty="0" err="1">
                <a:solidFill>
                  <a:schemeClr val="lt2"/>
                </a:solidFill>
              </a:rPr>
              <a:t>DashBoard</a:t>
            </a:r>
            <a:endParaRPr lang="en-IN" sz="3600" b="1" dirty="0">
              <a:solidFill>
                <a:schemeClr val="lt2"/>
              </a:solidFill>
            </a:endParaRPr>
          </a:p>
        </p:txBody>
      </p:sp>
      <p:pic>
        <p:nvPicPr>
          <p:cNvPr id="7" name="Picture 6">
            <a:extLst>
              <a:ext uri="{FF2B5EF4-FFF2-40B4-BE49-F238E27FC236}">
                <a16:creationId xmlns:a16="http://schemas.microsoft.com/office/drawing/2014/main" id="{CC0D6129-1421-BB18-96AC-EC45EDBCD4A8}"/>
              </a:ext>
            </a:extLst>
          </p:cNvPr>
          <p:cNvPicPr>
            <a:picLocks noChangeAspect="1"/>
          </p:cNvPicPr>
          <p:nvPr/>
        </p:nvPicPr>
        <p:blipFill>
          <a:blip r:embed="rId2"/>
          <a:stretch>
            <a:fillRect/>
          </a:stretch>
        </p:blipFill>
        <p:spPr>
          <a:xfrm>
            <a:off x="0" y="1206386"/>
            <a:ext cx="9144000" cy="3690292"/>
          </a:xfrm>
          <a:prstGeom prst="rect">
            <a:avLst/>
          </a:prstGeom>
        </p:spPr>
      </p:pic>
    </p:spTree>
    <p:extLst>
      <p:ext uri="{BB962C8B-B14F-4D97-AF65-F5344CB8AC3E}">
        <p14:creationId xmlns:p14="http://schemas.microsoft.com/office/powerpoint/2010/main" val="14115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265500" y="2070475"/>
            <a:ext cx="4045200" cy="6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t>Future Scope</a:t>
            </a:r>
            <a:endParaRPr sz="3600" b="1" dirty="0"/>
          </a:p>
        </p:txBody>
      </p:sp>
      <p:sp>
        <p:nvSpPr>
          <p:cNvPr id="176" name="Google Shape;176;p28"/>
          <p:cNvSpPr txBox="1">
            <a:spLocks noGrp="1"/>
          </p:cNvSpPr>
          <p:nvPr>
            <p:ph type="body" idx="2"/>
          </p:nvPr>
        </p:nvSpPr>
        <p:spPr>
          <a:xfrm>
            <a:off x="4206584" y="612518"/>
            <a:ext cx="3837000" cy="3695100"/>
          </a:xfrm>
          <a:prstGeom prst="rect">
            <a:avLst/>
          </a:prstGeom>
        </p:spPr>
        <p:txBody>
          <a:bodyPr spcFirstLastPara="1" wrap="square" lIns="91425" tIns="91425" rIns="91425" bIns="91425" anchor="ctr" anchorCtr="0">
            <a:noAutofit/>
          </a:bodyPr>
          <a:lstStyle/>
          <a:p>
            <a:pPr lvl="0">
              <a:buAutoNum type="arabicPeriod"/>
            </a:pPr>
            <a:r>
              <a:rPr lang="en" dirty="0">
                <a:solidFill>
                  <a:schemeClr val="tx1"/>
                </a:solidFill>
              </a:rPr>
              <a:t>Some additional services created in the UI which were not part of the project ,are under development and these will also be added soon</a:t>
            </a:r>
          </a:p>
          <a:p>
            <a:pPr marL="457200" lvl="0" indent="-342900" algn="l" rtl="0">
              <a:spcBef>
                <a:spcPts val="0"/>
              </a:spcBef>
              <a:spcAft>
                <a:spcPts val="0"/>
              </a:spcAft>
              <a:buSzPts val="1800"/>
              <a:buAutoNum type="arabicPeriod"/>
            </a:pPr>
            <a:endParaRPr dirty="0">
              <a:solidFill>
                <a:schemeClr val="tx1"/>
              </a:solidFill>
            </a:endParaRPr>
          </a:p>
          <a:p>
            <a:pPr marL="457200" lvl="0" indent="-342900" algn="l" rtl="0">
              <a:spcBef>
                <a:spcPts val="0"/>
              </a:spcBef>
              <a:spcAft>
                <a:spcPts val="0"/>
              </a:spcAft>
              <a:buSzPts val="1800"/>
              <a:buAutoNum type="arabicPeriod"/>
            </a:pPr>
            <a:r>
              <a:rPr lang="en-GB" dirty="0">
                <a:solidFill>
                  <a:schemeClr val="tx1"/>
                </a:solidFill>
              </a:rPr>
              <a:t>We will also work on the scope of implementing flags and removing the various HR accesses.</a:t>
            </a:r>
            <a:br>
              <a:rPr lang="en-GB" dirty="0">
                <a:solidFill>
                  <a:schemeClr val="tx1"/>
                </a:solidFill>
              </a:rPr>
            </a:br>
            <a:endParaRPr lang="en-GB" dirty="0">
              <a:solidFill>
                <a:schemeClr val="tx1"/>
              </a:solidFill>
            </a:endParaRPr>
          </a:p>
          <a:p>
            <a:pPr marL="457200" lvl="0" indent="-342900" algn="l" rtl="0">
              <a:spcBef>
                <a:spcPts val="0"/>
              </a:spcBef>
              <a:spcAft>
                <a:spcPts val="0"/>
              </a:spcAft>
              <a:buSzPts val="1800"/>
              <a:buAutoNum type="arabicPeriod"/>
            </a:pPr>
            <a:r>
              <a:rPr lang="en-GB" dirty="0">
                <a:solidFill>
                  <a:schemeClr val="tx1"/>
                </a:solidFill>
              </a:rPr>
              <a:t>Feedback and suggestions will be  looked upon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7422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2708" y="329651"/>
            <a:ext cx="598372" cy="520040"/>
          </a:xfrm>
          <a:prstGeom prst="rect">
            <a:avLst/>
          </a:prstGeom>
        </p:spPr>
      </p:pic>
      <p:pic>
        <p:nvPicPr>
          <p:cNvPr id="4" name="Picture 3"/>
          <p:cNvPicPr>
            <a:picLocks noChangeAspect="1"/>
          </p:cNvPicPr>
          <p:nvPr/>
        </p:nvPicPr>
        <p:blipFill>
          <a:blip r:embed="rId3"/>
          <a:stretch>
            <a:fillRect/>
          </a:stretch>
        </p:blipFill>
        <p:spPr>
          <a:xfrm>
            <a:off x="3719251" y="329651"/>
            <a:ext cx="1490056" cy="494088"/>
          </a:xfrm>
          <a:prstGeom prst="rect">
            <a:avLst/>
          </a:prstGeom>
        </p:spPr>
      </p:pic>
      <p:sp>
        <p:nvSpPr>
          <p:cNvPr id="5" name="Rectangle 4"/>
          <p:cNvSpPr/>
          <p:nvPr/>
        </p:nvSpPr>
        <p:spPr>
          <a:xfrm>
            <a:off x="2573741" y="1047075"/>
            <a:ext cx="3089997" cy="430963"/>
          </a:xfrm>
          <a:prstGeom prst="rect">
            <a:avLst/>
          </a:prstGeom>
        </p:spPr>
        <p:txBody>
          <a:bodyPr lIns="0" tIns="0" rIns="0" bIns="0">
            <a:noAutofit/>
          </a:bodyPr>
          <a:lstStyle/>
          <a:p>
            <a:pPr algn="ctr">
              <a:lnSpc>
                <a:spcPts val="2921"/>
              </a:lnSpc>
              <a:spcBef>
                <a:spcPts val="644"/>
              </a:spcBef>
              <a:spcAft>
                <a:spcPts val="2577"/>
              </a:spcAft>
            </a:pPr>
            <a:r>
              <a:rPr lang="en-US" sz="2400" b="1" u="sng" dirty="0">
                <a:solidFill>
                  <a:schemeClr val="tx1"/>
                </a:solidFill>
                <a:latin typeface="Cambria"/>
              </a:rPr>
              <a:t>Software Engineering Re-skilling Program</a:t>
            </a:r>
          </a:p>
          <a:p>
            <a:pPr algn="just">
              <a:lnSpc>
                <a:spcPts val="2921"/>
              </a:lnSpc>
              <a:spcBef>
                <a:spcPts val="644"/>
              </a:spcBef>
              <a:spcAft>
                <a:spcPts val="2577"/>
              </a:spcAft>
            </a:pPr>
            <a:endParaRPr lang="en-US" sz="1227" b="1" u="sng" dirty="0">
              <a:latin typeface="Cambria"/>
            </a:endParaRPr>
          </a:p>
        </p:txBody>
      </p:sp>
      <p:sp>
        <p:nvSpPr>
          <p:cNvPr id="6" name="Rectangle 5"/>
          <p:cNvSpPr/>
          <p:nvPr/>
        </p:nvSpPr>
        <p:spPr>
          <a:xfrm>
            <a:off x="2094047" y="2097322"/>
            <a:ext cx="4383535" cy="520040"/>
          </a:xfrm>
          <a:prstGeom prst="rect">
            <a:avLst/>
          </a:prstGeom>
        </p:spPr>
        <p:txBody>
          <a:bodyPr wrap="none" lIns="0" tIns="0" rIns="0" bIns="0">
            <a:noAutofit/>
          </a:bodyPr>
          <a:lstStyle/>
          <a:p>
            <a:r>
              <a:rPr lang="en-US" sz="1636" b="1" u="sng" dirty="0">
                <a:solidFill>
                  <a:schemeClr val="tx1"/>
                </a:solidFill>
                <a:latin typeface="Cambria"/>
              </a:rPr>
              <a:t>Project Name : Employee Termination BOT</a:t>
            </a:r>
          </a:p>
        </p:txBody>
      </p:sp>
      <p:sp>
        <p:nvSpPr>
          <p:cNvPr id="7" name="Rectangle 6"/>
          <p:cNvSpPr/>
          <p:nvPr/>
        </p:nvSpPr>
        <p:spPr>
          <a:xfrm>
            <a:off x="3680460" y="2791907"/>
            <a:ext cx="233795" cy="179243"/>
          </a:xfrm>
          <a:prstGeom prst="rect">
            <a:avLst/>
          </a:prstGeom>
        </p:spPr>
        <p:txBody>
          <a:bodyPr wrap="none" lIns="0" tIns="0" rIns="0" bIns="0">
            <a:noAutofit/>
          </a:bodyPr>
          <a:lstStyle/>
          <a:p>
            <a:pPr>
              <a:spcBef>
                <a:spcPts val="2470"/>
              </a:spcBef>
              <a:spcAft>
                <a:spcPts val="2470"/>
              </a:spcAft>
            </a:pPr>
            <a:endParaRPr lang="en-US" sz="1534" b="1" dirty="0">
              <a:latin typeface="Cambria"/>
            </a:endParaRPr>
          </a:p>
        </p:txBody>
      </p:sp>
      <p:sp>
        <p:nvSpPr>
          <p:cNvPr id="8" name="Rectangle 7"/>
          <p:cNvSpPr/>
          <p:nvPr/>
        </p:nvSpPr>
        <p:spPr>
          <a:xfrm>
            <a:off x="4184956" y="2791906"/>
            <a:ext cx="3416430" cy="952719"/>
          </a:xfrm>
          <a:prstGeom prst="rect">
            <a:avLst/>
          </a:prstGeom>
        </p:spPr>
        <p:txBody>
          <a:bodyPr lIns="0" tIns="0" rIns="0" bIns="0">
            <a:noAutofit/>
          </a:bodyPr>
          <a:lstStyle/>
          <a:p>
            <a:pPr>
              <a:lnSpc>
                <a:spcPts val="2332"/>
              </a:lnSpc>
              <a:spcBef>
                <a:spcPts val="2470"/>
              </a:spcBef>
            </a:pPr>
            <a:r>
              <a:rPr lang="en-US" sz="1534" b="1" dirty="0" err="1">
                <a:solidFill>
                  <a:schemeClr val="tx1"/>
                </a:solidFill>
                <a:latin typeface="Cambria"/>
              </a:rPr>
              <a:t>Divit</a:t>
            </a:r>
            <a:r>
              <a:rPr lang="en-US" sz="1534" b="1" dirty="0">
                <a:solidFill>
                  <a:schemeClr val="tx1"/>
                </a:solidFill>
                <a:latin typeface="Cambria"/>
              </a:rPr>
              <a:t> Lal,</a:t>
            </a:r>
            <a:br>
              <a:rPr lang="en-US" sz="1534" b="1" dirty="0">
                <a:solidFill>
                  <a:schemeClr val="tx1"/>
                </a:solidFill>
                <a:latin typeface="Cambria"/>
              </a:rPr>
            </a:br>
            <a:r>
              <a:rPr lang="en-US" sz="1534" b="1" dirty="0">
                <a:solidFill>
                  <a:schemeClr val="tx1"/>
                </a:solidFill>
                <a:latin typeface="Cambria"/>
              </a:rPr>
              <a:t>Shekhar Kumar Tripathi,</a:t>
            </a:r>
            <a:br>
              <a:rPr lang="en-US" sz="1534" b="1" dirty="0">
                <a:solidFill>
                  <a:schemeClr val="tx1"/>
                </a:solidFill>
                <a:latin typeface="Cambria"/>
              </a:rPr>
            </a:br>
            <a:r>
              <a:rPr lang="en-US" sz="1534" b="1" dirty="0">
                <a:solidFill>
                  <a:schemeClr val="tx1"/>
                </a:solidFill>
                <a:latin typeface="Cambria"/>
              </a:rPr>
              <a:t>Divya </a:t>
            </a:r>
            <a:r>
              <a:rPr lang="en-US" sz="1534" b="1" dirty="0" err="1">
                <a:solidFill>
                  <a:schemeClr val="tx1"/>
                </a:solidFill>
                <a:latin typeface="Cambria"/>
              </a:rPr>
              <a:t>Kathnaur</a:t>
            </a:r>
            <a:endParaRPr lang="en-US" sz="1534" b="1" dirty="0">
              <a:solidFill>
                <a:schemeClr val="tx1"/>
              </a:solidFill>
              <a:latin typeface="Cambria"/>
            </a:endParaRPr>
          </a:p>
        </p:txBody>
      </p:sp>
      <p:sp>
        <p:nvSpPr>
          <p:cNvPr id="9" name="TextBox 8"/>
          <p:cNvSpPr txBox="1"/>
          <p:nvPr/>
        </p:nvSpPr>
        <p:spPr>
          <a:xfrm>
            <a:off x="6708038" y="3999134"/>
            <a:ext cx="3176851" cy="712054"/>
          </a:xfrm>
          <a:prstGeom prst="rect">
            <a:avLst/>
          </a:prstGeom>
          <a:noFill/>
        </p:spPr>
        <p:txBody>
          <a:bodyPr wrap="square" rtlCol="0">
            <a:spAutoFit/>
          </a:bodyPr>
          <a:lstStyle/>
          <a:p>
            <a:r>
              <a:rPr lang="en-GB" b="1" dirty="0">
                <a:solidFill>
                  <a:schemeClr val="tx1"/>
                </a:solidFill>
                <a:latin typeface="Cambria"/>
              </a:rPr>
              <a:t>Stack route Mentor :</a:t>
            </a:r>
          </a:p>
          <a:p>
            <a:r>
              <a:rPr lang="en-GB" b="1" dirty="0">
                <a:solidFill>
                  <a:schemeClr val="tx1"/>
                </a:solidFill>
                <a:latin typeface="Cambria"/>
              </a:rPr>
              <a:t>Annu Sharma</a:t>
            </a:r>
            <a:endParaRPr lang="en-US" b="1" dirty="0">
              <a:solidFill>
                <a:schemeClr val="tx1"/>
              </a:solidFill>
              <a:latin typeface="Cambria"/>
            </a:endParaRPr>
          </a:p>
          <a:p>
            <a:endParaRPr lang="en-US" sz="1227" b="1" dirty="0">
              <a:latin typeface="Cambria"/>
            </a:endParaRPr>
          </a:p>
        </p:txBody>
      </p:sp>
      <p:sp>
        <p:nvSpPr>
          <p:cNvPr id="10" name="TextBox 9"/>
          <p:cNvSpPr txBox="1"/>
          <p:nvPr/>
        </p:nvSpPr>
        <p:spPr>
          <a:xfrm>
            <a:off x="243090" y="3802553"/>
            <a:ext cx="3249304" cy="1466107"/>
          </a:xfrm>
          <a:prstGeom prst="rect">
            <a:avLst/>
          </a:prstGeom>
          <a:noFill/>
        </p:spPr>
        <p:txBody>
          <a:bodyPr wrap="square" rtlCol="0">
            <a:spAutoFit/>
          </a:bodyPr>
          <a:lstStyle/>
          <a:p>
            <a:pPr>
              <a:lnSpc>
                <a:spcPct val="150000"/>
              </a:lnSpc>
            </a:pPr>
            <a:r>
              <a:rPr lang="en-GB" b="1" dirty="0">
                <a:solidFill>
                  <a:schemeClr val="tx1"/>
                </a:solidFill>
                <a:latin typeface="Cambria"/>
              </a:rPr>
              <a:t>NatWest Mentors: </a:t>
            </a:r>
          </a:p>
          <a:p>
            <a:r>
              <a:rPr lang="en-GB" b="1" dirty="0" err="1">
                <a:solidFill>
                  <a:schemeClr val="tx1"/>
                </a:solidFill>
                <a:latin typeface="Cambria"/>
              </a:rPr>
              <a:t>Shitij</a:t>
            </a:r>
            <a:r>
              <a:rPr lang="en-GB" b="1" dirty="0">
                <a:solidFill>
                  <a:schemeClr val="tx1"/>
                </a:solidFill>
                <a:latin typeface="Cambria"/>
              </a:rPr>
              <a:t> Bhatnagar</a:t>
            </a:r>
          </a:p>
          <a:p>
            <a:r>
              <a:rPr lang="en-GB" b="1" dirty="0">
                <a:solidFill>
                  <a:schemeClr val="tx1"/>
                </a:solidFill>
                <a:latin typeface="Cambria"/>
              </a:rPr>
              <a:t>Ajeet Verma</a:t>
            </a:r>
          </a:p>
          <a:p>
            <a:r>
              <a:rPr lang="en-GB" b="1" dirty="0" err="1">
                <a:solidFill>
                  <a:schemeClr val="tx1"/>
                </a:solidFill>
                <a:latin typeface="Cambria"/>
              </a:rPr>
              <a:t>Ramneek</a:t>
            </a:r>
            <a:r>
              <a:rPr lang="en-GB" b="1" dirty="0">
                <a:solidFill>
                  <a:schemeClr val="tx1"/>
                </a:solidFill>
                <a:latin typeface="Cambria"/>
              </a:rPr>
              <a:t> Singh Chauhan</a:t>
            </a:r>
            <a:br>
              <a:rPr lang="en-GB" b="1" dirty="0">
                <a:solidFill>
                  <a:schemeClr val="tx1"/>
                </a:solidFill>
                <a:latin typeface="Cambria"/>
              </a:rPr>
            </a:br>
            <a:endParaRPr lang="en-US" b="1" dirty="0">
              <a:solidFill>
                <a:schemeClr val="tx1"/>
              </a:solidFill>
              <a:latin typeface="Cambria"/>
            </a:endParaRPr>
          </a:p>
          <a:p>
            <a:endParaRPr lang="en-US" sz="1227" b="1" dirty="0">
              <a:latin typeface="Cambria"/>
            </a:endParaRPr>
          </a:p>
        </p:txBody>
      </p:sp>
      <p:sp>
        <p:nvSpPr>
          <p:cNvPr id="12" name="Rectangle 11"/>
          <p:cNvSpPr/>
          <p:nvPr/>
        </p:nvSpPr>
        <p:spPr>
          <a:xfrm>
            <a:off x="2715280" y="2948897"/>
            <a:ext cx="1198976" cy="307777"/>
          </a:xfrm>
          <a:prstGeom prst="rect">
            <a:avLst/>
          </a:prstGeom>
        </p:spPr>
        <p:txBody>
          <a:bodyPr wrap="square">
            <a:spAutoFit/>
          </a:bodyPr>
          <a:lstStyle/>
          <a:p>
            <a:r>
              <a:rPr lang="en-GB" b="1" dirty="0">
                <a:solidFill>
                  <a:schemeClr val="tx1"/>
                </a:solidFill>
                <a:latin typeface="Cambria"/>
              </a:rPr>
              <a:t>Created By :</a:t>
            </a:r>
            <a:endParaRPr lang="en-US" b="1" dirty="0">
              <a:solidFill>
                <a:schemeClr val="tx1"/>
              </a:solidFill>
              <a:latin typeface="Cambria"/>
            </a:endParaRPr>
          </a:p>
        </p:txBody>
      </p:sp>
    </p:spTree>
    <p:extLst>
      <p:ext uri="{BB962C8B-B14F-4D97-AF65-F5344CB8AC3E}">
        <p14:creationId xmlns:p14="http://schemas.microsoft.com/office/powerpoint/2010/main" val="286400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68"/>
        <p:cNvGrpSpPr/>
        <p:nvPr/>
      </p:nvGrpSpPr>
      <p:grpSpPr>
        <a:xfrm>
          <a:off x="0" y="0"/>
          <a:ext cx="0" cy="0"/>
          <a:chOff x="0" y="0"/>
          <a:chExt cx="0" cy="0"/>
        </a:xfrm>
      </p:grpSpPr>
      <p:sp>
        <p:nvSpPr>
          <p:cNvPr id="71" name="Google Shape;71;p15"/>
          <p:cNvSpPr txBox="1"/>
          <p:nvPr/>
        </p:nvSpPr>
        <p:spPr>
          <a:xfrm>
            <a:off x="980582" y="354801"/>
            <a:ext cx="7003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kern="1200" dirty="0">
                <a:solidFill>
                  <a:schemeClr val="tx2"/>
                </a:solidFill>
                <a:latin typeface="+mj-lt"/>
                <a:ea typeface="+mj-ea"/>
                <a:cs typeface="+mj-cs"/>
                <a:sym typeface="Old Standard TT"/>
              </a:rPr>
              <a:t>Problem Statement</a:t>
            </a:r>
            <a:endParaRPr sz="3600" b="1" kern="1200" dirty="0">
              <a:solidFill>
                <a:schemeClr val="tx2"/>
              </a:solidFill>
              <a:latin typeface="+mj-lt"/>
              <a:ea typeface="+mj-ea"/>
              <a:cs typeface="+mj-cs"/>
              <a:sym typeface="Old Standard TT"/>
            </a:endParaRPr>
          </a:p>
        </p:txBody>
      </p:sp>
      <p:sp>
        <p:nvSpPr>
          <p:cNvPr id="4" name="Subtitle 3">
            <a:extLst>
              <a:ext uri="{FF2B5EF4-FFF2-40B4-BE49-F238E27FC236}">
                <a16:creationId xmlns:a16="http://schemas.microsoft.com/office/drawing/2014/main" id="{3900D570-DDAF-C6B7-7039-4EAFD1FCAC13}"/>
              </a:ext>
            </a:extLst>
          </p:cNvPr>
          <p:cNvSpPr>
            <a:spLocks noGrp="1" noChangeArrowheads="1"/>
          </p:cNvSpPr>
          <p:nvPr>
            <p:ph type="subTitle" idx="1"/>
          </p:nvPr>
        </p:nvSpPr>
        <p:spPr bwMode="auto">
          <a:xfrm>
            <a:off x="373309" y="1677870"/>
            <a:ext cx="8344325" cy="1593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6979" rIns="0" bIns="26979"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Monaco"/>
              </a:rPr>
              <a:t>To design a BOT like application, to remove or transfer employee details from various HR systems post last working day of employee once the resignation is accepted in the system. The bot should start making necessary changes in relevant HR systems preparing flags to take effect post last working day of the employee eliminating dependency on HR agents to do this manually</a:t>
            </a:r>
            <a:r>
              <a:rPr kumimoji="0" lang="en-US" altLang="en-US" sz="2000" i="0" u="none" strike="noStrike" cap="none" normalizeH="0" baseline="0" dirty="0">
                <a:ln>
                  <a:noFill/>
                </a:ln>
                <a:solidFill>
                  <a:schemeClr val="tx1"/>
                </a:solidFill>
                <a:effectLst/>
              </a:rPr>
              <a:t> </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Purpose</a:t>
            </a:r>
            <a:endParaRPr sz="3600" b="1" dirty="0"/>
          </a:p>
        </p:txBody>
      </p:sp>
      <p:sp>
        <p:nvSpPr>
          <p:cNvPr id="77" name="Google Shape;77;p16"/>
          <p:cNvSpPr txBox="1">
            <a:spLocks noGrp="1"/>
          </p:cNvSpPr>
          <p:nvPr>
            <p:ph type="body" idx="1"/>
          </p:nvPr>
        </p:nvSpPr>
        <p:spPr>
          <a:xfrm>
            <a:off x="311700" y="1373049"/>
            <a:ext cx="8520600" cy="3596820"/>
          </a:xfrm>
          <a:prstGeom prst="rect">
            <a:avLst/>
          </a:prstGeom>
        </p:spPr>
        <p:txBody>
          <a:bodyPr spcFirstLastPara="1" wrap="square" lIns="91425" tIns="91425" rIns="91425" bIns="91425" anchor="t" anchorCtr="0">
            <a:noAutofit/>
          </a:bodyPr>
          <a:lstStyle/>
          <a:p>
            <a:pPr algn="just">
              <a:lnSpc>
                <a:spcPts val="2352"/>
              </a:lnSpc>
              <a:spcAft>
                <a:spcPts val="420"/>
              </a:spcAft>
            </a:pPr>
            <a:r>
              <a:rPr lang="en-US" sz="1600" dirty="0">
                <a:latin typeface="Calibri"/>
              </a:rPr>
              <a:t>The primary purpose is to automate the labor-intensive and manual process of handling employee data post-resignation. This includes tasks such as removing access, updating records, and preparing for the employee's departure.</a:t>
            </a:r>
          </a:p>
          <a:p>
            <a:pPr algn="just">
              <a:lnSpc>
                <a:spcPts val="2352"/>
              </a:lnSpc>
              <a:spcAft>
                <a:spcPts val="420"/>
              </a:spcAft>
            </a:pPr>
            <a:endParaRPr lang="en-US" sz="1600" dirty="0">
              <a:latin typeface="Calibri"/>
            </a:endParaRPr>
          </a:p>
          <a:p>
            <a:pPr algn="just">
              <a:lnSpc>
                <a:spcPts val="2352"/>
              </a:lnSpc>
              <a:spcAft>
                <a:spcPts val="420"/>
              </a:spcAft>
            </a:pPr>
            <a:r>
              <a:rPr lang="en-US" sz="1600" dirty="0">
                <a:latin typeface="Calibri"/>
              </a:rPr>
              <a:t>The BOT aims to increase the efficiency of HR operations by reducing the dependency on HR agents to perform these tasks manually. By automating the process, it is expected to save time.</a:t>
            </a:r>
          </a:p>
          <a:p>
            <a:pPr algn="just">
              <a:lnSpc>
                <a:spcPts val="2352"/>
              </a:lnSpc>
              <a:spcAft>
                <a:spcPts val="420"/>
              </a:spcAft>
            </a:pPr>
            <a:endParaRPr lang="en-US" sz="1600" dirty="0">
              <a:latin typeface="Calibri"/>
            </a:endParaRPr>
          </a:p>
          <a:p>
            <a:pPr algn="just">
              <a:lnSpc>
                <a:spcPts val="2352"/>
              </a:lnSpc>
              <a:spcAft>
                <a:spcPts val="420"/>
              </a:spcAft>
            </a:pPr>
            <a:r>
              <a:rPr lang="en-US" sz="1600" dirty="0">
                <a:latin typeface="Calibri"/>
              </a:rPr>
              <a:t>By eliminating the need for HR agents to handle these tasks manually, the purpose is to enhance the user experience for both HR personnel and departing employees, making the process more efficient and less prone to errors.</a:t>
            </a:r>
          </a:p>
          <a:p>
            <a:pPr algn="just">
              <a:lnSpc>
                <a:spcPts val="2352"/>
              </a:lnSpc>
              <a:spcAft>
                <a:spcPts val="420"/>
              </a:spcAft>
            </a:pPr>
            <a:endParaRPr lang="en-US" sz="1600" dirty="0">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23518" y="1208342"/>
            <a:ext cx="3392100" cy="16550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t>TechStack</a:t>
            </a:r>
            <a:endParaRPr sz="3600" b="1" dirty="0"/>
          </a:p>
        </p:txBody>
      </p:sp>
      <p:pic>
        <p:nvPicPr>
          <p:cNvPr id="11" name="Picture 10"/>
          <p:cNvPicPr>
            <a:picLocks noChangeAspect="1"/>
          </p:cNvPicPr>
          <p:nvPr/>
        </p:nvPicPr>
        <p:blipFill>
          <a:blip r:embed="rId3"/>
          <a:stretch>
            <a:fillRect/>
          </a:stretch>
        </p:blipFill>
        <p:spPr>
          <a:xfrm>
            <a:off x="6180793" y="3526972"/>
            <a:ext cx="1911466" cy="1210034"/>
          </a:xfrm>
          <a:prstGeom prst="rect">
            <a:avLst/>
          </a:prstGeom>
        </p:spPr>
      </p:pic>
      <p:sp>
        <p:nvSpPr>
          <p:cNvPr id="95" name="Google Shape;95;p19"/>
          <p:cNvSpPr txBox="1">
            <a:spLocks noGrp="1"/>
          </p:cNvSpPr>
          <p:nvPr>
            <p:ph type="body" idx="2"/>
          </p:nvPr>
        </p:nvSpPr>
        <p:spPr>
          <a:xfrm>
            <a:off x="3764163" y="17518"/>
            <a:ext cx="5015451" cy="5042619"/>
          </a:xfrm>
          <a:prstGeom prst="rect">
            <a:avLst/>
          </a:prstGeom>
        </p:spPr>
        <p:txBody>
          <a:bodyPr spcFirstLastPara="1" wrap="square" lIns="91425" tIns="91425" rIns="91425" bIns="91425" anchor="ctr" anchorCtr="0">
            <a:noAutofit/>
          </a:bodyPr>
          <a:lstStyle/>
          <a:p>
            <a:pPr marL="114300" lvl="0" indent="0" algn="l" rtl="0">
              <a:spcBef>
                <a:spcPts val="0"/>
              </a:spcBef>
              <a:spcAft>
                <a:spcPts val="0"/>
              </a:spcAft>
              <a:buSzPts val="1800"/>
              <a:buNone/>
            </a:pP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2782" y="1845570"/>
            <a:ext cx="1890432" cy="1103886"/>
          </a:xfrm>
          <a:prstGeom prst="rect">
            <a:avLst/>
          </a:prstGeom>
        </p:spPr>
      </p:pic>
      <p:pic>
        <p:nvPicPr>
          <p:cNvPr id="13" name="Picture 12">
            <a:extLst>
              <a:ext uri="{FF2B5EF4-FFF2-40B4-BE49-F238E27FC236}">
                <a16:creationId xmlns:a16="http://schemas.microsoft.com/office/drawing/2014/main" id="{019F771A-9994-C645-C6B3-EB40603A260C}"/>
              </a:ext>
            </a:extLst>
          </p:cNvPr>
          <p:cNvPicPr>
            <a:picLocks noChangeAspect="1"/>
          </p:cNvPicPr>
          <p:nvPr/>
        </p:nvPicPr>
        <p:blipFill>
          <a:blip r:embed="rId5"/>
          <a:stretch>
            <a:fillRect/>
          </a:stretch>
        </p:blipFill>
        <p:spPr>
          <a:xfrm>
            <a:off x="3980516" y="3463686"/>
            <a:ext cx="1734964" cy="1210034"/>
          </a:xfrm>
          <a:prstGeom prst="rect">
            <a:avLst/>
          </a:prstGeom>
        </p:spPr>
      </p:pic>
      <p:pic>
        <p:nvPicPr>
          <p:cNvPr id="14" name="Picture 13">
            <a:extLst>
              <a:ext uri="{FF2B5EF4-FFF2-40B4-BE49-F238E27FC236}">
                <a16:creationId xmlns:a16="http://schemas.microsoft.com/office/drawing/2014/main" id="{7B398C6F-674A-9EA3-2833-98537E62F851}"/>
              </a:ext>
            </a:extLst>
          </p:cNvPr>
          <p:cNvPicPr>
            <a:picLocks noChangeAspect="1"/>
          </p:cNvPicPr>
          <p:nvPr/>
        </p:nvPicPr>
        <p:blipFill>
          <a:blip r:embed="rId6"/>
          <a:stretch>
            <a:fillRect/>
          </a:stretch>
        </p:blipFill>
        <p:spPr>
          <a:xfrm>
            <a:off x="6290305" y="225094"/>
            <a:ext cx="1436915" cy="98324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9500" y="1730045"/>
            <a:ext cx="1423165" cy="1275225"/>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5024" y="343111"/>
            <a:ext cx="1918190" cy="8652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066379" y="98236"/>
            <a:ext cx="4045200" cy="6346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b="1" dirty="0"/>
              <a:t>ARCHITECTURE</a:t>
            </a:r>
            <a:endParaRPr sz="3600" b="1" dirty="0"/>
          </a:p>
        </p:txBody>
      </p:sp>
      <p:pic>
        <p:nvPicPr>
          <p:cNvPr id="3" name="Picture 2">
            <a:extLst>
              <a:ext uri="{FF2B5EF4-FFF2-40B4-BE49-F238E27FC236}">
                <a16:creationId xmlns:a16="http://schemas.microsoft.com/office/drawing/2014/main" id="{163519CB-D528-77F3-295B-CB76FD287AB7}"/>
              </a:ext>
            </a:extLst>
          </p:cNvPr>
          <p:cNvPicPr>
            <a:picLocks noChangeAspect="1"/>
          </p:cNvPicPr>
          <p:nvPr/>
        </p:nvPicPr>
        <p:blipFill>
          <a:blip r:embed="rId3"/>
          <a:stretch>
            <a:fillRect/>
          </a:stretch>
        </p:blipFill>
        <p:spPr>
          <a:xfrm>
            <a:off x="0" y="1"/>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49B7-F31D-31E7-D518-EC3AD3D82E4D}"/>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D8B5E369-01EB-F3AA-B2C6-A5A393E589E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1615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17A-6C6E-9982-1741-CA12CD67C24B}"/>
              </a:ext>
            </a:extLst>
          </p:cNvPr>
          <p:cNvSpPr>
            <a:spLocks noGrp="1"/>
          </p:cNvSpPr>
          <p:nvPr>
            <p:ph type="title"/>
          </p:nvPr>
        </p:nvSpPr>
        <p:spPr>
          <a:xfrm>
            <a:off x="709871" y="81019"/>
            <a:ext cx="7053542" cy="1050398"/>
          </a:xfrm>
        </p:spPr>
        <p:txBody>
          <a:bodyPr/>
          <a:lstStyle/>
          <a:p>
            <a:pPr algn="ctr"/>
            <a:r>
              <a:rPr lang="en-US" dirty="0"/>
              <a:t>ARCHITECTURE</a:t>
            </a:r>
            <a:endParaRPr lang="en-IN" dirty="0"/>
          </a:p>
        </p:txBody>
      </p:sp>
      <p:pic>
        <p:nvPicPr>
          <p:cNvPr id="7" name="Picture 6">
            <a:extLst>
              <a:ext uri="{FF2B5EF4-FFF2-40B4-BE49-F238E27FC236}">
                <a16:creationId xmlns:a16="http://schemas.microsoft.com/office/drawing/2014/main" id="{914290EF-F639-47CA-B71E-BD2C5F1D1E23}"/>
              </a:ext>
            </a:extLst>
          </p:cNvPr>
          <p:cNvPicPr>
            <a:picLocks noChangeAspect="1"/>
          </p:cNvPicPr>
          <p:nvPr/>
        </p:nvPicPr>
        <p:blipFill>
          <a:blip r:embed="rId2"/>
          <a:stretch>
            <a:fillRect/>
          </a:stretch>
        </p:blipFill>
        <p:spPr>
          <a:xfrm>
            <a:off x="26504" y="718910"/>
            <a:ext cx="9090991" cy="4457720"/>
          </a:xfrm>
          <a:prstGeom prst="rect">
            <a:avLst/>
          </a:prstGeom>
        </p:spPr>
      </p:pic>
    </p:spTree>
    <p:extLst>
      <p:ext uri="{BB962C8B-B14F-4D97-AF65-F5344CB8AC3E}">
        <p14:creationId xmlns:p14="http://schemas.microsoft.com/office/powerpoint/2010/main" val="36581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Title 3">
            <a:extLst>
              <a:ext uri="{FF2B5EF4-FFF2-40B4-BE49-F238E27FC236}">
                <a16:creationId xmlns:a16="http://schemas.microsoft.com/office/drawing/2014/main" id="{292B5691-E2AF-2D75-9072-A25001F60AB3}"/>
              </a:ext>
            </a:extLst>
          </p:cNvPr>
          <p:cNvSpPr>
            <a:spLocks noGrp="1"/>
          </p:cNvSpPr>
          <p:nvPr>
            <p:ph type="title"/>
          </p:nvPr>
        </p:nvSpPr>
        <p:spPr>
          <a:xfrm>
            <a:off x="2049758" y="73969"/>
            <a:ext cx="2808000" cy="755700"/>
          </a:xfrm>
        </p:spPr>
        <p:txBody>
          <a:bodyPr/>
          <a:lstStyle/>
          <a:p>
            <a:r>
              <a:rPr lang="en-US" dirty="0"/>
              <a:t>UI Representation</a:t>
            </a:r>
            <a:endParaRPr lang="en-IN" dirty="0"/>
          </a:p>
        </p:txBody>
      </p:sp>
      <p:pic>
        <p:nvPicPr>
          <p:cNvPr id="6" name="Picture 5">
            <a:extLst>
              <a:ext uri="{FF2B5EF4-FFF2-40B4-BE49-F238E27FC236}">
                <a16:creationId xmlns:a16="http://schemas.microsoft.com/office/drawing/2014/main" id="{91536A9D-AC18-500F-212B-DFE7FDF32ACC}"/>
              </a:ext>
            </a:extLst>
          </p:cNvPr>
          <p:cNvPicPr>
            <a:picLocks noChangeAspect="1"/>
          </p:cNvPicPr>
          <p:nvPr/>
        </p:nvPicPr>
        <p:blipFill>
          <a:blip r:embed="rId3"/>
          <a:stretch>
            <a:fillRect/>
          </a:stretch>
        </p:blipFill>
        <p:spPr>
          <a:xfrm>
            <a:off x="684054" y="899803"/>
            <a:ext cx="7175598" cy="4243697"/>
          </a:xfrm>
          <a:prstGeom prst="rect">
            <a:avLst/>
          </a:prstGeom>
        </p:spPr>
      </p:pic>
    </p:spTree>
    <p:extLst>
      <p:ext uri="{BB962C8B-B14F-4D97-AF65-F5344CB8AC3E}">
        <p14:creationId xmlns:p14="http://schemas.microsoft.com/office/powerpoint/2010/main" val="1152596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Ion</Template>
  <TotalTime>4207</TotalTime>
  <Words>278</Words>
  <Application>Microsoft Office PowerPoint</Application>
  <PresentationFormat>On-screen Show (16:9)</PresentationFormat>
  <Paragraphs>29</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Monaco</vt:lpstr>
      <vt:lpstr>Century Gothic</vt:lpstr>
      <vt:lpstr>Cambria</vt:lpstr>
      <vt:lpstr>Arial</vt:lpstr>
      <vt:lpstr>Calibri</vt:lpstr>
      <vt:lpstr>Wingdings 3</vt:lpstr>
      <vt:lpstr>Ion</vt:lpstr>
      <vt:lpstr>Welcome</vt:lpstr>
      <vt:lpstr>PowerPoint Presentation</vt:lpstr>
      <vt:lpstr>PowerPoint Presentation</vt:lpstr>
      <vt:lpstr>Purpose</vt:lpstr>
      <vt:lpstr>TechStack</vt:lpstr>
      <vt:lpstr>ARCHITECTURE</vt:lpstr>
      <vt:lpstr>PowerPoint Presentation</vt:lpstr>
      <vt:lpstr>ARCHITECTURE</vt:lpstr>
      <vt:lpstr>UI Representation</vt:lpstr>
      <vt:lpstr>PowerPoint Presentation</vt:lpstr>
      <vt:lpstr>HR DashBoard</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Pay Wallet</dc:title>
  <dc:creator>Aashish Belwal</dc:creator>
  <cp:lastModifiedBy>Admin</cp:lastModifiedBy>
  <cp:revision>49</cp:revision>
  <dcterms:modified xsi:type="dcterms:W3CDTF">2023-10-30T02:27:32Z</dcterms:modified>
</cp:coreProperties>
</file>