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10" r:id="rId3"/>
    <p:sldId id="348" r:id="rId4"/>
    <p:sldId id="273" r:id="rId5"/>
    <p:sldId id="281" r:id="rId6"/>
    <p:sldId id="380" r:id="rId7"/>
    <p:sldId id="340" r:id="rId8"/>
    <p:sldId id="341" r:id="rId9"/>
    <p:sldId id="349" r:id="rId10"/>
    <p:sldId id="350" r:id="rId11"/>
    <p:sldId id="354" r:id="rId12"/>
    <p:sldId id="355" r:id="rId13"/>
    <p:sldId id="356" r:id="rId14"/>
    <p:sldId id="359" r:id="rId15"/>
    <p:sldId id="358" r:id="rId16"/>
    <p:sldId id="357" r:id="rId17"/>
    <p:sldId id="320" r:id="rId18"/>
    <p:sldId id="360" r:id="rId19"/>
    <p:sldId id="366" r:id="rId20"/>
    <p:sldId id="342" r:id="rId21"/>
    <p:sldId id="386" r:id="rId22"/>
    <p:sldId id="288" r:id="rId23"/>
    <p:sldId id="367" r:id="rId24"/>
    <p:sldId id="368" r:id="rId25"/>
    <p:sldId id="381" r:id="rId26"/>
    <p:sldId id="369" r:id="rId27"/>
    <p:sldId id="370" r:id="rId28"/>
    <p:sldId id="371" r:id="rId29"/>
    <p:sldId id="373" r:id="rId30"/>
    <p:sldId id="374" r:id="rId31"/>
    <p:sldId id="275" r:id="rId32"/>
    <p:sldId id="343" r:id="rId33"/>
    <p:sldId id="379" r:id="rId34"/>
    <p:sldId id="375" r:id="rId35"/>
    <p:sldId id="382" r:id="rId36"/>
    <p:sldId id="378" r:id="rId37"/>
    <p:sldId id="384" r:id="rId38"/>
    <p:sldId id="332" r:id="rId39"/>
    <p:sldId id="278" r:id="rId40"/>
    <p:sldId id="385" r:id="rId41"/>
    <p:sldId id="325" r:id="rId42"/>
    <p:sldId id="280" r:id="rId43"/>
    <p:sldId id="279" r:id="rId44"/>
    <p:sldId id="326" r:id="rId45"/>
    <p:sldId id="337" r:id="rId46"/>
    <p:sldId id="362" r:id="rId47"/>
    <p:sldId id="363" r:id="rId48"/>
    <p:sldId id="338" r:id="rId49"/>
    <p:sldId id="339" r:id="rId50"/>
    <p:sldId id="347" r:id="rId51"/>
    <p:sldId id="333" r:id="rId52"/>
    <p:sldId id="334" r:id="rId53"/>
    <p:sldId id="327" r:id="rId54"/>
    <p:sldId id="297" r:id="rId55"/>
    <p:sldId id="299" r:id="rId56"/>
    <p:sldId id="300" r:id="rId57"/>
    <p:sldId id="298" r:id="rId58"/>
    <p:sldId id="301" r:id="rId59"/>
    <p:sldId id="269" r:id="rId60"/>
    <p:sldId id="266" r:id="rId61"/>
    <p:sldId id="264" r:id="rId62"/>
    <p:sldId id="270" r:id="rId63"/>
    <p:sldId id="265" r:id="rId64"/>
    <p:sldId id="274" r:id="rId65"/>
    <p:sldId id="284" r:id="rId66"/>
    <p:sldId id="283" r:id="rId67"/>
    <p:sldId id="315" r:id="rId68"/>
    <p:sldId id="316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2786-85A0-4D31-BCEF-144ECEFEA183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6CEA3-D608-4F63-A099-266045637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1B0-41AD-4484-96A9-C0DEA19CECD0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1B30-889C-4A7F-BEFB-8B8A6DE14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61B30-889C-4A7F-BEFB-8B8A6DE148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AB-BABB-4E8F-86EB-645B84259D77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1AA2-2131-4A55-AF4B-6A2C21900F09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5C8-CBD4-41E6-8530-62CBC568C04B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371-9D1E-4A70-99B5-088DFFA0AD24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7CA7-6965-45B2-8321-F94BB9ED2426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E31-3AE7-4531-9ED5-EB2767D3820F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B8C1-F3B5-4893-9F2D-104812B70D20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04FB-66A4-4769-81B1-F045434C2247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AEE-A42E-4723-AE9E-5C49C9EE3F08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2D25-8B25-4B49-BDAC-F880A4D77814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4A3F-4310-4CDD-A1F2-20E88A167C90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92EE-74E8-49E6-B27D-4A0B6460EE08}" type="datetime1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jpe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jpe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jpe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Secure Multiparty Regression Based 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Homomorphic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Encryption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01000" cy="1752600"/>
          </a:xfrm>
        </p:spPr>
        <p:txBody>
          <a:bodyPr/>
          <a:lstStyle/>
          <a:p>
            <a:r>
              <a:rPr lang="en-US" dirty="0" smtClean="0"/>
              <a:t>Rob Hall</a:t>
            </a:r>
          </a:p>
          <a:p>
            <a:r>
              <a:rPr lang="en-US" dirty="0" smtClean="0"/>
              <a:t>Joint work with Yuval </a:t>
            </a:r>
            <a:r>
              <a:rPr lang="en-US" dirty="0" err="1" smtClean="0"/>
              <a:t>Nardi</a:t>
            </a:r>
            <a:r>
              <a:rPr lang="en-US" dirty="0" smtClean="0"/>
              <a:t> (</a:t>
            </a:r>
            <a:r>
              <a:rPr lang="en-US" dirty="0" err="1" smtClean="0"/>
              <a:t>Technion</a:t>
            </a:r>
            <a:r>
              <a:rPr lang="en-US" dirty="0" smtClean="0"/>
              <a:t>) and Steve Fienberg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http://www.cs.cmu.edu/~rjhall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8345" y="518160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rjhall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+@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cs.cmu.edu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5904404" y="5867400"/>
          <a:ext cx="2576686" cy="685800"/>
        </p:xfrm>
        <a:graphic>
          <a:graphicData uri="http://schemas.openxmlformats.org/presentationml/2006/ole">
            <p:oleObj spid="_x0000_s1027" name="Photo Editor Photo" r:id="rId4" imgW="9945488" imgH="2647619" progId="">
              <p:embed/>
            </p:oleObj>
          </a:graphicData>
        </a:graphic>
      </p:graphicFrame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919561"/>
            <a:ext cx="762000" cy="7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rjhall\Desktop\pres\Stats_logo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940878"/>
            <a:ext cx="3209285" cy="688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Ideal Scenario vs. Real Life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727020" cy="927547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133600"/>
            <a:ext cx="771350" cy="787452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Picture 1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727020" cy="927547"/>
          </a:xfrm>
          <a:prstGeom prst="rect">
            <a:avLst/>
          </a:prstGeom>
          <a:noFill/>
        </p:spPr>
      </p:pic>
      <p:sp>
        <p:nvSpPr>
          <p:cNvPr id="17" name="Rectangular Callout 16"/>
          <p:cNvSpPr/>
          <p:nvPr/>
        </p:nvSpPr>
        <p:spPr>
          <a:xfrm>
            <a:off x="3200400" y="1371600"/>
            <a:ext cx="4038600" cy="381000"/>
          </a:xfrm>
          <a:prstGeom prst="wedgeRectCallout">
            <a:avLst>
              <a:gd name="adj1" fmla="val -6048"/>
              <a:gd name="adj2" fmla="val 13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submitted to “</a:t>
            </a:r>
            <a:r>
              <a:rPr lang="en-US" sz="2000" dirty="0" smtClean="0"/>
              <a:t>trusted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party.”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943600" y="1981200"/>
            <a:ext cx="2743200" cy="1295400"/>
          </a:xfrm>
          <a:prstGeom prst="wedgeRectCallout">
            <a:avLst>
              <a:gd name="adj1" fmla="val -60760"/>
              <a:gd name="adj2" fmla="val -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“Trusted party” computes regression, sends coefficients back to each party.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524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Ideal</a:t>
            </a:r>
            <a:r>
              <a:rPr lang="en-US" sz="2800" dirty="0" smtClean="0"/>
              <a:t>: Parties see their own data and the output.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000" y="3732212"/>
            <a:ext cx="845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3962400" y="1905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191000" y="28956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05200" y="2667000"/>
            <a:ext cx="1219200" cy="457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2209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3581400" y="2743200"/>
            <a:ext cx="1295400" cy="609600"/>
          </a:xfrm>
          <a:prstGeom prst="curvedConnector3">
            <a:avLst>
              <a:gd name="adj1" fmla="val 11765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4419600" y="32766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/>
          <p:cNvSpPr/>
          <p:nvPr/>
        </p:nvSpPr>
        <p:spPr>
          <a:xfrm>
            <a:off x="3657600" y="24384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2050" idx="1"/>
          </p:cNvCxnSpPr>
          <p:nvPr/>
        </p:nvCxnSpPr>
        <p:spPr>
          <a:xfrm rot="10800000">
            <a:off x="3429000" y="2362200"/>
            <a:ext cx="1371600" cy="165126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Ideal Scenario vs. Real Life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727020" cy="927547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133600"/>
            <a:ext cx="771350" cy="787452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Picture 1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727020" cy="927547"/>
          </a:xfrm>
          <a:prstGeom prst="rect">
            <a:avLst/>
          </a:prstGeom>
          <a:noFill/>
        </p:spPr>
      </p:pic>
      <p:sp>
        <p:nvSpPr>
          <p:cNvPr id="17" name="Rectangular Callout 16"/>
          <p:cNvSpPr/>
          <p:nvPr/>
        </p:nvSpPr>
        <p:spPr>
          <a:xfrm>
            <a:off x="3200400" y="1371600"/>
            <a:ext cx="4038600" cy="381000"/>
          </a:xfrm>
          <a:prstGeom prst="wedgeRectCallout">
            <a:avLst>
              <a:gd name="adj1" fmla="val -6048"/>
              <a:gd name="adj2" fmla="val 13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submitted to “</a:t>
            </a:r>
            <a:r>
              <a:rPr lang="en-US" sz="2000" dirty="0" smtClean="0"/>
              <a:t>trusted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party.”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943600" y="1981200"/>
            <a:ext cx="2743200" cy="1295400"/>
          </a:xfrm>
          <a:prstGeom prst="wedgeRectCallout">
            <a:avLst>
              <a:gd name="adj1" fmla="val -60760"/>
              <a:gd name="adj2" fmla="val -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“Trusted party” computes regression, sends coefficients back to each party.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524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Ideal</a:t>
            </a:r>
            <a:r>
              <a:rPr lang="en-US" sz="2800" dirty="0" smtClean="0"/>
              <a:t>: Parties see their own data and the output.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000" y="3732212"/>
            <a:ext cx="845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3962400" y="1905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191000" y="28956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05200" y="2667000"/>
            <a:ext cx="1219200" cy="457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2209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3581400" y="2743200"/>
            <a:ext cx="1295400" cy="609600"/>
          </a:xfrm>
          <a:prstGeom prst="curvedConnector3">
            <a:avLst>
              <a:gd name="adj1" fmla="val 11765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4419600" y="32766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/>
          <p:cNvSpPr/>
          <p:nvPr/>
        </p:nvSpPr>
        <p:spPr>
          <a:xfrm>
            <a:off x="3657600" y="24384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2050" idx="1"/>
          </p:cNvCxnSpPr>
          <p:nvPr/>
        </p:nvCxnSpPr>
        <p:spPr>
          <a:xfrm rot="10800000">
            <a:off x="3429000" y="2362200"/>
            <a:ext cx="1371600" cy="165126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632" y="4038600"/>
            <a:ext cx="836168" cy="1066800"/>
          </a:xfrm>
          <a:prstGeom prst="rect">
            <a:avLst/>
          </a:prstGeom>
          <a:noFill/>
        </p:spPr>
      </p:pic>
      <p:pic>
        <p:nvPicPr>
          <p:cNvPr id="25" name="Picture 2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432" y="4038600"/>
            <a:ext cx="836168" cy="10668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81000" y="39624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Real</a:t>
            </a:r>
            <a:r>
              <a:rPr lang="en-US" sz="2800" dirty="0" smtClean="0"/>
              <a:t>: Parties also see intermediate messages.</a:t>
            </a:r>
            <a:endParaRPr lang="en-US" sz="28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019800" y="3810000"/>
            <a:ext cx="2743200" cy="1447800"/>
          </a:xfrm>
          <a:prstGeom prst="wedgeRectCallout">
            <a:avLst>
              <a:gd name="adj1" fmla="val -63470"/>
              <a:gd name="adj2" fmla="val -15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Parties </a:t>
            </a:r>
            <a:r>
              <a:rPr lang="en-US" sz="2000" b="1" dirty="0" smtClean="0"/>
              <a:t>exchange messages</a:t>
            </a:r>
            <a:r>
              <a:rPr lang="en-US" sz="2000" dirty="0" smtClean="0"/>
              <a:t> and perform local computation according to a </a:t>
            </a:r>
            <a:r>
              <a:rPr lang="en-US" sz="2000" b="1" dirty="0" smtClean="0"/>
              <a:t>protocol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52800" y="4114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3"/>
          </p:cNvCxnSpPr>
          <p:nvPr/>
        </p:nvCxnSpPr>
        <p:spPr>
          <a:xfrm rot="10800000" flipV="1">
            <a:off x="3276600" y="4495800"/>
            <a:ext cx="1447800" cy="76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352800" y="4876800"/>
            <a:ext cx="1447800" cy="76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14800" y="3810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3505200" y="4191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ocument 42"/>
          <p:cNvSpPr/>
          <p:nvPr/>
        </p:nvSpPr>
        <p:spPr>
          <a:xfrm>
            <a:off x="4038600" y="4572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0800000" flipV="1">
            <a:off x="3276600" y="5029200"/>
            <a:ext cx="1524000" cy="152400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ocument 43"/>
          <p:cNvSpPr/>
          <p:nvPr/>
        </p:nvSpPr>
        <p:spPr>
          <a:xfrm>
            <a:off x="4114800" y="51054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Ideal Scenario vs. Real Life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727020" cy="927547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133600"/>
            <a:ext cx="771350" cy="787452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727020" cy="927547"/>
          </a:xfrm>
          <a:prstGeom prst="rect">
            <a:avLst/>
          </a:prstGeom>
          <a:noFill/>
        </p:spPr>
      </p:pic>
      <p:sp>
        <p:nvSpPr>
          <p:cNvPr id="17" name="Rectangular Callout 16"/>
          <p:cNvSpPr/>
          <p:nvPr/>
        </p:nvSpPr>
        <p:spPr>
          <a:xfrm>
            <a:off x="3200400" y="1371600"/>
            <a:ext cx="4038600" cy="381000"/>
          </a:xfrm>
          <a:prstGeom prst="wedgeRectCallout">
            <a:avLst>
              <a:gd name="adj1" fmla="val -6048"/>
              <a:gd name="adj2" fmla="val 13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submitted to “</a:t>
            </a:r>
            <a:r>
              <a:rPr lang="en-US" sz="2000" dirty="0" smtClean="0"/>
              <a:t>trusted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party.”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943600" y="1981200"/>
            <a:ext cx="2743200" cy="1295400"/>
          </a:xfrm>
          <a:prstGeom prst="wedgeRectCallout">
            <a:avLst>
              <a:gd name="adj1" fmla="val -60760"/>
              <a:gd name="adj2" fmla="val -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“Trusted party” computes regression, sends coefficients back to each party.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524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Ideal</a:t>
            </a:r>
            <a:r>
              <a:rPr lang="en-US" sz="2800" dirty="0" smtClean="0"/>
              <a:t>: Parties see their own data and the output.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000" y="3732212"/>
            <a:ext cx="845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3962400" y="1905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191000" y="28956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05200" y="2667000"/>
            <a:ext cx="1219200" cy="457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2209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3581400" y="2743200"/>
            <a:ext cx="1295400" cy="609600"/>
          </a:xfrm>
          <a:prstGeom prst="curvedConnector3">
            <a:avLst>
              <a:gd name="adj1" fmla="val 11765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4419600" y="32766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/>
          <p:cNvSpPr/>
          <p:nvPr/>
        </p:nvSpPr>
        <p:spPr>
          <a:xfrm>
            <a:off x="3657600" y="24384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2050" idx="1"/>
          </p:cNvCxnSpPr>
          <p:nvPr/>
        </p:nvCxnSpPr>
        <p:spPr>
          <a:xfrm rot="10800000">
            <a:off x="3429000" y="2362200"/>
            <a:ext cx="1371600" cy="165126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632" y="4038600"/>
            <a:ext cx="836168" cy="1066800"/>
          </a:xfrm>
          <a:prstGeom prst="rect">
            <a:avLst/>
          </a:prstGeom>
          <a:noFill/>
        </p:spPr>
      </p:pic>
      <p:pic>
        <p:nvPicPr>
          <p:cNvPr id="25" name="Picture 2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432" y="4038600"/>
            <a:ext cx="836168" cy="10668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81000" y="39624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Real</a:t>
            </a:r>
            <a:r>
              <a:rPr lang="en-US" sz="2800" dirty="0" smtClean="0"/>
              <a:t>: Parties also see intermediate messages.</a:t>
            </a:r>
            <a:endParaRPr lang="en-US" sz="28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019800" y="3810000"/>
            <a:ext cx="2743200" cy="1447800"/>
          </a:xfrm>
          <a:prstGeom prst="wedgeRectCallout">
            <a:avLst>
              <a:gd name="adj1" fmla="val -63470"/>
              <a:gd name="adj2" fmla="val -15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Parties </a:t>
            </a:r>
            <a:r>
              <a:rPr lang="en-US" sz="2000" b="1" dirty="0" smtClean="0"/>
              <a:t>exchange messages</a:t>
            </a:r>
            <a:r>
              <a:rPr lang="en-US" sz="2000" dirty="0" smtClean="0"/>
              <a:t> and perform local computation according to a </a:t>
            </a:r>
            <a:r>
              <a:rPr lang="en-US" sz="2000" b="1" dirty="0" smtClean="0"/>
              <a:t>protocol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52800" y="4114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3"/>
          </p:cNvCxnSpPr>
          <p:nvPr/>
        </p:nvCxnSpPr>
        <p:spPr>
          <a:xfrm rot="10800000" flipV="1">
            <a:off x="3276600" y="4495800"/>
            <a:ext cx="1447800" cy="76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352800" y="4876800"/>
            <a:ext cx="1447800" cy="76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14800" y="3810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3505200" y="4191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ocument 42"/>
          <p:cNvSpPr/>
          <p:nvPr/>
        </p:nvSpPr>
        <p:spPr>
          <a:xfrm>
            <a:off x="4038600" y="4572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381000" y="5943600"/>
            <a:ext cx="8001000" cy="762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Protocol is </a:t>
            </a:r>
            <a:r>
              <a:rPr lang="en-US" sz="2400" b="1" dirty="0" smtClean="0"/>
              <a:t>secure</a:t>
            </a:r>
            <a:r>
              <a:rPr lang="en-US" sz="2400" dirty="0" smtClean="0"/>
              <a:t> if intermediate messages don’t </a:t>
            </a:r>
            <a:r>
              <a:rPr lang="en-US" sz="2400" dirty="0" smtClean="0"/>
              <a:t>reveal any information </a:t>
            </a:r>
            <a:r>
              <a:rPr lang="en-US" sz="2400" b="1" i="1" dirty="0" smtClean="0"/>
              <a:t>beyond whatever is contained in </a:t>
            </a:r>
            <a:r>
              <a:rPr lang="en-US" sz="2400" b="1" i="1" dirty="0" smtClean="0"/>
              <a:t>the output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cxnSp>
        <p:nvCxnSpPr>
          <p:cNvPr id="42" name="Curved Connector 41"/>
          <p:cNvCxnSpPr/>
          <p:nvPr/>
        </p:nvCxnSpPr>
        <p:spPr>
          <a:xfrm rot="10800000" flipV="1">
            <a:off x="3276600" y="5029200"/>
            <a:ext cx="1524000" cy="152400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ocument 43"/>
          <p:cNvSpPr/>
          <p:nvPr/>
        </p:nvSpPr>
        <p:spPr>
          <a:xfrm>
            <a:off x="4114800" y="5105400"/>
            <a:ext cx="228600" cy="304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“Security by Simulation”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137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Consider the messages to party 1:</a:t>
            </a:r>
            <a:endParaRPr lang="en-US" sz="28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4448176" cy="4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ular Callout 29"/>
          <p:cNvSpPr/>
          <p:nvPr/>
        </p:nvSpPr>
        <p:spPr>
          <a:xfrm>
            <a:off x="6248400" y="1752600"/>
            <a:ext cx="2743200" cy="609600"/>
          </a:xfrm>
          <a:prstGeom prst="wedgeRectCallout">
            <a:avLst>
              <a:gd name="adj1" fmla="val -69093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other’s private inputs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676400" y="2667000"/>
            <a:ext cx="5486400" cy="304800"/>
          </a:xfrm>
          <a:prstGeom prst="wedgeRectCallout">
            <a:avLst>
              <a:gd name="adj1" fmla="val -36029"/>
              <a:gd name="adj2" fmla="val -13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distribution, s</a:t>
            </a:r>
            <a:r>
              <a:rPr lang="en-US" sz="2000" dirty="0" smtClean="0"/>
              <a:t>ince the protocol is randomized.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“Security by Simulation”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137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Consider the messages to party 1:</a:t>
            </a:r>
            <a:endParaRPr lang="en-US" sz="28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4448176" cy="4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69016"/>
            <a:ext cx="4695900" cy="48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ular Callout 27"/>
          <p:cNvSpPr/>
          <p:nvPr/>
        </p:nvSpPr>
        <p:spPr>
          <a:xfrm>
            <a:off x="6248400" y="3647420"/>
            <a:ext cx="2743200" cy="609600"/>
          </a:xfrm>
          <a:prstGeom prst="wedgeRectCallout">
            <a:avLst>
              <a:gd name="adj1" fmla="val -63885"/>
              <a:gd name="adj2" fmla="val 154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what's available in ideal case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248400" y="1752600"/>
            <a:ext cx="2743200" cy="609600"/>
          </a:xfrm>
          <a:prstGeom prst="wedgeRectCallout">
            <a:avLst>
              <a:gd name="adj1" fmla="val -69093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other’s private inputs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3200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Suppose we construct a </a:t>
            </a:r>
            <a:r>
              <a:rPr lang="en-US" sz="2800" b="1" dirty="0" smtClean="0"/>
              <a:t>simulator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76400" y="2667000"/>
            <a:ext cx="5486400" cy="304800"/>
          </a:xfrm>
          <a:prstGeom prst="wedgeRectCallout">
            <a:avLst>
              <a:gd name="adj1" fmla="val -36029"/>
              <a:gd name="adj2" fmla="val -13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distribution, s</a:t>
            </a:r>
            <a:r>
              <a:rPr lang="en-US" sz="2000" dirty="0" smtClean="0"/>
              <a:t>ince the protocol is randomized.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“Security by Simulation”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137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Consider the messages to party 1: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465838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Try to decide which one a particular transcript is from:</a:t>
            </a:r>
            <a:endParaRPr lang="en-US" sz="28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4448176" cy="4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69016"/>
            <a:ext cx="4695900" cy="48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105400"/>
            <a:ext cx="4047259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ular Callout 27"/>
          <p:cNvSpPr/>
          <p:nvPr/>
        </p:nvSpPr>
        <p:spPr>
          <a:xfrm>
            <a:off x="6248400" y="3647420"/>
            <a:ext cx="2743200" cy="609600"/>
          </a:xfrm>
          <a:prstGeom prst="wedgeRectCallout">
            <a:avLst>
              <a:gd name="adj1" fmla="val -63885"/>
              <a:gd name="adj2" fmla="val 154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what's available in ideal case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248400" y="1752600"/>
            <a:ext cx="2743200" cy="609600"/>
          </a:xfrm>
          <a:prstGeom prst="wedgeRectCallout">
            <a:avLst>
              <a:gd name="adj1" fmla="val -69093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other’s private inputs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09600" y="5257800"/>
            <a:ext cx="2590800" cy="533400"/>
          </a:xfrm>
          <a:prstGeom prst="wedgeRectCallout">
            <a:avLst>
              <a:gd name="adj1" fmla="val 63586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r>
              <a:rPr lang="en-US" sz="2000" b="1" dirty="0" smtClean="0"/>
              <a:t> poly-time </a:t>
            </a:r>
            <a:r>
              <a:rPr lang="en-US" sz="2000" dirty="0" smtClean="0"/>
              <a:t>algorithm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3200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Suppose we construct a </a:t>
            </a:r>
            <a:r>
              <a:rPr lang="en-US" sz="2800" b="1" dirty="0" smtClean="0"/>
              <a:t>simulator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76400" y="2667000"/>
            <a:ext cx="5486400" cy="304800"/>
          </a:xfrm>
          <a:prstGeom prst="wedgeRectCallout">
            <a:avLst>
              <a:gd name="adj1" fmla="val -36029"/>
              <a:gd name="adj2" fmla="val -13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distribution, s</a:t>
            </a:r>
            <a:r>
              <a:rPr lang="en-US" sz="2000" dirty="0" smtClean="0"/>
              <a:t>ince the protocol is randomized.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“Security by Simulation”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137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Consider the messages to party 1: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465838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Try to decide which one a particular transcript is from:</a:t>
            </a:r>
            <a:endParaRPr lang="en-US" sz="28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4448176" cy="4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69016"/>
            <a:ext cx="4695900" cy="48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105400"/>
            <a:ext cx="4047259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ular Callout 27"/>
          <p:cNvSpPr/>
          <p:nvPr/>
        </p:nvSpPr>
        <p:spPr>
          <a:xfrm>
            <a:off x="6248400" y="3647420"/>
            <a:ext cx="2743200" cy="609600"/>
          </a:xfrm>
          <a:prstGeom prst="wedgeRectCallout">
            <a:avLst>
              <a:gd name="adj1" fmla="val -63885"/>
              <a:gd name="adj2" fmla="val 154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what's available in ideal case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248400" y="1752600"/>
            <a:ext cx="2743200" cy="609600"/>
          </a:xfrm>
          <a:prstGeom prst="wedgeRectCallout">
            <a:avLst>
              <a:gd name="adj1" fmla="val -69093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Depends on other’s private inputs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09600" y="5257800"/>
            <a:ext cx="2590800" cy="533400"/>
          </a:xfrm>
          <a:prstGeom prst="wedgeRectCallout">
            <a:avLst>
              <a:gd name="adj1" fmla="val 63586"/>
              <a:gd name="adj2" fmla="val 2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r>
              <a:rPr lang="en-US" sz="2000" b="1" dirty="0" smtClean="0"/>
              <a:t> poly-time </a:t>
            </a:r>
            <a:r>
              <a:rPr lang="en-US" sz="2000" dirty="0" smtClean="0"/>
              <a:t>algorithm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3200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Suppose we construct a </a:t>
            </a:r>
            <a:r>
              <a:rPr lang="en-US" sz="2800" b="1" dirty="0" smtClean="0"/>
              <a:t>simulator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6" name="Flowchart: Process 35"/>
          <p:cNvSpPr/>
          <p:nvPr/>
        </p:nvSpPr>
        <p:spPr>
          <a:xfrm>
            <a:off x="381000" y="6096000"/>
            <a:ext cx="8001000" cy="5334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Can’t decide </a:t>
            </a:r>
            <a:r>
              <a:rPr lang="en-US" sz="2400" b="1" dirty="0" smtClean="0">
                <a:sym typeface="Wingdings" pitchFamily="2" charset="2"/>
              </a:rPr>
              <a:t> messages reveal no more than input/output.</a:t>
            </a:r>
            <a:endParaRPr lang="en-US" sz="2400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1676400" y="2667000"/>
            <a:ext cx="5486400" cy="304800"/>
          </a:xfrm>
          <a:prstGeom prst="wedgeRectCallout">
            <a:avLst>
              <a:gd name="adj1" fmla="val -36029"/>
              <a:gd name="adj2" fmla="val -13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distribution, s</a:t>
            </a:r>
            <a:r>
              <a:rPr lang="en-US" sz="2000" dirty="0" smtClean="0"/>
              <a:t>ince the protocol is randomized.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76383"/>
            <a:ext cx="6400800" cy="67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“Computational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Indistinguishability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562600" y="1600200"/>
            <a:ext cx="2743200" cy="609600"/>
          </a:xfrm>
          <a:prstGeom prst="wedgeRectCallout">
            <a:avLst>
              <a:gd name="adj1" fmla="val 25699"/>
              <a:gd name="adj2" fmla="val 7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Negligible function </a:t>
            </a:r>
            <a:r>
              <a:rPr lang="en-US" sz="2000" dirty="0" smtClean="0"/>
              <a:t>of </a:t>
            </a:r>
            <a:r>
              <a:rPr lang="en-US" sz="2000" dirty="0" smtClean="0"/>
              <a:t>a security </a:t>
            </a:r>
            <a:r>
              <a:rPr lang="en-US" sz="2000" dirty="0" smtClean="0"/>
              <a:t>parameter 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" y="1600200"/>
            <a:ext cx="3200400" cy="609600"/>
          </a:xfrm>
          <a:prstGeom prst="wedgeRectCallout">
            <a:avLst>
              <a:gd name="adj1" fmla="val -10908"/>
              <a:gd name="adj2" fmla="val 76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Probability over </a:t>
            </a:r>
            <a:r>
              <a:rPr lang="en-US" sz="2000" dirty="0" smtClean="0"/>
              <a:t>transcripts </a:t>
            </a:r>
            <a:r>
              <a:rPr lang="en-US" sz="2000" dirty="0" smtClean="0"/>
              <a:t>and coin tosses of A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429000" y="3124200"/>
            <a:ext cx="5181600" cy="5334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Probability that decision is correct ≈ 0.5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76383"/>
            <a:ext cx="6400800" cy="67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“Computational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Indistinguishability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562600" y="1600200"/>
            <a:ext cx="2743200" cy="609600"/>
          </a:xfrm>
          <a:prstGeom prst="wedgeRectCallout">
            <a:avLst>
              <a:gd name="adj1" fmla="val 25699"/>
              <a:gd name="adj2" fmla="val 7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Negligible function </a:t>
            </a:r>
            <a:r>
              <a:rPr lang="en-US" sz="2000" dirty="0" smtClean="0"/>
              <a:t>of </a:t>
            </a:r>
            <a:r>
              <a:rPr lang="en-US" sz="2000" dirty="0" smtClean="0"/>
              <a:t>a security </a:t>
            </a:r>
            <a:r>
              <a:rPr lang="en-US" sz="2000" dirty="0" smtClean="0"/>
              <a:t>parameter 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" y="1600200"/>
            <a:ext cx="3200400" cy="609600"/>
          </a:xfrm>
          <a:prstGeom prst="wedgeRectCallout">
            <a:avLst>
              <a:gd name="adj1" fmla="val -10908"/>
              <a:gd name="adj2" fmla="val 76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Probability over </a:t>
            </a:r>
            <a:r>
              <a:rPr lang="en-US" sz="2000" dirty="0" smtClean="0"/>
              <a:t>transcripts </a:t>
            </a:r>
            <a:r>
              <a:rPr lang="en-US" sz="2000" dirty="0" smtClean="0"/>
              <a:t>and coin tosses of A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429000" y="3124200"/>
            <a:ext cx="5181600" cy="5334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Probability that decision is correct ≈ 0.5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810000"/>
            <a:ext cx="638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proper relaxation of statistical </a:t>
            </a:r>
            <a:r>
              <a:rPr lang="en-US" sz="2800" dirty="0" smtClean="0"/>
              <a:t>closeness:</a:t>
            </a:r>
            <a:endParaRPr lang="en-US" sz="2800" dirty="0"/>
          </a:p>
        </p:txBody>
      </p:sp>
      <p:pic>
        <p:nvPicPr>
          <p:cNvPr id="70660" name="Picture 4" descr="http://hausheer.osola.com/latex2png/XGJlZ2lue2Rpc3BsYXltYXRofQ0KXGRlbHRhKGspID4gXGludF9cbWF0aGNhbHtNfSB8Zl97XHRleHR7cHJvdG99fShtKSAtIGZfe1x0ZXh0e3NpbX19KG0pfFwgZG0gDQpcZW5ke2Rpc3BsYXltYXRofQ--/900/0/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343400"/>
            <a:ext cx="5810250" cy="85288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1" y="55626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Polynomially</a:t>
            </a:r>
            <a:r>
              <a:rPr lang="en-US" sz="2800" dirty="0" smtClean="0"/>
              <a:t> (in k) many secure sub-protocols may be composed.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Basic Tools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133600"/>
            <a:ext cx="2367975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438400"/>
            <a:ext cx="99271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228600" y="2133600"/>
            <a:ext cx="2971800" cy="1066800"/>
          </a:xfrm>
          <a:prstGeom prst="wedgeRectCallout">
            <a:avLst>
              <a:gd name="adj1" fmla="val 58598"/>
              <a:gd name="adj2" fmla="val -8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Uniformly distributed </a:t>
            </a:r>
            <a:r>
              <a:rPr lang="en-US" sz="2400" dirty="0" smtClean="0"/>
              <a:t>among all solutions.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71600"/>
            <a:ext cx="723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Hide intermediate values as </a:t>
            </a:r>
            <a:r>
              <a:rPr lang="en-US" sz="2800" b="1" dirty="0" smtClean="0"/>
              <a:t>“random shares”:</a:t>
            </a:r>
            <a:endParaRPr lang="en-US" sz="2800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5029200" y="1905000"/>
            <a:ext cx="2667000" cy="457200"/>
          </a:xfrm>
          <a:prstGeom prst="wedgeRectCallout">
            <a:avLst>
              <a:gd name="adj1" fmla="val -59258"/>
              <a:gd name="adj2" fmla="val 55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Intermediate value</a:t>
            </a:r>
            <a:endParaRPr lang="en-US" sz="2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038600" y="2971800"/>
            <a:ext cx="3048000" cy="457200"/>
          </a:xfrm>
          <a:prstGeom prst="wedgeRectCallout">
            <a:avLst>
              <a:gd name="adj1" fmla="val -49571"/>
              <a:gd name="adj2" fmla="val -71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“share” per party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3733800"/>
            <a:ext cx="4495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Sums may be computed locally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and motivation.</a:t>
            </a:r>
          </a:p>
          <a:p>
            <a:endParaRPr lang="en-US" dirty="0" smtClean="0"/>
          </a:p>
          <a:p>
            <a:r>
              <a:rPr lang="en-US" dirty="0" smtClean="0"/>
              <a:t>Basic tools of cryptography.</a:t>
            </a:r>
          </a:p>
          <a:p>
            <a:r>
              <a:rPr lang="en-US" dirty="0" smtClean="0"/>
              <a:t>Prior work</a:t>
            </a:r>
          </a:p>
          <a:p>
            <a:endParaRPr lang="en-US" dirty="0" smtClean="0"/>
          </a:p>
          <a:p>
            <a:r>
              <a:rPr lang="en-US" dirty="0" smtClean="0"/>
              <a:t>Techniques for regression.</a:t>
            </a:r>
          </a:p>
          <a:p>
            <a:r>
              <a:rPr lang="en-US" dirty="0" smtClean="0"/>
              <a:t>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019800" y="2895600"/>
            <a:ext cx="304800" cy="1066800"/>
          </a:xfrm>
          <a:prstGeom prst="rightBrace">
            <a:avLst>
              <a:gd name="adj1" fmla="val 8333"/>
              <a:gd name="adj2" fmla="val 4711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19800" y="4648200"/>
            <a:ext cx="304800" cy="990600"/>
          </a:xfrm>
          <a:prstGeom prst="rightBrace">
            <a:avLst>
              <a:gd name="adj1" fmla="val 8333"/>
              <a:gd name="adj2" fmla="val 54815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3124200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“Well known”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4886980"/>
            <a:ext cx="262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Our contribution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Basic Tools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038600"/>
            <a:ext cx="4562475" cy="3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6221570" cy="2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133600"/>
            <a:ext cx="2367975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438400"/>
            <a:ext cx="99271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228600" y="3810000"/>
            <a:ext cx="2514600" cy="1447800"/>
          </a:xfrm>
          <a:prstGeom prst="wedgeRectCallout">
            <a:avLst>
              <a:gd name="adj1" fmla="val 61257"/>
              <a:gd name="adj2" fmla="val -18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a sub-protocol for computing </a:t>
            </a:r>
            <a:r>
              <a:rPr lang="en-US" sz="2400" b="1" dirty="0" smtClean="0"/>
              <a:t>products</a:t>
            </a:r>
            <a:r>
              <a:rPr lang="en-US" sz="2400" dirty="0" smtClean="0"/>
              <a:t> of shares: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28600" y="2133600"/>
            <a:ext cx="2971800" cy="1066800"/>
          </a:xfrm>
          <a:prstGeom prst="wedgeRectCallout">
            <a:avLst>
              <a:gd name="adj1" fmla="val 58598"/>
              <a:gd name="adj2" fmla="val -8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Uniformly distributed </a:t>
            </a:r>
            <a:r>
              <a:rPr lang="en-US" sz="2400" dirty="0" smtClean="0"/>
              <a:t>among all solutions.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2971800" y="5029200"/>
            <a:ext cx="5562600" cy="381000"/>
          </a:xfrm>
          <a:prstGeom prst="wedgeRectCallout">
            <a:avLst>
              <a:gd name="adj1" fmla="val -36181"/>
              <a:gd name="adj2" fmla="val -74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Uniformly distributed </a:t>
            </a:r>
            <a:r>
              <a:rPr lang="en-US" sz="2400" dirty="0" smtClean="0"/>
              <a:t>among all solutions.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71600"/>
            <a:ext cx="723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Hide intermediate values as </a:t>
            </a:r>
            <a:r>
              <a:rPr lang="en-US" sz="2800" b="1" dirty="0" smtClean="0"/>
              <a:t>“random shares”:</a:t>
            </a:r>
            <a:endParaRPr lang="en-US" sz="2800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5029200" y="1905000"/>
            <a:ext cx="2667000" cy="457200"/>
          </a:xfrm>
          <a:prstGeom prst="wedgeRectCallout">
            <a:avLst>
              <a:gd name="adj1" fmla="val -59258"/>
              <a:gd name="adj2" fmla="val 55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Intermediate value</a:t>
            </a:r>
            <a:endParaRPr lang="en-US" sz="2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038600" y="2971800"/>
            <a:ext cx="3048000" cy="457200"/>
          </a:xfrm>
          <a:prstGeom prst="wedgeRectCallout">
            <a:avLst>
              <a:gd name="adj1" fmla="val -49571"/>
              <a:gd name="adj2" fmla="val -71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“share” per party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Basic Tools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038600"/>
            <a:ext cx="4562475" cy="3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6221570" cy="2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133600"/>
            <a:ext cx="2367975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438400"/>
            <a:ext cx="99271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228600" y="3810000"/>
            <a:ext cx="2514600" cy="1447800"/>
          </a:xfrm>
          <a:prstGeom prst="wedgeRectCallout">
            <a:avLst>
              <a:gd name="adj1" fmla="val 61257"/>
              <a:gd name="adj2" fmla="val -18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a sub-protocol for computing </a:t>
            </a:r>
            <a:r>
              <a:rPr lang="en-US" sz="2400" b="1" dirty="0" smtClean="0"/>
              <a:t>products</a:t>
            </a:r>
            <a:r>
              <a:rPr lang="en-US" sz="2400" dirty="0" smtClean="0"/>
              <a:t> of shares: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28600" y="2133600"/>
            <a:ext cx="2971800" cy="1066800"/>
          </a:xfrm>
          <a:prstGeom prst="wedgeRectCallout">
            <a:avLst>
              <a:gd name="adj1" fmla="val 58598"/>
              <a:gd name="adj2" fmla="val -8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Uniformly distributed </a:t>
            </a:r>
            <a:r>
              <a:rPr lang="en-US" sz="2400" dirty="0" smtClean="0"/>
              <a:t>among all solutions.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38800"/>
            <a:ext cx="7455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Random shares easy to simulate.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Sub protocols </a:t>
            </a:r>
            <a:r>
              <a:rPr lang="en-US" sz="2800" b="1" dirty="0" smtClean="0"/>
              <a:t>compose </a:t>
            </a:r>
            <a:r>
              <a:rPr lang="en-US" sz="2800" dirty="0" smtClean="0"/>
              <a:t>yielding secure protocol.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5029200"/>
            <a:ext cx="5562600" cy="381000"/>
          </a:xfrm>
          <a:prstGeom prst="wedgeRectCallout">
            <a:avLst>
              <a:gd name="adj1" fmla="val -36181"/>
              <a:gd name="adj2" fmla="val -74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Uniformly distributed </a:t>
            </a:r>
            <a:r>
              <a:rPr lang="en-US" sz="2400" dirty="0" smtClean="0"/>
              <a:t>among all solutions.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71600"/>
            <a:ext cx="723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Hide intermediate values as </a:t>
            </a:r>
            <a:r>
              <a:rPr lang="en-US" sz="2800" b="1" dirty="0" smtClean="0"/>
              <a:t>“random shares”:</a:t>
            </a:r>
            <a:endParaRPr lang="en-US" sz="2800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5029200" y="1905000"/>
            <a:ext cx="2667000" cy="457200"/>
          </a:xfrm>
          <a:prstGeom prst="wedgeRectCallout">
            <a:avLst>
              <a:gd name="adj1" fmla="val -59258"/>
              <a:gd name="adj2" fmla="val 55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Intermediate value</a:t>
            </a:r>
            <a:endParaRPr lang="en-US" sz="2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038600" y="2971800"/>
            <a:ext cx="3048000" cy="457200"/>
          </a:xfrm>
          <a:prstGeom prst="wedgeRectCallout">
            <a:avLst>
              <a:gd name="adj1" fmla="val -49571"/>
              <a:gd name="adj2" fmla="val -71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“share” per party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Basic Tools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447800"/>
            <a:ext cx="3657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Homomorphic</a:t>
            </a:r>
            <a:r>
              <a:rPr lang="en-US" sz="2400" b="1" dirty="0" smtClean="0"/>
              <a:t> encryption </a:t>
            </a:r>
            <a:r>
              <a:rPr lang="en-US" sz="2400" dirty="0" smtClean="0"/>
              <a:t>(e.g., </a:t>
            </a:r>
            <a:r>
              <a:rPr lang="en-US" sz="2400" dirty="0" err="1" smtClean="0"/>
              <a:t>Paillier</a:t>
            </a:r>
            <a:r>
              <a:rPr lang="en-US" sz="2400" dirty="0" smtClean="0"/>
              <a:t> ‘99)</a:t>
            </a:r>
            <a:endParaRPr lang="en-US" sz="24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4200"/>
            <a:ext cx="2876550" cy="4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10000"/>
            <a:ext cx="4048125" cy="41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191000" y="14478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Public key (like e.g., RSA)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err="1" smtClean="0"/>
              <a:t>Ciphertexts</a:t>
            </a:r>
            <a:r>
              <a:rPr lang="en-US" sz="2400" b="1" dirty="0" smtClean="0"/>
              <a:t> are indistinguishable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3" name="Rectangular Callout 22"/>
          <p:cNvSpPr/>
          <p:nvPr/>
        </p:nvSpPr>
        <p:spPr>
          <a:xfrm>
            <a:off x="304800" y="2895600"/>
            <a:ext cx="2362200" cy="1447800"/>
          </a:xfrm>
          <a:prstGeom prst="wedgeRectCallout">
            <a:avLst>
              <a:gd name="adj1" fmla="val 64080"/>
              <a:gd name="adj2" fmla="val 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Allows math operations on encrypted values:</a:t>
            </a:r>
            <a:endParaRPr lang="en-US" sz="2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6934200" y="2667000"/>
            <a:ext cx="1752600" cy="762000"/>
          </a:xfrm>
          <a:prstGeom prst="wedgeRectCallout">
            <a:avLst>
              <a:gd name="adj1" fmla="val -72487"/>
              <a:gd name="adj2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(note, on ring mod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5867400"/>
            <a:ext cx="7315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Allows construction of the </a:t>
            </a:r>
            <a:r>
              <a:rPr lang="en-US" sz="2400" b="1" dirty="0" smtClean="0"/>
              <a:t>“product” </a:t>
            </a:r>
            <a:r>
              <a:rPr lang="en-US" sz="2400" b="1" dirty="0" smtClean="0"/>
              <a:t>sub-protocol…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4953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 ≈</a:t>
            </a:r>
            <a:r>
              <a:rPr lang="en-US" sz="3600" b="1" dirty="0" smtClean="0"/>
              <a:t> </a:t>
            </a:r>
            <a:r>
              <a:rPr lang="en-US" sz="3600" dirty="0" smtClean="0"/>
              <a:t>2</a:t>
            </a:r>
            <a:r>
              <a:rPr lang="en-US" sz="3600" baseline="30000" dirty="0" smtClean="0"/>
              <a:t>k</a:t>
            </a:r>
            <a:endParaRPr lang="en-US" sz="3600" baseline="300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181600" y="4800600"/>
            <a:ext cx="3048000" cy="381000"/>
          </a:xfrm>
          <a:prstGeom prst="wedgeRectCallout">
            <a:avLst>
              <a:gd name="adj1" fmla="val -72487"/>
              <a:gd name="adj2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Security parameter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524000" y="4724400"/>
            <a:ext cx="1828800" cy="381000"/>
          </a:xfrm>
          <a:prstGeom prst="wedgeRectCallout">
            <a:avLst>
              <a:gd name="adj1" fmla="val 48363"/>
              <a:gd name="adj2" fmla="val 111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Public key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6705600" y="5257800"/>
            <a:ext cx="1981200" cy="838200"/>
          </a:xfrm>
          <a:prstGeom prst="wedgeRectCallout">
            <a:avLst>
              <a:gd name="adj1" fmla="val 6076"/>
              <a:gd name="adj2" fmla="val -9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held by party 2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09600" y="5257800"/>
            <a:ext cx="1981200" cy="838200"/>
          </a:xfrm>
          <a:prstGeom prst="wedgeRectCallout">
            <a:avLst>
              <a:gd name="adj1" fmla="val 6076"/>
              <a:gd name="adj2" fmla="val -9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held by party 1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1524000" cy="2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19400" y="2133600"/>
            <a:ext cx="3429000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438400" y="3124200"/>
            <a:ext cx="2362200" cy="838200"/>
          </a:xfrm>
          <a:prstGeom prst="wedgeRectCallout">
            <a:avLst>
              <a:gd name="adj1" fmla="val -49637"/>
              <a:gd name="adj2" fmla="val -9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Encrypt values and send them.</a:t>
            </a:r>
            <a:endParaRPr lang="en-US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4" name="Picture 2" descr="http://hausheer.osola.com/latex2png/XGJlZ2lue2Rpc3BsYXltYXRofQ0KRShhX2kpLFwgRShiXzEpDQpcZW5ke2Rpc3BsYXltYXRofQ--/500/0/resul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10400" y="4953000"/>
            <a:ext cx="1599386" cy="292316"/>
          </a:xfrm>
          <a:prstGeom prst="rect">
            <a:avLst/>
          </a:prstGeom>
          <a:noFill/>
        </p:spPr>
      </p:pic>
      <p:pic>
        <p:nvPicPr>
          <p:cNvPr id="90116" name="Picture 4" descr="http://hausheer.osola.com/latex2png/XGJlZ2lue2Rpc3BsYXltYXRofQ0KRShhXzEpLFwgRShiXzEpDQpcZW5ke2Rpc3BsYXltYXRofQ--/500/0/resul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10400" y="4953000"/>
            <a:ext cx="1596121" cy="285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1524000" cy="2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19400" y="2133600"/>
            <a:ext cx="3429000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4800600" y="4038600"/>
            <a:ext cx="2362200" cy="838200"/>
          </a:xfrm>
          <a:prstGeom prst="wedgeRectCallout">
            <a:avLst>
              <a:gd name="adj1" fmla="val 49153"/>
              <a:gd name="adj2" fmla="val -100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Draw r uniformly at random</a:t>
            </a: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4953000"/>
            <a:ext cx="1995488" cy="2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 flipH="1">
            <a:off x="2819400" y="3505200"/>
            <a:ext cx="3429000" cy="3744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3048000"/>
            <a:ext cx="3318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1524000" cy="2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19400" y="2133600"/>
            <a:ext cx="3429000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2819400" y="3505200"/>
            <a:ext cx="3429000" cy="3744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318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953000"/>
            <a:ext cx="2833688" cy="31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4953000"/>
            <a:ext cx="1995488" cy="2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ular Callout 16"/>
          <p:cNvSpPr/>
          <p:nvPr/>
        </p:nvSpPr>
        <p:spPr>
          <a:xfrm>
            <a:off x="2590800" y="4114800"/>
            <a:ext cx="1905000" cy="762000"/>
          </a:xfrm>
          <a:prstGeom prst="wedgeRectCallout">
            <a:avLst>
              <a:gd name="adj1" fmla="val -70818"/>
              <a:gd name="adj2" fmla="val -59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Decrypt, add local product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1524000" cy="2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19400" y="2133600"/>
            <a:ext cx="3429000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2819400" y="3505200"/>
            <a:ext cx="3429000" cy="3744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318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953000"/>
            <a:ext cx="2833688" cy="31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4953000"/>
            <a:ext cx="1995488" cy="2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ular Callout 16"/>
          <p:cNvSpPr/>
          <p:nvPr/>
        </p:nvSpPr>
        <p:spPr>
          <a:xfrm>
            <a:off x="838200" y="5562600"/>
            <a:ext cx="1371600" cy="762000"/>
          </a:xfrm>
          <a:prstGeom prst="wedgeRectCallout">
            <a:avLst>
              <a:gd name="adj1" fmla="val 15880"/>
              <a:gd name="adj2" fmla="val -89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 of product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7315200" y="5562600"/>
            <a:ext cx="1371600" cy="762000"/>
          </a:xfrm>
          <a:prstGeom prst="wedgeRectCallout">
            <a:avLst>
              <a:gd name="adj1" fmla="val 65566"/>
              <a:gd name="adj2" fmla="val -92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 of product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362200"/>
            <a:ext cx="1524000" cy="2057400"/>
          </a:xfrm>
          <a:prstGeom prst="rect">
            <a:avLst/>
          </a:prstGeom>
          <a:noFill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1524000" cy="2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19400" y="2133600"/>
            <a:ext cx="3429000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2819400" y="3505200"/>
            <a:ext cx="3429000" cy="3744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318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09800"/>
            <a:ext cx="22774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(Integer)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1219200"/>
            <a:ext cx="1828800" cy="762000"/>
          </a:xfrm>
          <a:prstGeom prst="wedgeRectCallout">
            <a:avLst>
              <a:gd name="adj1" fmla="val 786"/>
              <a:gd name="adj2" fmla="val 7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 (has private key)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1400" y="1676400"/>
            <a:ext cx="1371600" cy="457200"/>
          </a:xfrm>
          <a:prstGeom prst="wedgeRectCallout">
            <a:avLst>
              <a:gd name="adj1" fmla="val 2044"/>
              <a:gd name="adj2" fmla="val 9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953000"/>
            <a:ext cx="2833688" cy="31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4953000"/>
            <a:ext cx="1995488" cy="2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4495800"/>
            <a:ext cx="8321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4495800"/>
            <a:ext cx="8418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ular Callout 16"/>
          <p:cNvSpPr/>
          <p:nvPr/>
        </p:nvSpPr>
        <p:spPr>
          <a:xfrm>
            <a:off x="838200" y="5562600"/>
            <a:ext cx="1371600" cy="762000"/>
          </a:xfrm>
          <a:prstGeom prst="wedgeRectCallout">
            <a:avLst>
              <a:gd name="adj1" fmla="val 15880"/>
              <a:gd name="adj2" fmla="val -89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 of product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7315200" y="5562600"/>
            <a:ext cx="1371600" cy="762000"/>
          </a:xfrm>
          <a:prstGeom prst="wedgeRectCallout">
            <a:avLst>
              <a:gd name="adj1" fmla="val 65566"/>
              <a:gd name="adj2" fmla="val -92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 of product</a:t>
            </a:r>
            <a:endParaRPr lang="en-US" sz="2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5562600" y="1371600"/>
            <a:ext cx="1600200" cy="457200"/>
          </a:xfrm>
          <a:prstGeom prst="wedgeRectCallout">
            <a:avLst>
              <a:gd name="adj1" fmla="val -74147"/>
              <a:gd name="adj2" fmla="val 709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Encrypted</a:t>
            </a:r>
            <a:endParaRPr lang="en-US" sz="2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3124200" y="4114800"/>
            <a:ext cx="2362200" cy="990600"/>
          </a:xfrm>
          <a:prstGeom prst="wedgeRectCallout">
            <a:avLst>
              <a:gd name="adj1" fmla="val -39072"/>
              <a:gd name="adj2" fmla="val -1279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Uniform random variable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Yao’s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principle may now evaluate any circuit: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6020" name="Picture 4" descr="http://hausheer.osola.com/latex2png/XGJlZ2lue2Rpc3BsYXltYXRofQ0KYSBcb3BsdXMgYiA9IGEgK2IgLSAyYWINClxlbmR7ZGlzcGxheW1hdGh9/500/0/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40794"/>
            <a:ext cx="3971925" cy="378606"/>
          </a:xfrm>
          <a:prstGeom prst="rect">
            <a:avLst/>
          </a:prstGeom>
          <a:noFill/>
        </p:spPr>
      </p:pic>
      <p:pic>
        <p:nvPicPr>
          <p:cNvPr id="86022" name="Picture 6" descr="http://hausheer.osola.com/latex2png/XGJlZ2lue2Rpc3BsYXltYXRofQ0KYSBcd2VkZ2UgYiA9IGFiDQpcZW5ke2Rpc3BsYXltYXRofQ--/500/0/resul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20799"/>
            <a:ext cx="2085975" cy="355801"/>
          </a:xfrm>
          <a:prstGeom prst="rect">
            <a:avLst/>
          </a:prstGeom>
          <a:noFill/>
        </p:spPr>
      </p:pic>
      <p:sp>
        <p:nvSpPr>
          <p:cNvPr id="8" name="Right Brace 7"/>
          <p:cNvSpPr/>
          <p:nvPr/>
        </p:nvSpPr>
        <p:spPr>
          <a:xfrm>
            <a:off x="4953000" y="2362200"/>
            <a:ext cx="304800" cy="1066800"/>
          </a:xfrm>
          <a:prstGeom prst="rightBrace">
            <a:avLst>
              <a:gd name="adj1" fmla="val 8333"/>
              <a:gd name="adj2" fmla="val 4711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4206" y="2590800"/>
            <a:ext cx="39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x</a:t>
            </a:r>
            <a:r>
              <a:rPr lang="en-US" sz="2800" dirty="0" err="1" smtClean="0"/>
              <a:t>or</a:t>
            </a:r>
            <a:r>
              <a:rPr lang="en-US" sz="2800" dirty="0" smtClean="0"/>
              <a:t>,” “and” for binary </a:t>
            </a:r>
            <a:r>
              <a:rPr lang="en-US" sz="2800" dirty="0" err="1" smtClean="0"/>
              <a:t>a,b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parties with </a:t>
            </a:r>
            <a:r>
              <a:rPr lang="en-US" b="1" dirty="0" smtClean="0"/>
              <a:t>private</a:t>
            </a:r>
            <a:r>
              <a:rPr lang="en-US" dirty="0" smtClean="0"/>
              <a:t> data: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is this vaccine causing hepatitis?</a:t>
            </a:r>
          </a:p>
          <a:p>
            <a:r>
              <a:rPr lang="en-US" dirty="0" smtClean="0"/>
              <a:t>Long term vaccine safety surveillance (c.f., the FDA’s “sentinel initiative”)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1902" y="2133600"/>
          <a:ext cx="1957606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29302" y="2057400"/>
            <a:ext cx="1076498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302" y="2057400"/>
            <a:ext cx="1144798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28702" y="2133600"/>
          <a:ext cx="1540510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Y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1209502" y="3657600"/>
            <a:ext cx="2286000" cy="762000"/>
          </a:xfrm>
          <a:prstGeom prst="wedgeRectCallout">
            <a:avLst>
              <a:gd name="adj1" fmla="val 2415"/>
              <a:gd name="adj2" fmla="val -7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Health insurance agency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314902" y="3581400"/>
            <a:ext cx="1676400" cy="762000"/>
          </a:xfrm>
          <a:prstGeom prst="wedgeRectCallout">
            <a:avLst>
              <a:gd name="adj1" fmla="val 2415"/>
              <a:gd name="adj2" fmla="val -7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Hospital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Yao’s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principle may now evaluate any circuit: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6020" name="Picture 4" descr="http://hausheer.osola.com/latex2png/XGJlZ2lue2Rpc3BsYXltYXRofQ0KYSBcb3BsdXMgYiA9IGEgK2IgLSAyYWINClxlbmR7ZGlzcGxheW1hdGh9/500/0/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40794"/>
            <a:ext cx="3971925" cy="378606"/>
          </a:xfrm>
          <a:prstGeom prst="rect">
            <a:avLst/>
          </a:prstGeom>
          <a:noFill/>
        </p:spPr>
      </p:pic>
      <p:pic>
        <p:nvPicPr>
          <p:cNvPr id="86022" name="Picture 6" descr="http://hausheer.osola.com/latex2png/XGJlZ2lue2Rpc3BsYXltYXRofQ0KYSBcd2VkZ2UgYiA9IGFiDQpcZW5ke2Rpc3BsYXltYXRofQ--/500/0/resul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20799"/>
            <a:ext cx="2085975" cy="355801"/>
          </a:xfrm>
          <a:prstGeom prst="rect">
            <a:avLst/>
          </a:prstGeom>
          <a:noFill/>
        </p:spPr>
      </p:pic>
      <p:sp>
        <p:nvSpPr>
          <p:cNvPr id="8" name="Right Brace 7"/>
          <p:cNvSpPr/>
          <p:nvPr/>
        </p:nvSpPr>
        <p:spPr>
          <a:xfrm>
            <a:off x="4953000" y="2362200"/>
            <a:ext cx="304800" cy="1066800"/>
          </a:xfrm>
          <a:prstGeom prst="rightBrace">
            <a:avLst>
              <a:gd name="adj1" fmla="val 8333"/>
              <a:gd name="adj2" fmla="val 4711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86200"/>
            <a:ext cx="8229600" cy="293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This is essentially a theoretical </a:t>
            </a:r>
            <a:r>
              <a:rPr lang="en-US" sz="3200" dirty="0" smtClean="0">
                <a:solidFill>
                  <a:prstClr val="black"/>
                </a:solidFill>
              </a:rPr>
              <a:t>construction (nevertheless it is implemented in practice c.f., “</a:t>
            </a:r>
            <a:r>
              <a:rPr lang="en-US" sz="3200" dirty="0" err="1" smtClean="0">
                <a:solidFill>
                  <a:prstClr val="black"/>
                </a:solidFill>
              </a:rPr>
              <a:t>fairplay</a:t>
            </a:r>
            <a:r>
              <a:rPr lang="en-US" sz="3200" dirty="0" smtClean="0">
                <a:solidFill>
                  <a:prstClr val="black"/>
                </a:solidFill>
              </a:rPr>
              <a:t>”).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To accomplish even a floating point addition would take many encryptions.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4206" y="2590800"/>
            <a:ext cx="39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x</a:t>
            </a:r>
            <a:r>
              <a:rPr lang="en-US" sz="2800" dirty="0" err="1" smtClean="0"/>
              <a:t>or</a:t>
            </a:r>
            <a:r>
              <a:rPr lang="en-US" sz="2800" dirty="0" smtClean="0"/>
              <a:t>,” “and” for binary </a:t>
            </a:r>
            <a:r>
              <a:rPr lang="en-US" sz="2800" dirty="0" err="1" smtClean="0"/>
              <a:t>a,b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Prior Work in Secure Multiparty Regression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1143000" cy="184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361802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7239000" y="1447800"/>
            <a:ext cx="1600200" cy="381000"/>
          </a:xfrm>
          <a:prstGeom prst="wedgeRectCallout">
            <a:avLst>
              <a:gd name="adj1" fmla="val -75797"/>
              <a:gd name="adj2" fmla="val 5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419600" y="1371600"/>
            <a:ext cx="1905000" cy="304800"/>
          </a:xfrm>
          <a:prstGeom prst="wedgeRectCallout">
            <a:avLst>
              <a:gd name="adj1" fmla="val 30261"/>
              <a:gd name="adj2" fmla="val 80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inversion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724400" y="2438400"/>
            <a:ext cx="1600200" cy="304800"/>
          </a:xfrm>
          <a:prstGeom prst="wedgeRectCallout">
            <a:avLst>
              <a:gd name="adj1" fmla="val -24527"/>
              <a:gd name="adj2" fmla="val -118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455003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 is sums and products (with tricks)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75438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Chris Clifton et. al:</a:t>
            </a:r>
          </a:p>
          <a:p>
            <a:pPr>
              <a:buNone/>
            </a:pPr>
            <a:r>
              <a:rPr lang="en-US" sz="2400" dirty="0" smtClean="0"/>
              <a:t>Inner product protocols for a weak definition of “secure.”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71600" y="41148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Alan Karr et. al: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, share them.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2237" y="4623312"/>
            <a:ext cx="1557338" cy="32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48006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09600" y="5791200"/>
            <a:ext cx="8001000" cy="6096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work: A secure protocol which reveals only the output</a:t>
            </a:r>
            <a:endParaRPr lang="en-US" sz="2400" dirty="0"/>
          </a:p>
        </p:txBody>
      </p:sp>
      <p:sp>
        <p:nvSpPr>
          <p:cNvPr id="22" name="Rectangular Callout 21"/>
          <p:cNvSpPr/>
          <p:nvPr/>
        </p:nvSpPr>
        <p:spPr>
          <a:xfrm>
            <a:off x="6781800" y="3505200"/>
            <a:ext cx="2057400" cy="1600200"/>
          </a:xfrm>
          <a:prstGeom prst="wedgeRectCallout">
            <a:avLst>
              <a:gd name="adj1" fmla="val -65410"/>
              <a:gd name="adj2" fmla="val -20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reveal some info in addition to the estimate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 Data Setup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suppose the data obey the following: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Subsumes all data partitioning schemes.</a:t>
            </a:r>
          </a:p>
          <a:p>
            <a:r>
              <a:rPr lang="en-US" dirty="0" smtClean="0"/>
              <a:t>Leads to a general protocol for all situations.</a:t>
            </a:r>
          </a:p>
          <a:p>
            <a:pPr lvl="1"/>
            <a:r>
              <a:rPr lang="en-US" dirty="0" smtClean="0"/>
              <a:t>Although, specialized protocols may be faster.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0898" name="Picture 2" descr="http://hausheer.osola.com/latex2png/XGJlZ2lue2Rpc3BsYXltYXRofQ0KXHN1bV9pWF9pID0gWCxcIFxzdW1faXlfaT15DQpcZW5ke2Rpc3BsYXltYXRofQ--/900/0/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3901096" cy="838200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609600" y="2209800"/>
            <a:ext cx="2667000" cy="457200"/>
          </a:xfrm>
          <a:prstGeom prst="wedgeRectCallout">
            <a:avLst>
              <a:gd name="adj1" fmla="val 38268"/>
              <a:gd name="adj2" fmla="val 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“X” data of party </a:t>
            </a:r>
            <a:r>
              <a:rPr lang="en-US" sz="2400" i="1" dirty="0" err="1" smtClean="0"/>
              <a:t>i</a:t>
            </a:r>
            <a:endParaRPr lang="en-US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3505200" y="2209800"/>
            <a:ext cx="1524000" cy="457200"/>
          </a:xfrm>
          <a:prstGeom prst="wedgeRectCallout">
            <a:avLst>
              <a:gd name="adj1" fmla="val -23430"/>
              <a:gd name="adj2" fmla="val 9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“Full” data</a:t>
            </a:r>
            <a:endParaRPr 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Our Protocol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Yao’s approach</a:t>
            </a:r>
            <a:r>
              <a:rPr lang="en-US" dirty="0" smtClean="0"/>
              <a:t>: very clean but inefficient.</a:t>
            </a:r>
          </a:p>
          <a:p>
            <a:r>
              <a:rPr lang="en-US" b="1" dirty="0" smtClean="0"/>
              <a:t>Our approach</a:t>
            </a:r>
            <a:r>
              <a:rPr lang="en-US" dirty="0" smtClean="0"/>
              <a:t>: messy but </a:t>
            </a:r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)…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Fixed </a:t>
            </a:r>
            <a:r>
              <a:rPr lang="en-US" dirty="0" smtClean="0"/>
              <a:t>precision arithmetic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56854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3048000" y="1371600"/>
            <a:ext cx="3810000" cy="457200"/>
          </a:xfrm>
          <a:prstGeom prst="wedgeRectCallout">
            <a:avLst>
              <a:gd name="adj1" fmla="val -26385"/>
              <a:gd name="adj2" fmla="val 105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Mostly sums </a:t>
            </a:r>
            <a:r>
              <a:rPr lang="en-US" sz="2400" dirty="0" smtClean="0"/>
              <a:t>and products.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1219200" y="3124200"/>
            <a:ext cx="4343400" cy="457200"/>
          </a:xfrm>
          <a:prstGeom prst="wedgeRectCallout">
            <a:avLst>
              <a:gd name="adj1" fmla="val -22696"/>
              <a:gd name="adj2" fmla="val -96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Sadly: real numbers not integers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3895725" cy="4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(Real Approx)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295400"/>
            <a:ext cx="2819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Approximate </a:t>
            </a:r>
            <a:r>
              <a:rPr lang="en-US" sz="2400" dirty="0" err="1" smtClean="0"/>
              <a:t>reals</a:t>
            </a:r>
            <a:r>
              <a:rPr lang="en-US" sz="2400" dirty="0" smtClean="0"/>
              <a:t> with integers:</a:t>
            </a:r>
            <a:endParaRPr lang="en-US" sz="24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352800" y="1295400"/>
            <a:ext cx="2286000" cy="457200"/>
          </a:xfrm>
          <a:prstGeom prst="wedgeRectCallout">
            <a:avLst>
              <a:gd name="adj1" fmla="val -21848"/>
              <a:gd name="adj2" fmla="val 9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real number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6019800" y="1295400"/>
            <a:ext cx="2971800" cy="457200"/>
          </a:xfrm>
          <a:prstGeom prst="wedgeRectCallout">
            <a:avLst>
              <a:gd name="adj1" fmla="val -37982"/>
              <a:gd name="adj2" fmla="val 103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Integer representation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3895725" cy="4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(Real Approx)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295400"/>
            <a:ext cx="2819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Approximate </a:t>
            </a:r>
            <a:r>
              <a:rPr lang="en-US" sz="2400" dirty="0" err="1" smtClean="0"/>
              <a:t>reals</a:t>
            </a:r>
            <a:r>
              <a:rPr lang="en-US" sz="2400" dirty="0" smtClean="0"/>
              <a:t> with integers: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228600" y="2667000"/>
            <a:ext cx="3124200" cy="914400"/>
          </a:xfrm>
          <a:prstGeom prst="wedgeRectCallout">
            <a:avLst>
              <a:gd name="adj1" fmla="val 56192"/>
              <a:gd name="adj2" fmla="val -3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the previous method is wrong:</a:t>
            </a:r>
            <a:endParaRPr lang="en-US" sz="2400" dirty="0"/>
          </a:p>
        </p:txBody>
      </p:sp>
      <p:sp>
        <p:nvSpPr>
          <p:cNvPr id="32" name="Rectangular Callout 31"/>
          <p:cNvSpPr/>
          <p:nvPr/>
        </p:nvSpPr>
        <p:spPr>
          <a:xfrm>
            <a:off x="6019800" y="3505200"/>
            <a:ext cx="2514600" cy="685800"/>
          </a:xfrm>
          <a:prstGeom prst="wedgeRectCallout">
            <a:avLst>
              <a:gd name="adj1" fmla="val -54765"/>
              <a:gd name="adj2" fmla="val -6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Need to divide off</a:t>
            </a: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895600"/>
            <a:ext cx="3737825" cy="47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352800" y="1295400"/>
            <a:ext cx="2286000" cy="457200"/>
          </a:xfrm>
          <a:prstGeom prst="wedgeRectCallout">
            <a:avLst>
              <a:gd name="adj1" fmla="val -21848"/>
              <a:gd name="adj2" fmla="val 9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real number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019800" y="1295400"/>
            <a:ext cx="2971800" cy="457200"/>
          </a:xfrm>
          <a:prstGeom prst="wedgeRectCallout">
            <a:avLst>
              <a:gd name="adj1" fmla="val -37982"/>
              <a:gd name="adj2" fmla="val 103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Integer representation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14400" y="3886200"/>
            <a:ext cx="41148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“Decimal point” is pushed left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3895725" cy="4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(Real Approx)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295400"/>
            <a:ext cx="2819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Approximate </a:t>
            </a:r>
            <a:r>
              <a:rPr lang="en-US" sz="2400" dirty="0" err="1" smtClean="0"/>
              <a:t>reals</a:t>
            </a:r>
            <a:r>
              <a:rPr lang="en-US" sz="2400" dirty="0" smtClean="0"/>
              <a:t> with integers: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228600" y="2667000"/>
            <a:ext cx="3124200" cy="914400"/>
          </a:xfrm>
          <a:prstGeom prst="wedgeRectCallout">
            <a:avLst>
              <a:gd name="adj1" fmla="val 56192"/>
              <a:gd name="adj2" fmla="val -3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the previous method is wrong:</a:t>
            </a: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895600"/>
            <a:ext cx="3737825" cy="47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228600" y="3810000"/>
            <a:ext cx="457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Can’t just correct shares locally:</a:t>
            </a:r>
            <a:endParaRPr lang="en-US" sz="24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10000"/>
            <a:ext cx="3568193" cy="4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ular Callout 16"/>
          <p:cNvSpPr/>
          <p:nvPr/>
        </p:nvSpPr>
        <p:spPr>
          <a:xfrm>
            <a:off x="3352800" y="1295400"/>
            <a:ext cx="2286000" cy="457200"/>
          </a:xfrm>
          <a:prstGeom prst="wedgeRectCallout">
            <a:avLst>
              <a:gd name="adj1" fmla="val -21848"/>
              <a:gd name="adj2" fmla="val 9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real number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019800" y="1295400"/>
            <a:ext cx="2971800" cy="457200"/>
          </a:xfrm>
          <a:prstGeom prst="wedgeRectCallout">
            <a:avLst>
              <a:gd name="adj1" fmla="val -37982"/>
              <a:gd name="adj2" fmla="val 103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Integer representation</a:t>
            </a:r>
            <a:endParaRPr lang="en-US" sz="2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5181600" y="4419600"/>
            <a:ext cx="3352800" cy="762000"/>
          </a:xfrm>
          <a:prstGeom prst="wedgeRectCallout">
            <a:avLst>
              <a:gd name="adj1" fmla="val 29938"/>
              <a:gd name="adj2" fmla="val -73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Extra term due to “mod” in definition of 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3895725" cy="4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Secure Products (Real Approx)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295400"/>
            <a:ext cx="2819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Approximate </a:t>
            </a:r>
            <a:r>
              <a:rPr lang="en-US" sz="2400" dirty="0" err="1" smtClean="0"/>
              <a:t>reals</a:t>
            </a:r>
            <a:r>
              <a:rPr lang="en-US" sz="2400" dirty="0" smtClean="0"/>
              <a:t> with integers: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228600" y="2667000"/>
            <a:ext cx="3124200" cy="914400"/>
          </a:xfrm>
          <a:prstGeom prst="wedgeRectCallout">
            <a:avLst>
              <a:gd name="adj1" fmla="val 56192"/>
              <a:gd name="adj2" fmla="val -3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the previous method is wrong:</a:t>
            </a: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895600"/>
            <a:ext cx="3737825" cy="47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228600" y="3810000"/>
            <a:ext cx="457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Can’t just correct shares locally:</a:t>
            </a:r>
            <a:endParaRPr lang="en-US" sz="24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10000"/>
            <a:ext cx="3568193" cy="4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ular Callout 16"/>
          <p:cNvSpPr/>
          <p:nvPr/>
        </p:nvSpPr>
        <p:spPr>
          <a:xfrm>
            <a:off x="3352800" y="1295400"/>
            <a:ext cx="2286000" cy="457200"/>
          </a:xfrm>
          <a:prstGeom prst="wedgeRectCallout">
            <a:avLst>
              <a:gd name="adj1" fmla="val -21848"/>
              <a:gd name="adj2" fmla="val 9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real number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019800" y="1295400"/>
            <a:ext cx="2971800" cy="457200"/>
          </a:xfrm>
          <a:prstGeom prst="wedgeRectCallout">
            <a:avLst>
              <a:gd name="adj1" fmla="val -37982"/>
              <a:gd name="adj2" fmla="val 103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Integer representation</a:t>
            </a:r>
            <a:endParaRPr lang="en-US" sz="2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5181600" y="4419600"/>
            <a:ext cx="3352800" cy="762000"/>
          </a:xfrm>
          <a:prstGeom prst="wedgeRectCallout">
            <a:avLst>
              <a:gd name="adj1" fmla="val 29938"/>
              <a:gd name="adj2" fmla="val -73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Extra term due to “mod” in definition of RS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4876800"/>
            <a:ext cx="327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Proposed solution: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5626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000" dirty="0" smtClean="0"/>
              <a:t>Assume bound on magnitude of product (mild assumption)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smtClean="0"/>
              <a:t>Restrict domain of noise to ensure that c’ = 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smtClean="0"/>
              <a:t>“Correct” the results of locally dividing shares.</a:t>
            </a:r>
            <a:endParaRPr lang="en-US" sz="2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638800" y="5943600"/>
            <a:ext cx="3200400" cy="685800"/>
          </a:xfrm>
          <a:prstGeom prst="wedgeRectCallout">
            <a:avLst>
              <a:gd name="adj1" fmla="val -59636"/>
              <a:gd name="adj2" fmla="val -3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Shares remain C.I. from uniform distribution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Our Protocol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do </a:t>
            </a:r>
            <a:r>
              <a:rPr lang="en-US" b="1" dirty="0" smtClean="0"/>
              <a:t>sums</a:t>
            </a:r>
            <a:r>
              <a:rPr lang="en-US" dirty="0" smtClean="0"/>
              <a:t> and </a:t>
            </a:r>
            <a:r>
              <a:rPr lang="en-US" b="1" dirty="0" smtClean="0"/>
              <a:t>products</a:t>
            </a:r>
            <a:r>
              <a:rPr lang="en-US" dirty="0" smtClean="0"/>
              <a:t> on </a:t>
            </a:r>
            <a:r>
              <a:rPr lang="en-US" dirty="0" err="1" smtClean="0"/>
              <a:t>reals</a:t>
            </a:r>
            <a:r>
              <a:rPr lang="en-US" dirty="0" smtClean="0"/>
              <a:t> and everything composes nicely!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0"/>
            <a:ext cx="56854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1524000" y="4191000"/>
            <a:ext cx="4343400" cy="457200"/>
          </a:xfrm>
          <a:prstGeom prst="wedgeRectCallout">
            <a:avLst>
              <a:gd name="adj1" fmla="val 36953"/>
              <a:gd name="adj2" fmla="val -169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Matrix inversion is all we need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Inversion by Sums and Products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2209800" cy="3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4114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Computing the reciprocal of </a:t>
            </a:r>
            <a:r>
              <a:rPr lang="en-US" sz="2400" i="1" dirty="0" smtClean="0"/>
              <a:t>a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1447800" y="2590800"/>
            <a:ext cx="2362200" cy="838200"/>
          </a:xfrm>
          <a:prstGeom prst="wedgeRectCallout">
            <a:avLst>
              <a:gd name="adj1" fmla="val 27563"/>
              <a:gd name="adj2" fmla="val -63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zero of this function is x = a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Secure Multiparty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13716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1371600"/>
            <a:ext cx="1076498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257800"/>
            <a:ext cx="1144798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743200" y="53340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Y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7620000" y="1600200"/>
            <a:ext cx="1143000" cy="533400"/>
          </a:xfrm>
          <a:prstGeom prst="wedgeRectCallout">
            <a:avLst>
              <a:gd name="adj1" fmla="val -72222"/>
              <a:gd name="adj2" fmla="val 30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1</a:t>
            </a:r>
            <a:endParaRPr lang="en-US" sz="24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52400" y="5867400"/>
            <a:ext cx="1219200" cy="533400"/>
          </a:xfrm>
          <a:prstGeom prst="wedgeRectCallout">
            <a:avLst>
              <a:gd name="adj1" fmla="val 70597"/>
              <a:gd name="adj2" fmla="val -7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Party 2</a:t>
            </a:r>
            <a:endParaRPr lang="en-US" sz="2400" dirty="0"/>
          </a:p>
        </p:txBody>
      </p:sp>
      <p:sp>
        <p:nvSpPr>
          <p:cNvPr id="27" name="Rectangular Callout 26"/>
          <p:cNvSpPr/>
          <p:nvPr/>
        </p:nvSpPr>
        <p:spPr>
          <a:xfrm>
            <a:off x="228600" y="1371600"/>
            <a:ext cx="1828800" cy="1752600"/>
          </a:xfrm>
          <a:prstGeom prst="wedgeRectCallout">
            <a:avLst>
              <a:gd name="adj1" fmla="val 73763"/>
              <a:gd name="adj2" fmla="val -20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party has a </a:t>
            </a:r>
            <a:r>
              <a:rPr lang="en-US" sz="2400" b="1" dirty="0" smtClean="0"/>
              <a:t>private</a:t>
            </a:r>
            <a:r>
              <a:rPr lang="en-US" sz="2400" dirty="0" smtClean="0"/>
              <a:t> (partial) data matrix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1524000" y="4114800"/>
            <a:ext cx="2743200" cy="838200"/>
          </a:xfrm>
          <a:prstGeom prst="wedgeRectCallout">
            <a:avLst>
              <a:gd name="adj1" fmla="val 67166"/>
              <a:gd name="adj2" fmla="val 8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Additional variables may be present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Inversion by Sums and Products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2209800" cy="3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0"/>
            <a:ext cx="3505200" cy="25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162800" y="2819400"/>
            <a:ext cx="1295400" cy="381000"/>
          </a:xfrm>
          <a:prstGeom prst="wedgeRectCallout">
            <a:avLst>
              <a:gd name="adj1" fmla="val 4721"/>
              <a:gd name="adj2" fmla="val 11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f(x) = a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4114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Computing the reciprocal of </a:t>
            </a:r>
            <a:r>
              <a:rPr lang="en-US" sz="2400" i="1" dirty="0" smtClean="0"/>
              <a:t>a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304800" y="2209800"/>
            <a:ext cx="2362200" cy="838200"/>
          </a:xfrm>
          <a:prstGeom prst="wedgeRectCallout">
            <a:avLst>
              <a:gd name="adj1" fmla="val 62644"/>
              <a:gd name="adj2" fmla="val -11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Newton’s method 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590800"/>
            <a:ext cx="2667000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ular Callout 14"/>
          <p:cNvSpPr/>
          <p:nvPr/>
        </p:nvSpPr>
        <p:spPr>
          <a:xfrm>
            <a:off x="304800" y="3352800"/>
            <a:ext cx="5334000" cy="457200"/>
          </a:xfrm>
          <a:prstGeom prst="wedgeRectCallout">
            <a:avLst>
              <a:gd name="adj1" fmla="val 63513"/>
              <a:gd name="adj2" fmla="val -122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Convergence is quadratic if 0 &lt;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a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Inversion by Sums and Products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2209800" cy="3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0"/>
            <a:ext cx="3505200" cy="25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162800" y="2819400"/>
            <a:ext cx="1295400" cy="381000"/>
          </a:xfrm>
          <a:prstGeom prst="wedgeRectCallout">
            <a:avLst>
              <a:gd name="adj1" fmla="val 4721"/>
              <a:gd name="adj2" fmla="val 11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f(x) = a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  <p:sp>
        <p:nvSpPr>
          <p:cNvPr id="9" name="Rectangular Callout 8"/>
          <p:cNvSpPr/>
          <p:nvPr/>
        </p:nvSpPr>
        <p:spPr>
          <a:xfrm>
            <a:off x="304800" y="2209800"/>
            <a:ext cx="2362200" cy="838200"/>
          </a:xfrm>
          <a:prstGeom prst="wedgeRectCallout">
            <a:avLst>
              <a:gd name="adj1" fmla="val 62644"/>
              <a:gd name="adj2" fmla="val -11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Newton’s method 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04800" y="3352800"/>
            <a:ext cx="5334000" cy="457200"/>
          </a:xfrm>
          <a:prstGeom prst="wedgeRectCallout">
            <a:avLst>
              <a:gd name="adj1" fmla="val 63513"/>
              <a:gd name="adj2" fmla="val -122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Convergence is quadratic if 0 &lt;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a</a:t>
            </a:r>
            <a:r>
              <a:rPr lang="en-US" sz="2400" baseline="30000" dirty="0" smtClean="0"/>
              <a:t>-1</a:t>
            </a:r>
            <a:endParaRPr lang="en-US" sz="24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304800" y="4114800"/>
            <a:ext cx="3048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Inverting the matrix A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590800"/>
            <a:ext cx="2667000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800600"/>
            <a:ext cx="6243638" cy="53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4572000" y="5562600"/>
            <a:ext cx="2895600" cy="533400"/>
          </a:xfrm>
          <a:prstGeom prst="wedgeRectCallout">
            <a:avLst>
              <a:gd name="adj1" fmla="val 4068"/>
              <a:gd name="adj2" fmla="val -90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Sums and products</a:t>
            </a:r>
            <a:endParaRPr lang="en-US" sz="2400" b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1143000" y="5486400"/>
            <a:ext cx="3124200" cy="1143000"/>
          </a:xfrm>
          <a:prstGeom prst="wedgeRectCallout">
            <a:avLst>
              <a:gd name="adj1" fmla="val 24894"/>
              <a:gd name="adj2" fmla="val -6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of iterations required depends on condition of 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1371600"/>
            <a:ext cx="4114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Computing the reciprocal of </a:t>
            </a:r>
            <a:r>
              <a:rPr lang="en-US" sz="2400" i="1" dirty="0" smtClean="0"/>
              <a:t>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Putting it Together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575" y="1447800"/>
            <a:ext cx="472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 1: Compute (shares of) X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X,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T</a:t>
            </a:r>
            <a:r>
              <a:rPr lang="en-US" sz="2400" dirty="0" err="1" smtClean="0"/>
              <a:t>y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1600200" y="2209800"/>
            <a:ext cx="5715000" cy="457200"/>
          </a:xfrm>
          <a:prstGeom prst="wedgeRectCallout">
            <a:avLst>
              <a:gd name="adj1" fmla="val -16538"/>
              <a:gd name="adj2" fmla="val -5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to parallelize by slicing X horizontally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19200" y="3200400"/>
            <a:ext cx="4572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 2: Compute shares of inverse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19200" y="4800600"/>
            <a:ext cx="6629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 3: Multiply shares of inverse with shares of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T</a:t>
            </a:r>
            <a:r>
              <a:rPr lang="en-US" sz="2400" dirty="0" err="1" smtClean="0"/>
              <a:t>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3886200"/>
            <a:ext cx="548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reciprocal of trace as starting point.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5715000"/>
            <a:ext cx="601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Step 4: Pool final shares and construct output.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 with 50000 samples, 22 covariates.</a:t>
            </a:r>
          </a:p>
          <a:p>
            <a:r>
              <a:rPr lang="en-US" dirty="0" smtClean="0"/>
              <a:t>Artificially split into 3 “parties” holding 10,8,4 covariates respectively (for all cases).</a:t>
            </a:r>
          </a:p>
          <a:p>
            <a:r>
              <a:rPr lang="en-US" dirty="0" smtClean="0"/>
              <a:t>Using 1024 bit long keys.</a:t>
            </a:r>
          </a:p>
          <a:p>
            <a:r>
              <a:rPr lang="en-US" dirty="0" smtClean="0"/>
              <a:t>Computation of X</a:t>
            </a:r>
            <a:r>
              <a:rPr lang="en-US" baseline="30000" dirty="0" smtClean="0"/>
              <a:t>T</a:t>
            </a:r>
            <a:r>
              <a:rPr lang="en-US" dirty="0" smtClean="0"/>
              <a:t>X,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 parallelized on 9 CPUs, takes roughly 1.5 days.</a:t>
            </a:r>
          </a:p>
          <a:p>
            <a:r>
              <a:rPr lang="en-US" dirty="0" smtClean="0"/>
              <a:t>Matrix inversion takes </a:t>
            </a:r>
            <a:r>
              <a:rPr lang="en-US" dirty="0" smtClean="0"/>
              <a:t>1 </a:t>
            </a:r>
            <a:r>
              <a:rPr lang="en-US" dirty="0" smtClean="0"/>
              <a:t>hour.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C:\Users\rjhall\Desktop\pres\speaking skills\logist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657600"/>
            <a:ext cx="3124200" cy="23431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Iteratively Re-weighted Least Squares: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non-linear</a:t>
            </a:r>
            <a:r>
              <a:rPr lang="en-US" dirty="0" smtClean="0"/>
              <a:t> thing to </a:t>
            </a:r>
            <a:r>
              <a:rPr lang="en-US" dirty="0" smtClean="0"/>
              <a:t>compute:</a:t>
            </a:r>
            <a:endParaRPr lang="en-US" dirty="0" smtClean="0"/>
          </a:p>
          <a:p>
            <a:r>
              <a:rPr lang="en-US" dirty="0" smtClean="0"/>
              <a:t>Repeated matrix inversion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" y="3200400"/>
            <a:ext cx="5257800" cy="457200"/>
          </a:xfrm>
          <a:prstGeom prst="wedgeRectCallout">
            <a:avLst>
              <a:gd name="adj1" fmla="val -4352"/>
              <a:gd name="adj2" fmla="val -124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Similar to linear regression….except:</a:t>
            </a:r>
            <a:endParaRPr lang="en-US" sz="2400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8010525" cy="47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 descr="http://hausheer.osola.com/latex2png/XGJlZ2lue2Rpc3BsYXltYXRofQ0KXHNpZ21hX2kgPSBcbGVmdCgxK1x0ZXh0e2V4cH0oLXhfaV5UXGhhdHtcYmV0YX1fdClccmlnaHQpXnstMX0NClxlbmR7ZGlzcGxheW1hdGh9/900/0/resul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10000"/>
            <a:ext cx="5098142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hausheer.osola.com/latex2png/XGJlZ2lue2Rpc3BsYXltYXRofQ0KXHNpZ21hX2kgPSBcbGVmdCgxK1x0ZXh0e2V4cH0oLXhfaV5UXGhhdHtcYmV0YX1fdClccmlnaHQpXnstMX0NClxlbmR7ZGlzcGxheW1hdGh9/900/0/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5098142" cy="914400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3046918"/>
            <a:ext cx="5334000" cy="381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" y="2133600"/>
            <a:ext cx="5715000" cy="457200"/>
          </a:xfrm>
          <a:prstGeom prst="wedgeRectCallout">
            <a:avLst>
              <a:gd name="adj1" fmla="val -42185"/>
              <a:gd name="adj2" fmla="val -88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Think of these as variables to update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715000"/>
            <a:ext cx="180361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1433513" y="5629275"/>
            <a:ext cx="3238500" cy="714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16844" y="559355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43439" y="34218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576242" y="4528745"/>
            <a:ext cx="2178050" cy="1349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9188" y="5176005"/>
            <a:ext cx="392430" cy="2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65532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hausheer.osola.com/latex2png/XGJlZ2lue2Rpc3BsYXltYXRofQ0KXHNpZ21hX2kgPSBcbGVmdCgxK1x0ZXh0e2V4cH0oLXhfaV5UXGhhdHtcYmV0YX1fdClccmlnaHQpXnstMX0NClxlbmR7ZGlzcGxheW1hdGh9/900/0/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5098142" cy="914400"/>
          </a:xfrm>
          <a:prstGeom prst="rect">
            <a:avLst/>
          </a:prstGeom>
          <a:noFill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661986" cy="27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" y="3046918"/>
            <a:ext cx="5334000" cy="381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180361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1433513" y="5629275"/>
            <a:ext cx="3238500" cy="714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16844" y="559355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43439" y="34218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576242" y="4528745"/>
            <a:ext cx="2178050" cy="1349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313973" y="4916807"/>
            <a:ext cx="816770" cy="55578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1973581" y="4050034"/>
            <a:ext cx="747719" cy="68675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09863" y="3462338"/>
            <a:ext cx="842962" cy="55245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4" idx="4"/>
          </p:cNvCxnSpPr>
          <p:nvPr/>
        </p:nvCxnSpPr>
        <p:spPr>
          <a:xfrm flipV="1">
            <a:off x="3566164" y="3108005"/>
            <a:ext cx="1102516" cy="34481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71764" y="398621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81202" y="47505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36158" y="343614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5820" y="3062286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9188" y="5176005"/>
            <a:ext cx="392430" cy="2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65532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ular Callout 60"/>
          <p:cNvSpPr/>
          <p:nvPr/>
        </p:nvSpPr>
        <p:spPr>
          <a:xfrm>
            <a:off x="609600" y="2286000"/>
            <a:ext cx="5715000" cy="457200"/>
          </a:xfrm>
          <a:prstGeom prst="wedgeRectCallout">
            <a:avLst>
              <a:gd name="adj1" fmla="val -19327"/>
              <a:gd name="adj2" fmla="val 50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Euler’s method to </a:t>
            </a:r>
            <a:r>
              <a:rPr lang="en-US" sz="2400" i="1" dirty="0" smtClean="0"/>
              <a:t>integrate the gradient</a:t>
            </a:r>
            <a:endParaRPr lang="en-US" sz="2400" i="1" dirty="0"/>
          </a:p>
        </p:txBody>
      </p:sp>
      <p:sp>
        <p:nvSpPr>
          <p:cNvPr id="62" name="Rectangular Callout 61"/>
          <p:cNvSpPr/>
          <p:nvPr/>
        </p:nvSpPr>
        <p:spPr>
          <a:xfrm>
            <a:off x="1066800" y="2819400"/>
            <a:ext cx="1600200" cy="1066800"/>
          </a:xfrm>
          <a:prstGeom prst="wedgeRectCallout">
            <a:avLst>
              <a:gd name="adj1" fmla="val 66629"/>
              <a:gd name="adj2" fmla="val 4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Multiple steps, per iteration</a:t>
            </a:r>
            <a:endParaRPr lang="en-US" sz="2400" dirty="0"/>
          </a:p>
        </p:txBody>
      </p:sp>
      <p:sp>
        <p:nvSpPr>
          <p:cNvPr id="27" name="Rectangular Callout 26"/>
          <p:cNvSpPr/>
          <p:nvPr/>
        </p:nvSpPr>
        <p:spPr>
          <a:xfrm>
            <a:off x="5791200" y="3048000"/>
            <a:ext cx="1752600" cy="762000"/>
          </a:xfrm>
          <a:prstGeom prst="wedgeRectCallout">
            <a:avLst>
              <a:gd name="adj1" fmla="val -86942"/>
              <a:gd name="adj2" fmla="val -35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Introduces some error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hausheer.osola.com/latex2png/XGJlZ2lue2Rpc3BsYXltYXRofQ0KXHNpZ21hX2kgPSBcbGVmdCgxK1x0ZXh0e2V4cH0oLXhfaV5UXGhhdHtcYmV0YX1fdClccmlnaHQpXnstMX0NClxlbmR7ZGlzcGxheW1hdGh9/900/0/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5098142" cy="914400"/>
          </a:xfrm>
          <a:prstGeom prst="rect">
            <a:avLst/>
          </a:prstGeom>
          <a:noFill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661986" cy="27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" y="3046918"/>
            <a:ext cx="5334000" cy="381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180361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1433513" y="5629275"/>
            <a:ext cx="3238500" cy="714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16844" y="559355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43439" y="34218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576242" y="4528745"/>
            <a:ext cx="2178050" cy="1349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313973" y="4916807"/>
            <a:ext cx="816770" cy="55578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1973581" y="4050034"/>
            <a:ext cx="747719" cy="68675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09863" y="3462338"/>
            <a:ext cx="842962" cy="55245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4" idx="4"/>
          </p:cNvCxnSpPr>
          <p:nvPr/>
        </p:nvCxnSpPr>
        <p:spPr>
          <a:xfrm flipV="1">
            <a:off x="3566164" y="3108005"/>
            <a:ext cx="1102516" cy="34481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71764" y="398621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81202" y="47505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36158" y="343614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5820" y="3062286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9188" y="5176005"/>
            <a:ext cx="392430" cy="2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65532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ular Callout 61"/>
          <p:cNvSpPr/>
          <p:nvPr/>
        </p:nvSpPr>
        <p:spPr>
          <a:xfrm>
            <a:off x="1066800" y="2819400"/>
            <a:ext cx="1600200" cy="1066800"/>
          </a:xfrm>
          <a:prstGeom prst="wedgeRectCallout">
            <a:avLst>
              <a:gd name="adj1" fmla="val 66629"/>
              <a:gd name="adj2" fmla="val 4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Multiple steps, per iteration</a:t>
            </a:r>
            <a:endParaRPr lang="en-US" sz="2400" dirty="0"/>
          </a:p>
        </p:txBody>
      </p:sp>
      <p:sp>
        <p:nvSpPr>
          <p:cNvPr id="27" name="Rectangular Callout 26"/>
          <p:cNvSpPr/>
          <p:nvPr/>
        </p:nvSpPr>
        <p:spPr>
          <a:xfrm>
            <a:off x="5791200" y="3048000"/>
            <a:ext cx="1752600" cy="762000"/>
          </a:xfrm>
          <a:prstGeom prst="wedgeRectCallout">
            <a:avLst>
              <a:gd name="adj1" fmla="val -86942"/>
              <a:gd name="adj2" fmla="val -35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Introduces some error</a:t>
            </a:r>
            <a:endParaRPr lang="en-US" sz="2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4343400"/>
            <a:ext cx="3524250" cy="3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ular Callout 29"/>
          <p:cNvSpPr/>
          <p:nvPr/>
        </p:nvSpPr>
        <p:spPr>
          <a:xfrm>
            <a:off x="5334000" y="5029200"/>
            <a:ext cx="3505200" cy="762000"/>
          </a:xfrm>
          <a:prstGeom prst="wedgeRectCallout">
            <a:avLst>
              <a:gd name="adj1" fmla="val 5022"/>
              <a:gd name="adj2" fmla="val -85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Gradient only involves sums and products.</a:t>
            </a:r>
            <a:endParaRPr lang="en-US" sz="2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09600" y="2286000"/>
            <a:ext cx="5715000" cy="457200"/>
          </a:xfrm>
          <a:prstGeom prst="wedgeRectCallout">
            <a:avLst>
              <a:gd name="adj1" fmla="val -19327"/>
              <a:gd name="adj2" fmla="val 50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Euler’s method to </a:t>
            </a:r>
            <a:r>
              <a:rPr lang="en-US" sz="2400" i="1" dirty="0" smtClean="0"/>
              <a:t>integrate the gradient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2297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repeated matrix inversion: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219200" y="2971800"/>
            <a:ext cx="4953000" cy="457200"/>
          </a:xfrm>
          <a:prstGeom prst="wedgeRectCallout">
            <a:avLst>
              <a:gd name="adj1" fmla="val 11326"/>
              <a:gd name="adj2" fmla="val -10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Invert only once (see e.g., Tom </a:t>
            </a:r>
            <a:r>
              <a:rPr lang="en-US" sz="2400" dirty="0" err="1" smtClean="0"/>
              <a:t>Minka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029200"/>
            <a:ext cx="4125829" cy="65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72297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repeated matrix inversion: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Algorithm converges and has following property: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219200" y="2971800"/>
            <a:ext cx="4953000" cy="457200"/>
          </a:xfrm>
          <a:prstGeom prst="wedgeRectCallout">
            <a:avLst>
              <a:gd name="adj1" fmla="val 11326"/>
              <a:gd name="adj2" fmla="val -10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Invert only once (see e.g., Tom </a:t>
            </a:r>
            <a:r>
              <a:rPr lang="en-US" sz="2400" dirty="0" err="1" smtClean="0"/>
              <a:t>Minka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228600" y="5791200"/>
            <a:ext cx="3657600" cy="762000"/>
          </a:xfrm>
          <a:prstGeom prst="wedgeRectCallout">
            <a:avLst>
              <a:gd name="adj1" fmla="val 22368"/>
              <a:gd name="adj2" fmla="val -65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Distance between optimizer of approximation and IRLS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257800" y="4495800"/>
            <a:ext cx="3657600" cy="381000"/>
          </a:xfrm>
          <a:prstGeom prst="wedgeRectCallout">
            <a:avLst>
              <a:gd name="adj1" fmla="val -50277"/>
              <a:gd name="adj2" fmla="val 112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dependent constant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724400" y="5867400"/>
            <a:ext cx="3657600" cy="381000"/>
          </a:xfrm>
          <a:prstGeom prst="wedgeRectCallout">
            <a:avLst>
              <a:gd name="adj1" fmla="val -18767"/>
              <a:gd name="adj2" fmla="val -112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of steps of </a:t>
            </a:r>
            <a:r>
              <a:rPr lang="en-US" sz="2400" dirty="0" smtClean="0"/>
              <a:t>Euler’s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Secure Multiparty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loud 5"/>
          <p:cNvSpPr/>
          <p:nvPr/>
        </p:nvSpPr>
        <p:spPr bwMode="auto">
          <a:xfrm>
            <a:off x="1143000" y="2819400"/>
            <a:ext cx="5715000" cy="2286000"/>
          </a:xfrm>
          <a:prstGeom prst="cloud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3762375">
              <a:defRPr/>
            </a:pPr>
            <a:endParaRPr lang="en-US">
              <a:latin typeface="Arial" pitchFamily="-11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13716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1371600"/>
            <a:ext cx="1076498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495800"/>
            <a:ext cx="2514600" cy="37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257800"/>
            <a:ext cx="1144798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33600" y="33528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743200" y="53340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ular Callout 19"/>
          <p:cNvSpPr/>
          <p:nvPr/>
        </p:nvSpPr>
        <p:spPr>
          <a:xfrm>
            <a:off x="533400" y="2590800"/>
            <a:ext cx="1524000" cy="533400"/>
          </a:xfrm>
          <a:prstGeom prst="wedgeRectCallout">
            <a:avLst>
              <a:gd name="adj1" fmla="val 33627"/>
              <a:gd name="adj2" fmla="val 99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“Full data”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1679703">
            <a:off x="5391682" y="4094448"/>
            <a:ext cx="1011423" cy="49790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6858000" y="5334000"/>
            <a:ext cx="2057400" cy="1066800"/>
          </a:xfrm>
          <a:prstGeom prst="wedgeRectCallout">
            <a:avLst>
              <a:gd name="adj1" fmla="val -22606"/>
              <a:gd name="adj2" fmla="val -95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Goal is regression on full data</a:t>
            </a:r>
            <a:endParaRPr lang="en-US" sz="2400" dirty="0"/>
          </a:p>
        </p:txBody>
      </p:sp>
      <p:sp>
        <p:nvSpPr>
          <p:cNvPr id="25" name="Up Arrow 24"/>
          <p:cNvSpPr/>
          <p:nvPr/>
        </p:nvSpPr>
        <p:spPr>
          <a:xfrm rot="20554649">
            <a:off x="3924997" y="4621218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9918797">
            <a:off x="3451586" y="2482666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20"/>
          <p:cNvSpPr/>
          <p:nvPr/>
        </p:nvSpPr>
        <p:spPr>
          <a:xfrm>
            <a:off x="6553200" y="2971800"/>
            <a:ext cx="2209800" cy="1219200"/>
          </a:xfrm>
          <a:prstGeom prst="wedgeRectCallout">
            <a:avLst>
              <a:gd name="adj1" fmla="val -73491"/>
              <a:gd name="adj2" fmla="val 1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Assumptions: Complete and properly joined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tocol2_likelihood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53361"/>
            <a:ext cx="7696200" cy="5704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cryptographic protocols.</a:t>
            </a:r>
          </a:p>
          <a:p>
            <a:r>
              <a:rPr lang="en-US" dirty="0" smtClean="0"/>
              <a:t>Secure product protocol.</a:t>
            </a:r>
          </a:p>
          <a:p>
            <a:r>
              <a:rPr lang="en-US" dirty="0" smtClean="0"/>
              <a:t>Our linear regression protocol:</a:t>
            </a:r>
          </a:p>
          <a:p>
            <a:pPr lvl="1"/>
            <a:r>
              <a:rPr lang="en-US" dirty="0" smtClean="0"/>
              <a:t>Approximation of real math with integer math.</a:t>
            </a:r>
          </a:p>
          <a:p>
            <a:pPr lvl="1"/>
            <a:r>
              <a:rPr lang="en-US" dirty="0" smtClean="0"/>
              <a:t>Reduction of matrix inverse to sums and products.</a:t>
            </a:r>
          </a:p>
          <a:p>
            <a:r>
              <a:rPr lang="en-US" dirty="0" smtClean="0"/>
              <a:t>Our logistic regression protocol:</a:t>
            </a:r>
          </a:p>
          <a:p>
            <a:pPr lvl="1"/>
            <a:r>
              <a:rPr lang="en-US" dirty="0" smtClean="0"/>
              <a:t>Approximation of logistic function by sums and products.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Ongoing 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Record linkage</a:t>
            </a:r>
          </a:p>
          <a:p>
            <a:endParaRPr lang="en-US" dirty="0" smtClean="0"/>
          </a:p>
          <a:p>
            <a:r>
              <a:rPr lang="en-US" dirty="0" smtClean="0"/>
              <a:t>Implementation </a:t>
            </a:r>
            <a:r>
              <a:rPr lang="en-US" dirty="0" smtClean="0"/>
              <a:t>(R bindings?)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 variants</a:t>
            </a:r>
          </a:p>
          <a:p>
            <a:pPr lvl="1"/>
            <a:r>
              <a:rPr lang="en-US" dirty="0" smtClean="0"/>
              <a:t>LARS, Lasso etc.</a:t>
            </a:r>
          </a:p>
          <a:p>
            <a:endParaRPr lang="en-US" dirty="0" smtClean="0"/>
          </a:p>
          <a:p>
            <a:r>
              <a:rPr lang="en-US" dirty="0" smtClean="0"/>
              <a:t>Privacy implications of regression coefficients.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Thanks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Privacy Implications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8191500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752600"/>
            <a:ext cx="263024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28600" y="1752600"/>
            <a:ext cx="5943600" cy="457200"/>
          </a:xfrm>
          <a:prstGeom prst="wedgeRectCallout">
            <a:avLst>
              <a:gd name="adj1" fmla="val 51587"/>
              <a:gd name="adj2" fmla="val -11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(2 party) protocol computes the estimate: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228600" y="2667000"/>
            <a:ext cx="5943600" cy="685800"/>
          </a:xfrm>
          <a:prstGeom prst="wedgeRectCallout">
            <a:avLst>
              <a:gd name="adj1" fmla="val -41595"/>
              <a:gd name="adj2" fmla="val 88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 the end, party 1 may conclude that the data of party 2 falls into the set:</a:t>
            </a:r>
            <a:endParaRPr lang="en-US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343401"/>
            <a:ext cx="152400" cy="3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43434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e.g.,     invertible implies total privacy invasion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Privacy Implications (Vertical)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28600" y="16002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the partitioning scheme:</a:t>
            </a:r>
            <a:endParaRPr lang="en-US" sz="2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542867" cy="3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228600" y="26670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OLS estimate may be written as:</a:t>
            </a:r>
            <a:endParaRPr lang="en-US" sz="24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5505450" cy="6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Privacy Implications (Vertical)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28600" y="16002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the partitioning scheme:</a:t>
            </a:r>
            <a:endParaRPr lang="en-US" sz="2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542867" cy="3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228600" y="26670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OLS estimate may be written as:</a:t>
            </a:r>
            <a:endParaRPr lang="en-US" sz="24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5505450" cy="6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91000"/>
            <a:ext cx="2906559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228600" y="4038600"/>
            <a:ext cx="3886200" cy="762000"/>
          </a:xfrm>
          <a:prstGeom prst="wedgeRectCallout">
            <a:avLst>
              <a:gd name="adj1" fmla="val 60315"/>
              <a:gd name="adj2" fmla="val 1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may express M in terms of its projection onto X</a:t>
            </a:r>
            <a:r>
              <a:rPr lang="en-US" sz="2400" baseline="-10000" dirty="0" smtClean="0"/>
              <a:t>1</a:t>
            </a:r>
            <a:endParaRPr lang="en-US" sz="2400" baseline="-10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Privacy Implications (Vertical)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28600" y="16002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the partitioning scheme:</a:t>
            </a:r>
            <a:endParaRPr lang="en-US" sz="2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542867" cy="3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228600" y="26670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OLS estimate may be written as:</a:t>
            </a:r>
            <a:endParaRPr lang="en-US" sz="24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5505450" cy="6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91000"/>
            <a:ext cx="2906559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228600" y="4038600"/>
            <a:ext cx="3886200" cy="762000"/>
          </a:xfrm>
          <a:prstGeom prst="wedgeRectCallout">
            <a:avLst>
              <a:gd name="adj1" fmla="val 60315"/>
              <a:gd name="adj2" fmla="val 1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may express M in terms of its projection onto X</a:t>
            </a:r>
            <a:r>
              <a:rPr lang="en-US" sz="2400" baseline="-10000" dirty="0" smtClean="0"/>
              <a:t>1</a:t>
            </a:r>
            <a:endParaRPr lang="en-US" sz="2400" baseline="-10000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638800"/>
            <a:ext cx="8462154" cy="5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ular Callout 19"/>
          <p:cNvSpPr/>
          <p:nvPr/>
        </p:nvSpPr>
        <p:spPr>
          <a:xfrm>
            <a:off x="228600" y="5029200"/>
            <a:ext cx="4572000" cy="457200"/>
          </a:xfrm>
          <a:prstGeom prst="wedgeRectCallout">
            <a:avLst>
              <a:gd name="adj1" fmla="val 57190"/>
              <a:gd name="adj2" fmla="val 50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Grinding out the </a:t>
            </a:r>
            <a:r>
              <a:rPr lang="en-US" sz="2400" dirty="0" err="1" smtClean="0"/>
              <a:t>maths</a:t>
            </a:r>
            <a:r>
              <a:rPr lang="en-US" sz="2400" dirty="0" smtClean="0"/>
              <a:t> gives:</a:t>
            </a:r>
            <a:endParaRPr lang="en-US" sz="2400" baseline="-10000" dirty="0"/>
          </a:p>
        </p:txBody>
      </p:sp>
      <p:sp>
        <p:nvSpPr>
          <p:cNvPr id="22" name="Down Arrow 21"/>
          <p:cNvSpPr/>
          <p:nvPr/>
        </p:nvSpPr>
        <p:spPr>
          <a:xfrm rot="922575">
            <a:off x="7010400" y="5181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Privacy Implications (Vertical)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905000"/>
            <a:ext cx="8601075" cy="44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ular Callout 14"/>
          <p:cNvSpPr/>
          <p:nvPr/>
        </p:nvSpPr>
        <p:spPr>
          <a:xfrm>
            <a:off x="228600" y="1371600"/>
            <a:ext cx="5943600" cy="457200"/>
          </a:xfrm>
          <a:prstGeom prst="wedgeRectCallout">
            <a:avLst>
              <a:gd name="adj1" fmla="val -14278"/>
              <a:gd name="adj2" fmla="val 6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Express M</a:t>
            </a:r>
            <a:r>
              <a:rPr lang="en-US" sz="2400" baseline="-10000" dirty="0" smtClean="0"/>
              <a:t>2</a:t>
            </a:r>
            <a:r>
              <a:rPr lang="en-US" sz="2400" dirty="0" smtClean="0"/>
              <a:t> in terms of the new variables:</a:t>
            </a:r>
            <a:endParaRPr lang="en-US" sz="24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600"/>
            <a:ext cx="891539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ular Callout 16"/>
          <p:cNvSpPr/>
          <p:nvPr/>
        </p:nvSpPr>
        <p:spPr>
          <a:xfrm>
            <a:off x="228600" y="4038600"/>
            <a:ext cx="3733800" cy="457200"/>
          </a:xfrm>
          <a:prstGeom prst="wedgeRectCallout">
            <a:avLst>
              <a:gd name="adj1" fmla="val 11441"/>
              <a:gd name="adj2" fmla="val -155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 = 1 means A is revealed</a:t>
            </a:r>
            <a:endParaRPr 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Ongoing 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(done but slow).</a:t>
            </a:r>
          </a:p>
          <a:p>
            <a:r>
              <a:rPr lang="en-US" dirty="0" smtClean="0"/>
              <a:t>Lasso, LARs etc.</a:t>
            </a:r>
          </a:p>
          <a:p>
            <a:r>
              <a:rPr lang="en-US" dirty="0" smtClean="0"/>
              <a:t>Record linkage (assumed here).</a:t>
            </a:r>
          </a:p>
          <a:p>
            <a:r>
              <a:rPr lang="en-US" dirty="0" smtClean="0"/>
              <a:t>Imputation of missing data.</a:t>
            </a:r>
          </a:p>
          <a:p>
            <a:r>
              <a:rPr lang="en-US" dirty="0" smtClean="0"/>
              <a:t>Secure computation of goodness-of-fit 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Secure Multiparty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loud 5"/>
          <p:cNvSpPr/>
          <p:nvPr/>
        </p:nvSpPr>
        <p:spPr bwMode="auto">
          <a:xfrm>
            <a:off x="1143000" y="2819400"/>
            <a:ext cx="5715000" cy="2286000"/>
          </a:xfrm>
          <a:prstGeom prst="cloud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3762375">
              <a:defRPr/>
            </a:pPr>
            <a:endParaRPr lang="en-US">
              <a:latin typeface="Arial" pitchFamily="-11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13716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1371600"/>
            <a:ext cx="1076498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257800"/>
            <a:ext cx="1144798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33600" y="33528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743200" y="5334000"/>
          <a:ext cx="3795297" cy="123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02005"/>
                <a:gridCol w="738505"/>
                <a:gridCol w="457518"/>
                <a:gridCol w="641668"/>
                <a:gridCol w="1155601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Vaccine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Hepatitis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-112" charset="-128"/>
                        </a:rPr>
                        <a:t>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0003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Up Arrow 24"/>
          <p:cNvSpPr/>
          <p:nvPr/>
        </p:nvSpPr>
        <p:spPr>
          <a:xfrm rot="20554649">
            <a:off x="3924997" y="4621218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9918797">
            <a:off x="3451586" y="2482666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 rot="10800000" flipH="1">
            <a:off x="2895600" y="2895600"/>
            <a:ext cx="2362200" cy="2209800"/>
          </a:xfrm>
          <a:prstGeom prst="noSmoking">
            <a:avLst>
              <a:gd name="adj" fmla="val 121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838200" y="2971800"/>
            <a:ext cx="1981200" cy="1295400"/>
          </a:xfrm>
          <a:prstGeom prst="wedgeRectCallout">
            <a:avLst>
              <a:gd name="adj1" fmla="val 78344"/>
              <a:gd name="adj2" fmla="val 50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are “private”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6629400" y="4495800"/>
            <a:ext cx="2057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e.g., HIPAA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Questions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For the technical details and code please see: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http://www.cs.cmu.edu/~rjhall/slr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 (IRLS)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iterates:</a:t>
            </a:r>
          </a:p>
          <a:p>
            <a:endParaRPr lang="en-US" dirty="0" smtClean="0"/>
          </a:p>
          <a:p>
            <a:r>
              <a:rPr lang="en-US" dirty="0" smtClean="0"/>
              <a:t>Approximate sigmoid by the empirical CDF: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 computation of</a:t>
            </a:r>
          </a:p>
          <a:p>
            <a:pPr>
              <a:buNone/>
            </a:pPr>
            <a:r>
              <a:rPr lang="en-US" dirty="0" smtClean="0"/>
              <a:t>    “greater than” is well known.</a:t>
            </a:r>
          </a:p>
          <a:p>
            <a:r>
              <a:rPr lang="en-US" dirty="0" smtClean="0"/>
              <a:t>Approximation error                                decreases with    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2523391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0"/>
            <a:ext cx="2133600" cy="29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752600"/>
            <a:ext cx="2831123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895975"/>
            <a:ext cx="247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962400"/>
            <a:ext cx="3934626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3200400"/>
            <a:ext cx="5562600" cy="8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Verification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44760"/>
            <a:ext cx="7848600" cy="56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514600"/>
          <a:ext cx="81534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96"/>
                <a:gridCol w="1173804"/>
                <a:gridCol w="1219200"/>
                <a:gridCol w="990600"/>
                <a:gridCol w="1371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in </a:t>
                      </a:r>
                      <a:r>
                        <a:rPr lang="en-US" i="0" dirty="0" smtClean="0"/>
                        <a:t>Household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0.96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Verification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44760"/>
            <a:ext cx="7848600" cy="56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191000"/>
          <a:ext cx="81534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96"/>
                <a:gridCol w="1173804"/>
                <a:gridCol w="1219200"/>
                <a:gridCol w="990600"/>
                <a:gridCol w="1371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Age(3)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Alternative Approaches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196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"/>
                <a:gridCol w="212390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812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Down Arrow 40"/>
          <p:cNvSpPr/>
          <p:nvPr/>
        </p:nvSpPr>
        <p:spPr>
          <a:xfrm rot="3257590">
            <a:off x="3493419" y="2093842"/>
            <a:ext cx="381000" cy="1292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228600" y="2743200"/>
            <a:ext cx="2057400" cy="838200"/>
          </a:xfrm>
          <a:prstGeom prst="wedgeRectCallout">
            <a:avLst>
              <a:gd name="adj1" fmla="val 64468"/>
              <a:gd name="adj2" fmla="val 2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Parties “sanitize” data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2667000" y="4571206"/>
            <a:ext cx="3963194" cy="79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1143000"/>
            <a:ext cx="228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Release “Sanitized” Data</a:t>
            </a:r>
          </a:p>
          <a:p>
            <a:endParaRPr lang="en-US" sz="2800" dirty="0"/>
          </a:p>
        </p:txBody>
      </p:sp>
      <p:sp>
        <p:nvSpPr>
          <p:cNvPr id="29" name="Rectangular Callout 28"/>
          <p:cNvSpPr/>
          <p:nvPr/>
        </p:nvSpPr>
        <p:spPr>
          <a:xfrm>
            <a:off x="1295400" y="4343400"/>
            <a:ext cx="3048000" cy="1600200"/>
          </a:xfrm>
          <a:prstGeom prst="wedgeRectCallout">
            <a:avLst>
              <a:gd name="adj1" fmla="val 13190"/>
              <a:gd name="adj2" fmla="val -81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i.e., transform, the data into something they are willing to release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943600"/>
            <a:ext cx="1524000" cy="76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Alternative Approaches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196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"/>
                <a:gridCol w="212390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812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Down Arrow 40"/>
          <p:cNvSpPr/>
          <p:nvPr/>
        </p:nvSpPr>
        <p:spPr>
          <a:xfrm rot="3257590">
            <a:off x="3493419" y="2093842"/>
            <a:ext cx="381000" cy="1292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228600" y="5181600"/>
            <a:ext cx="1676400" cy="1524000"/>
          </a:xfrm>
          <a:prstGeom prst="wedgeRectCallout">
            <a:avLst>
              <a:gd name="adj1" fmla="val 76368"/>
              <a:gd name="adj2" fmla="val 2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Sanitization scheme may affect estimator</a:t>
            </a:r>
            <a:endParaRPr lang="en-US" sz="2400" dirty="0"/>
          </a:p>
        </p:txBody>
      </p:sp>
      <p:sp>
        <p:nvSpPr>
          <p:cNvPr id="54" name="Rectangular Callout 53"/>
          <p:cNvSpPr/>
          <p:nvPr/>
        </p:nvSpPr>
        <p:spPr>
          <a:xfrm>
            <a:off x="228600" y="2743200"/>
            <a:ext cx="2057400" cy="838200"/>
          </a:xfrm>
          <a:prstGeom prst="wedgeRectCallout">
            <a:avLst>
              <a:gd name="adj1" fmla="val 64468"/>
              <a:gd name="adj2" fmla="val 2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Parties “sanitize” data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2667000" y="4571206"/>
            <a:ext cx="3963194" cy="79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1143000"/>
            <a:ext cx="228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Release “Sanitized” Data</a:t>
            </a:r>
          </a:p>
          <a:p>
            <a:endParaRPr lang="en-US" sz="28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7000" y="4495800"/>
          <a:ext cx="1188355" cy="589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1" name="Down Arrow 30"/>
          <p:cNvSpPr/>
          <p:nvPr/>
        </p:nvSpPr>
        <p:spPr>
          <a:xfrm rot="2543790">
            <a:off x="3371430" y="3747041"/>
            <a:ext cx="381000" cy="88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9301799">
            <a:off x="2670457" y="3680844"/>
            <a:ext cx="381000" cy="88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228600" y="4038600"/>
            <a:ext cx="1676400" cy="762000"/>
          </a:xfrm>
          <a:prstGeom prst="wedgeRectCallout">
            <a:avLst>
              <a:gd name="adj1" fmla="val 75853"/>
              <a:gd name="adj2" fmla="val 21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are pooled</a:t>
            </a:r>
            <a:endParaRPr lang="en-US" sz="2400" dirty="0"/>
          </a:p>
        </p:txBody>
      </p:sp>
      <p:sp>
        <p:nvSpPr>
          <p:cNvPr id="47" name="Down Arrow 46"/>
          <p:cNvSpPr/>
          <p:nvPr/>
        </p:nvSpPr>
        <p:spPr>
          <a:xfrm rot="21265166">
            <a:off x="3038870" y="4952484"/>
            <a:ext cx="381000" cy="972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943600"/>
            <a:ext cx="1524000" cy="76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Alternative Approaches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C:\Users\rjhall\AppData\Local\Microsoft\Windows\Temporary Internet Files\Content.IE5\RGG13SN4\MPj043870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74812"/>
            <a:ext cx="685800" cy="8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8"/>
          <p:cNvSpPr/>
          <p:nvPr/>
        </p:nvSpPr>
        <p:spPr>
          <a:xfrm>
            <a:off x="6858000" y="2894012"/>
            <a:ext cx="1905000" cy="167640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?</a:t>
            </a:r>
            <a:endParaRPr lang="en-US" sz="8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19600" y="1827212"/>
          <a:ext cx="1188355" cy="58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"/>
                <a:gridCol w="212390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81200" y="3276600"/>
          <a:ext cx="1188355" cy="589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5408612"/>
            <a:ext cx="34337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own Arrow 40"/>
          <p:cNvSpPr/>
          <p:nvPr/>
        </p:nvSpPr>
        <p:spPr>
          <a:xfrm rot="3257590">
            <a:off x="3493419" y="2093842"/>
            <a:ext cx="381000" cy="1292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8172553">
            <a:off x="6253892" y="2027443"/>
            <a:ext cx="381000" cy="149070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228600" y="5181600"/>
            <a:ext cx="1676400" cy="1524000"/>
          </a:xfrm>
          <a:prstGeom prst="wedgeRectCallout">
            <a:avLst>
              <a:gd name="adj1" fmla="val 76368"/>
              <a:gd name="adj2" fmla="val 2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Sanitization scheme may affect estimator</a:t>
            </a:r>
            <a:endParaRPr lang="en-US" sz="2400" dirty="0"/>
          </a:p>
        </p:txBody>
      </p:sp>
      <p:sp>
        <p:nvSpPr>
          <p:cNvPr id="50" name="Rectangular Callout 49"/>
          <p:cNvSpPr/>
          <p:nvPr/>
        </p:nvSpPr>
        <p:spPr>
          <a:xfrm>
            <a:off x="5562600" y="5103812"/>
            <a:ext cx="1981200" cy="990600"/>
          </a:xfrm>
          <a:prstGeom prst="wedgeRectCallout">
            <a:avLst>
              <a:gd name="adj1" fmla="val 74669"/>
              <a:gd name="adj2" fmla="val 1333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the correct result</a:t>
            </a:r>
            <a:endParaRPr lang="en-US" sz="2400" dirty="0"/>
          </a:p>
        </p:txBody>
      </p:sp>
      <p:sp>
        <p:nvSpPr>
          <p:cNvPr id="51" name="Down Arrow 50"/>
          <p:cNvSpPr/>
          <p:nvPr/>
        </p:nvSpPr>
        <p:spPr>
          <a:xfrm rot="19739086">
            <a:off x="7749889" y="4277887"/>
            <a:ext cx="381000" cy="12014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ular Callout 52"/>
          <p:cNvSpPr/>
          <p:nvPr/>
        </p:nvSpPr>
        <p:spPr>
          <a:xfrm>
            <a:off x="4876800" y="2971800"/>
            <a:ext cx="1828800" cy="1905000"/>
          </a:xfrm>
          <a:prstGeom prst="wedgeRectCallout">
            <a:avLst>
              <a:gd name="adj1" fmla="val 74669"/>
              <a:gd name="adj2" fmla="val 1333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Distributed computation that ensures privacy</a:t>
            </a:r>
            <a:endParaRPr lang="en-US" sz="2400" dirty="0"/>
          </a:p>
        </p:txBody>
      </p:sp>
      <p:sp>
        <p:nvSpPr>
          <p:cNvPr id="54" name="Rectangular Callout 53"/>
          <p:cNvSpPr/>
          <p:nvPr/>
        </p:nvSpPr>
        <p:spPr>
          <a:xfrm>
            <a:off x="228600" y="2743200"/>
            <a:ext cx="2057400" cy="838200"/>
          </a:xfrm>
          <a:prstGeom prst="wedgeRectCallout">
            <a:avLst>
              <a:gd name="adj1" fmla="val 64468"/>
              <a:gd name="adj2" fmla="val 2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Parties “sanitize” data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1143000"/>
            <a:ext cx="2590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“Secure Multiparty Computation”</a:t>
            </a:r>
          </a:p>
          <a:p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2667000" y="4571206"/>
            <a:ext cx="3963194" cy="79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1143000"/>
            <a:ext cx="228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Release “Sanitized” Data</a:t>
            </a:r>
          </a:p>
          <a:p>
            <a:endParaRPr lang="en-US" sz="28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7000" y="4495800"/>
          <a:ext cx="1188355" cy="589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9584"/>
                <a:gridCol w="211406"/>
                <a:gridCol w="208280"/>
                <a:gridCol w="208280"/>
                <a:gridCol w="3308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 ID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Tobacco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Heart Disease</a:t>
                      </a: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0002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0003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1" name="Down Arrow 30"/>
          <p:cNvSpPr/>
          <p:nvPr/>
        </p:nvSpPr>
        <p:spPr>
          <a:xfrm rot="2543790">
            <a:off x="3371430" y="3747041"/>
            <a:ext cx="381000" cy="88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9301799">
            <a:off x="2670457" y="3680844"/>
            <a:ext cx="381000" cy="88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228600" y="4038600"/>
            <a:ext cx="1676400" cy="762000"/>
          </a:xfrm>
          <a:prstGeom prst="wedgeRectCallout">
            <a:avLst>
              <a:gd name="adj1" fmla="val 75853"/>
              <a:gd name="adj2" fmla="val 21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are pooled</a:t>
            </a:r>
            <a:endParaRPr lang="en-US" sz="2400" dirty="0"/>
          </a:p>
        </p:txBody>
      </p:sp>
      <p:sp>
        <p:nvSpPr>
          <p:cNvPr id="47" name="Down Arrow 46"/>
          <p:cNvSpPr/>
          <p:nvPr/>
        </p:nvSpPr>
        <p:spPr>
          <a:xfrm rot="21265166">
            <a:off x="3038870" y="4952484"/>
            <a:ext cx="381000" cy="972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Yao’s Protocol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can now compute anything!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Compose sums and products in mod 2.</a:t>
            </a:r>
          </a:p>
          <a:p>
            <a:pPr lvl="1"/>
            <a:r>
              <a:rPr lang="en-US" dirty="0" smtClean="0"/>
              <a:t>Corresponds to “</a:t>
            </a:r>
            <a:r>
              <a:rPr lang="en-US" dirty="0" err="1" smtClean="0"/>
              <a:t>xor</a:t>
            </a:r>
            <a:r>
              <a:rPr lang="en-US" dirty="0" smtClean="0"/>
              <a:t>” and “and.”</a:t>
            </a:r>
          </a:p>
          <a:p>
            <a:pPr lvl="1"/>
            <a:r>
              <a:rPr lang="en-US" dirty="0" smtClean="0"/>
              <a:t>Sufficient to compute any circuit.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670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Theoretically, we’re done already … but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Yao’s Protocol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can now compute anything!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Compose sums and products in mod 2.</a:t>
            </a:r>
          </a:p>
          <a:p>
            <a:pPr lvl="1"/>
            <a:r>
              <a:rPr lang="en-US" dirty="0" smtClean="0"/>
              <a:t>Corresponds to “</a:t>
            </a:r>
            <a:r>
              <a:rPr lang="en-US" dirty="0" err="1" smtClean="0"/>
              <a:t>xor</a:t>
            </a:r>
            <a:r>
              <a:rPr lang="en-US" dirty="0" smtClean="0"/>
              <a:t>” and “and.”</a:t>
            </a:r>
          </a:p>
          <a:p>
            <a:pPr lvl="1"/>
            <a:r>
              <a:rPr lang="en-US" dirty="0" smtClean="0"/>
              <a:t>Sufficient to compute any circuit.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670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Theoretically, we’re done already … but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219200" y="5334000"/>
            <a:ext cx="6705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Leads to very slow protocols!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Fictional scenario </a:t>
            </a:r>
            <a:r>
              <a:rPr lang="en-US" sz="2800" dirty="0" smtClean="0"/>
              <a:t>based on discussion with </a:t>
            </a:r>
            <a:r>
              <a:rPr lang="en-US" sz="2800" dirty="0" err="1" smtClean="0"/>
              <a:t>CyLab</a:t>
            </a:r>
            <a:r>
              <a:rPr lang="en-US" sz="2800" dirty="0" smtClean="0"/>
              <a:t> corporate partners:</a:t>
            </a:r>
            <a:endParaRPr lang="en-US" sz="28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048000" y="3941443"/>
            <a:ext cx="12954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4953000" y="4093843"/>
            <a:ext cx="1295400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48000" y="2798443"/>
            <a:ext cx="1828800" cy="762000"/>
          </a:xfrm>
          <a:prstGeom prst="wedgeRectCallout">
            <a:avLst>
              <a:gd name="adj1" fmla="val -44443"/>
              <a:gd name="adj2" fmla="val 8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Records of transactions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105400" y="2798443"/>
            <a:ext cx="1828800" cy="1066800"/>
          </a:xfrm>
          <a:prstGeom prst="wedgeRectCallout">
            <a:avLst>
              <a:gd name="adj1" fmla="val 13379"/>
              <a:gd name="adj2" fmla="val 723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Records of commercial views</a:t>
            </a:r>
            <a:endParaRPr lang="en-US" sz="2400" dirty="0"/>
          </a:p>
        </p:txBody>
      </p:sp>
      <p:pic>
        <p:nvPicPr>
          <p:cNvPr id="15366" name="Picture 6" descr="http://www.marketingtwins.com/wp-content/uploads/grocery-store-73740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27043"/>
            <a:ext cx="2209801" cy="1657351"/>
          </a:xfrm>
          <a:prstGeom prst="rect">
            <a:avLst/>
          </a:prstGeom>
          <a:noFill/>
        </p:spPr>
      </p:pic>
      <p:pic>
        <p:nvPicPr>
          <p:cNvPr id="15368" name="Picture 8" descr="http://www.cablemaven.com/images/dish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9003" y="2874643"/>
            <a:ext cx="2364997" cy="2381251"/>
          </a:xfrm>
          <a:prstGeom prst="rect">
            <a:avLst/>
          </a:prstGeom>
          <a:noFill/>
        </p:spPr>
      </p:pic>
      <p:pic>
        <p:nvPicPr>
          <p:cNvPr id="15371" name="Picture 11" descr="http://t2.gstatic.com/images?q=tbn:pbSyWrOwxFphBM:http://www.acclaimimages.com/_gallery/_images_n300/bar_graph.jp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5257800"/>
            <a:ext cx="1385565" cy="13430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3400" y="2417443"/>
            <a:ext cx="95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Store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7361" y="2417443"/>
            <a:ext cx="190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TV Network</a:t>
            </a:r>
            <a:endParaRPr lang="en-US" sz="2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5715000" y="5334000"/>
            <a:ext cx="2819400" cy="762000"/>
          </a:xfrm>
          <a:prstGeom prst="wedgeRectCallout">
            <a:avLst>
              <a:gd name="adj1" fmla="val -57281"/>
              <a:gd name="adj2" fmla="val 2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Regression of advertising effect</a:t>
            </a:r>
            <a:endParaRPr lang="en-US" sz="2400" dirty="0"/>
          </a:p>
        </p:txBody>
      </p:sp>
      <p:sp>
        <p:nvSpPr>
          <p:cNvPr id="19" name="Up Arrow 18"/>
          <p:cNvSpPr/>
          <p:nvPr/>
        </p:nvSpPr>
        <p:spPr>
          <a:xfrm rot="8395458">
            <a:off x="3568941" y="4696966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3034150">
            <a:off x="5236197" y="4777292"/>
            <a:ext cx="457200" cy="838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Two Types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Privacy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Information leakage </a:t>
            </a:r>
            <a:r>
              <a:rPr lang="en-US" b="1" dirty="0" smtClean="0"/>
              <a:t>via the computation </a:t>
            </a:r>
            <a:r>
              <a:rPr lang="en-US" dirty="0" smtClean="0"/>
              <a:t>itself:</a:t>
            </a:r>
            <a:endParaRPr lang="en-US" dirty="0" smtClean="0"/>
          </a:p>
          <a:p>
            <a:pPr lvl="1"/>
            <a:r>
              <a:rPr lang="en-US" dirty="0" smtClean="0"/>
              <a:t>Focus of this talk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Dealt with via “cryptographic protocols.”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Information leakage </a:t>
            </a:r>
            <a:r>
              <a:rPr lang="en-US" b="1" dirty="0" smtClean="0"/>
              <a:t>via the </a:t>
            </a:r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Not in this talk.</a:t>
            </a:r>
          </a:p>
          <a:p>
            <a:pPr lvl="1"/>
            <a:r>
              <a:rPr lang="en-US" dirty="0" smtClean="0"/>
              <a:t>Assume the parties have </a:t>
            </a:r>
            <a:r>
              <a:rPr lang="en-US" dirty="0" smtClean="0"/>
              <a:t>deemed that </a:t>
            </a:r>
            <a:r>
              <a:rPr lang="en-US" dirty="0" smtClean="0"/>
              <a:t>the regression is </a:t>
            </a:r>
            <a:r>
              <a:rPr lang="en-US" dirty="0" smtClean="0"/>
              <a:t>“safe” </a:t>
            </a:r>
            <a:r>
              <a:rPr lang="en-US" dirty="0" smtClean="0"/>
              <a:t>to compute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Otherwise may use e.g., “Differential Privacy.”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Ideal Scenario vs. Real Life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727020" cy="927547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133600"/>
            <a:ext cx="771350" cy="787452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" name="Picture 15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727020" cy="927547"/>
          </a:xfrm>
          <a:prstGeom prst="rect">
            <a:avLst/>
          </a:prstGeom>
          <a:noFill/>
        </p:spPr>
      </p:pic>
      <p:sp>
        <p:nvSpPr>
          <p:cNvPr id="17" name="Rectangular Callout 16"/>
          <p:cNvSpPr/>
          <p:nvPr/>
        </p:nvSpPr>
        <p:spPr>
          <a:xfrm>
            <a:off x="3200400" y="1371600"/>
            <a:ext cx="4038600" cy="381000"/>
          </a:xfrm>
          <a:prstGeom prst="wedgeRectCallout">
            <a:avLst>
              <a:gd name="adj1" fmla="val -6048"/>
              <a:gd name="adj2" fmla="val 13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submitted to “</a:t>
            </a:r>
            <a:r>
              <a:rPr lang="en-US" sz="2000" dirty="0" smtClean="0"/>
              <a:t>trusted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party.”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524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Ideal</a:t>
            </a:r>
            <a:r>
              <a:rPr lang="en-US" sz="2800" dirty="0" smtClean="0"/>
              <a:t>: Parties see their own data and the output.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000" y="3732212"/>
            <a:ext cx="845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ocument 12"/>
          <p:cNvSpPr/>
          <p:nvPr/>
        </p:nvSpPr>
        <p:spPr>
          <a:xfrm>
            <a:off x="3962400" y="19050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191000" y="2895600"/>
            <a:ext cx="228600" cy="304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05200" y="2667000"/>
            <a:ext cx="1219200" cy="457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2209800"/>
            <a:ext cx="1371600" cy="1524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JHALL@DCNWQDNFUVWXY5MJ" val="38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2876</Words>
  <Application>Microsoft Office PowerPoint</Application>
  <PresentationFormat>On-screen Show (4:3)</PresentationFormat>
  <Paragraphs>1061</Paragraphs>
  <Slides>68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Photo Editor Photo</vt:lpstr>
      <vt:lpstr>Secure Multiparty Regression Based on Homomorphic Encryption</vt:lpstr>
      <vt:lpstr>Structure</vt:lpstr>
      <vt:lpstr>Setting</vt:lpstr>
      <vt:lpstr>Secure Multiparty Regression</vt:lpstr>
      <vt:lpstr>Secure Multiparty Regression</vt:lpstr>
      <vt:lpstr>Secure Multiparty Regression</vt:lpstr>
      <vt:lpstr>Alternate Settings</vt:lpstr>
      <vt:lpstr>Two Types of Privacy Breach</vt:lpstr>
      <vt:lpstr>The Ideal Scenario vs. Real Life</vt:lpstr>
      <vt:lpstr>The Ideal Scenario vs. Real Life</vt:lpstr>
      <vt:lpstr>The Ideal Scenario vs. Real Life</vt:lpstr>
      <vt:lpstr>The Ideal Scenario vs. Real Life</vt:lpstr>
      <vt:lpstr>“Security by Simulation”</vt:lpstr>
      <vt:lpstr>“Security by Simulation”</vt:lpstr>
      <vt:lpstr>“Security by Simulation”</vt:lpstr>
      <vt:lpstr>“Security by Simulation”</vt:lpstr>
      <vt:lpstr>“Computational Indistinguishability”</vt:lpstr>
      <vt:lpstr>“Computational Indistinguishability”</vt:lpstr>
      <vt:lpstr>Basic Tools</vt:lpstr>
      <vt:lpstr>Basic Tools</vt:lpstr>
      <vt:lpstr>Basic Tools</vt:lpstr>
      <vt:lpstr>Basic Tools</vt:lpstr>
      <vt:lpstr>Secure Products (Integer)</vt:lpstr>
      <vt:lpstr>Secure Products (Integer)</vt:lpstr>
      <vt:lpstr>Secure Products (Integer)</vt:lpstr>
      <vt:lpstr>Secure Products (Integer)</vt:lpstr>
      <vt:lpstr>Secure Products (Integer)</vt:lpstr>
      <vt:lpstr>Secure Products (Integer)</vt:lpstr>
      <vt:lpstr>Yao’s Construction</vt:lpstr>
      <vt:lpstr>Yao’s Construction</vt:lpstr>
      <vt:lpstr>Prior Work in Secure Multiparty Regression</vt:lpstr>
      <vt:lpstr>Input Data Setup</vt:lpstr>
      <vt:lpstr>Our Protocol</vt:lpstr>
      <vt:lpstr>Secure Products (Real Approx)</vt:lpstr>
      <vt:lpstr>Secure Products (Real Approx)</vt:lpstr>
      <vt:lpstr>Secure Products (Real Approx)</vt:lpstr>
      <vt:lpstr>Secure Products (Real Approx)</vt:lpstr>
      <vt:lpstr>Our Protocol</vt:lpstr>
      <vt:lpstr>Inversion by Sums and Products</vt:lpstr>
      <vt:lpstr>Inversion by Sums and Products</vt:lpstr>
      <vt:lpstr>Inversion by Sums and Products</vt:lpstr>
      <vt:lpstr>Putting it Together</vt:lpstr>
      <vt:lpstr>CPS - Experimental Verification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Summary</vt:lpstr>
      <vt:lpstr>Ongoing Work</vt:lpstr>
      <vt:lpstr>Thanks</vt:lpstr>
      <vt:lpstr>Privacy Implications</vt:lpstr>
      <vt:lpstr>Privacy Implications (Vertical)</vt:lpstr>
      <vt:lpstr>Privacy Implications (Vertical)</vt:lpstr>
      <vt:lpstr>Privacy Implications (Vertical)</vt:lpstr>
      <vt:lpstr>Privacy Implications (Vertical)</vt:lpstr>
      <vt:lpstr>Ongoing Work</vt:lpstr>
      <vt:lpstr>Questions</vt:lpstr>
      <vt:lpstr>Logistic Regression (IRLS)</vt:lpstr>
      <vt:lpstr>CPS - Experimental Verification</vt:lpstr>
      <vt:lpstr>CPS - Experimental Verification</vt:lpstr>
      <vt:lpstr>Alternative Approaches</vt:lpstr>
      <vt:lpstr>Alternative Approaches</vt:lpstr>
      <vt:lpstr>Alternative Approaches</vt:lpstr>
      <vt:lpstr>Yao’s Protocol</vt:lpstr>
      <vt:lpstr>Yao’s Protocol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Regression</dc:title>
  <dc:creator>Rob Hall</dc:creator>
  <cp:lastModifiedBy>Carnegie Mellon University</cp:lastModifiedBy>
  <cp:revision>432</cp:revision>
  <dcterms:created xsi:type="dcterms:W3CDTF">2009-07-20T00:32:00Z</dcterms:created>
  <dcterms:modified xsi:type="dcterms:W3CDTF">2011-03-21T23:34:22Z</dcterms:modified>
</cp:coreProperties>
</file>