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7" r:id="rId3"/>
    <p:sldId id="257" r:id="rId4"/>
    <p:sldId id="258" r:id="rId5"/>
    <p:sldId id="296" r:id="rId6"/>
    <p:sldId id="297" r:id="rId7"/>
    <p:sldId id="304" r:id="rId8"/>
    <p:sldId id="273" r:id="rId9"/>
    <p:sldId id="305" r:id="rId10"/>
    <p:sldId id="306" r:id="rId11"/>
    <p:sldId id="307" r:id="rId12"/>
    <p:sldId id="308" r:id="rId13"/>
    <p:sldId id="310" r:id="rId14"/>
    <p:sldId id="311" r:id="rId15"/>
    <p:sldId id="313" r:id="rId16"/>
    <p:sldId id="312" r:id="rId17"/>
    <p:sldId id="320" r:id="rId18"/>
    <p:sldId id="327" r:id="rId19"/>
    <p:sldId id="328" r:id="rId20"/>
    <p:sldId id="29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87" autoAdjust="0"/>
    <p:restoredTop sz="94660"/>
  </p:normalViewPr>
  <p:slideViewPr>
    <p:cSldViewPr snapToGrid="0">
      <p:cViewPr varScale="1">
        <p:scale>
          <a:sx n="100" d="100"/>
          <a:sy n="100" d="100"/>
        </p:scale>
        <p:origin x="45"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4E1DFA-5309-C14C-8F10-90F90C8CDF74}" type="doc">
      <dgm:prSet loTypeId="urn:microsoft.com/office/officeart/2005/8/layout/process1" loCatId="" qsTypeId="urn:microsoft.com/office/officeart/2005/8/quickstyle/simple1" qsCatId="simple" csTypeId="urn:microsoft.com/office/officeart/2005/8/colors/accent1_2" csCatId="accent1" phldr="1"/>
      <dgm:spPr/>
    </dgm:pt>
    <dgm:pt modelId="{1DC16F4A-1C56-9D43-9C9D-F6EEA5BAA2CF}">
      <dgm:prSet phldrT="[Text]"/>
      <dgm:spPr/>
      <dgm:t>
        <a:bodyPr/>
        <a:lstStyle/>
        <a:p>
          <a:r>
            <a:rPr lang="en-US" dirty="0"/>
            <a:t>Brainstormed potential hypothesis</a:t>
          </a:r>
        </a:p>
      </dgm:t>
    </dgm:pt>
    <dgm:pt modelId="{29111E61-C532-A949-BEE5-57D085E3F114}" type="parTrans" cxnId="{B995F125-C254-6D46-8FB9-4253ACAA9C1D}">
      <dgm:prSet/>
      <dgm:spPr/>
      <dgm:t>
        <a:bodyPr/>
        <a:lstStyle/>
        <a:p>
          <a:endParaRPr lang="en-US"/>
        </a:p>
      </dgm:t>
    </dgm:pt>
    <dgm:pt modelId="{F0B99C9F-77A6-6244-813E-23E112588D02}" type="sibTrans" cxnId="{B995F125-C254-6D46-8FB9-4253ACAA9C1D}">
      <dgm:prSet/>
      <dgm:spPr/>
      <dgm:t>
        <a:bodyPr/>
        <a:lstStyle/>
        <a:p>
          <a:endParaRPr lang="en-US"/>
        </a:p>
      </dgm:t>
    </dgm:pt>
    <dgm:pt modelId="{C708374A-0692-1148-B217-A39569149F58}">
      <dgm:prSet phldrT="[Text]"/>
      <dgm:spPr/>
      <dgm:t>
        <a:bodyPr/>
        <a:lstStyle/>
        <a:p>
          <a:r>
            <a:rPr lang="en-US" dirty="0"/>
            <a:t>Decided on hypothesis</a:t>
          </a:r>
        </a:p>
      </dgm:t>
    </dgm:pt>
    <dgm:pt modelId="{AA12BA9E-D20D-6346-8C53-471FEA42A370}" type="parTrans" cxnId="{1430CC10-6929-2F42-AE7B-5ED0D9280119}">
      <dgm:prSet/>
      <dgm:spPr/>
      <dgm:t>
        <a:bodyPr/>
        <a:lstStyle/>
        <a:p>
          <a:endParaRPr lang="en-US"/>
        </a:p>
      </dgm:t>
    </dgm:pt>
    <dgm:pt modelId="{77EA5D1E-5791-8740-A411-FED08DB556B6}" type="sibTrans" cxnId="{1430CC10-6929-2F42-AE7B-5ED0D9280119}">
      <dgm:prSet/>
      <dgm:spPr/>
      <dgm:t>
        <a:bodyPr/>
        <a:lstStyle/>
        <a:p>
          <a:endParaRPr lang="en-US"/>
        </a:p>
      </dgm:t>
    </dgm:pt>
    <dgm:pt modelId="{910C5D5C-6DD7-754A-AD8C-306C04E8F385}">
      <dgm:prSet phldrT="[Text]"/>
      <dgm:spPr/>
      <dgm:t>
        <a:bodyPr/>
        <a:lstStyle/>
        <a:p>
          <a:r>
            <a:rPr lang="en-US" dirty="0"/>
            <a:t>Performed data cleaning</a:t>
          </a:r>
        </a:p>
      </dgm:t>
    </dgm:pt>
    <dgm:pt modelId="{C208AF1B-640A-D545-A7E5-3FE72AC79EE1}" type="parTrans" cxnId="{963F98E8-CE4D-5E4F-B447-DB6725CCD336}">
      <dgm:prSet/>
      <dgm:spPr/>
      <dgm:t>
        <a:bodyPr/>
        <a:lstStyle/>
        <a:p>
          <a:endParaRPr lang="en-US"/>
        </a:p>
      </dgm:t>
    </dgm:pt>
    <dgm:pt modelId="{276B6E7C-4765-BD42-8B77-AE61400C8E21}" type="sibTrans" cxnId="{963F98E8-CE4D-5E4F-B447-DB6725CCD336}">
      <dgm:prSet/>
      <dgm:spPr/>
      <dgm:t>
        <a:bodyPr/>
        <a:lstStyle/>
        <a:p>
          <a:endParaRPr lang="en-US"/>
        </a:p>
      </dgm:t>
    </dgm:pt>
    <dgm:pt modelId="{DD4F952D-55B3-7646-A137-ECD767D19C23}">
      <dgm:prSet phldrT="[Text]"/>
      <dgm:spPr/>
      <dgm:t>
        <a:bodyPr/>
        <a:lstStyle/>
        <a:p>
          <a:r>
            <a:rPr lang="en-US" dirty="0"/>
            <a:t>Evaluated hypothesis</a:t>
          </a:r>
        </a:p>
      </dgm:t>
    </dgm:pt>
    <dgm:pt modelId="{8F67FE36-3F67-0942-BBC1-5B632862558F}" type="parTrans" cxnId="{62333A5B-2752-454E-A99A-9AEF62B1476F}">
      <dgm:prSet/>
      <dgm:spPr/>
      <dgm:t>
        <a:bodyPr/>
        <a:lstStyle/>
        <a:p>
          <a:endParaRPr lang="en-US"/>
        </a:p>
      </dgm:t>
    </dgm:pt>
    <dgm:pt modelId="{77DA52A2-362C-A34C-A380-3B16A00EBC3C}" type="sibTrans" cxnId="{62333A5B-2752-454E-A99A-9AEF62B1476F}">
      <dgm:prSet/>
      <dgm:spPr/>
      <dgm:t>
        <a:bodyPr/>
        <a:lstStyle/>
        <a:p>
          <a:endParaRPr lang="en-US"/>
        </a:p>
      </dgm:t>
    </dgm:pt>
    <dgm:pt modelId="{56FD1D2A-1DF8-9443-8764-19D6832822A5}">
      <dgm:prSet phldrT="[Text]"/>
      <dgm:spPr/>
      <dgm:t>
        <a:bodyPr/>
        <a:lstStyle/>
        <a:p>
          <a:r>
            <a:rPr lang="en-US" dirty="0"/>
            <a:t>Developed machine learning model</a:t>
          </a:r>
        </a:p>
      </dgm:t>
    </dgm:pt>
    <dgm:pt modelId="{39AB2661-57BB-304D-AF08-122C15CBC287}" type="parTrans" cxnId="{A25BDDE9-4BBD-C94B-A625-267ED3B2175D}">
      <dgm:prSet/>
      <dgm:spPr/>
      <dgm:t>
        <a:bodyPr/>
        <a:lstStyle/>
        <a:p>
          <a:endParaRPr lang="en-US"/>
        </a:p>
      </dgm:t>
    </dgm:pt>
    <dgm:pt modelId="{82344472-1437-3340-BD3E-6A3D89A375B8}" type="sibTrans" cxnId="{A25BDDE9-4BBD-C94B-A625-267ED3B2175D}">
      <dgm:prSet/>
      <dgm:spPr/>
      <dgm:t>
        <a:bodyPr/>
        <a:lstStyle/>
        <a:p>
          <a:endParaRPr lang="en-US"/>
        </a:p>
      </dgm:t>
    </dgm:pt>
    <dgm:pt modelId="{DC045A35-BD28-5D45-898D-A168F65CE352}">
      <dgm:prSet phldrT="[Text]"/>
      <dgm:spPr/>
      <dgm:t>
        <a:bodyPr/>
        <a:lstStyle/>
        <a:p>
          <a:r>
            <a:rPr lang="en-US" dirty="0"/>
            <a:t>Derived business insight</a:t>
          </a:r>
        </a:p>
      </dgm:t>
    </dgm:pt>
    <dgm:pt modelId="{01ED1523-7CAC-0E45-8D15-A6956A669178}" type="parTrans" cxnId="{81C7A809-82F6-E641-91CD-4B565E801AE1}">
      <dgm:prSet/>
      <dgm:spPr/>
      <dgm:t>
        <a:bodyPr/>
        <a:lstStyle/>
        <a:p>
          <a:endParaRPr lang="en-US"/>
        </a:p>
      </dgm:t>
    </dgm:pt>
    <dgm:pt modelId="{37973460-EB2F-AA4F-B603-68EB85C90D82}" type="sibTrans" cxnId="{81C7A809-82F6-E641-91CD-4B565E801AE1}">
      <dgm:prSet/>
      <dgm:spPr/>
      <dgm:t>
        <a:bodyPr/>
        <a:lstStyle/>
        <a:p>
          <a:endParaRPr lang="en-US"/>
        </a:p>
      </dgm:t>
    </dgm:pt>
    <dgm:pt modelId="{689061EF-B5D7-A64C-99EE-0F7247A0F481}">
      <dgm:prSet phldrT="[Text]"/>
      <dgm:spPr/>
      <dgm:t>
        <a:bodyPr/>
        <a:lstStyle/>
        <a:p>
          <a:r>
            <a:rPr lang="en-US" dirty="0"/>
            <a:t>Performed data analysis</a:t>
          </a:r>
        </a:p>
      </dgm:t>
    </dgm:pt>
    <dgm:pt modelId="{FA38B03B-C31B-C144-9B24-1AB42CF6D0BE}" type="parTrans" cxnId="{549D2DEC-33E1-4C40-9883-378A4E58190C}">
      <dgm:prSet/>
      <dgm:spPr/>
      <dgm:t>
        <a:bodyPr/>
        <a:lstStyle/>
        <a:p>
          <a:endParaRPr lang="en-US"/>
        </a:p>
      </dgm:t>
    </dgm:pt>
    <dgm:pt modelId="{FAD322A4-E1DF-FD44-B180-72B0156357E0}" type="sibTrans" cxnId="{549D2DEC-33E1-4C40-9883-378A4E58190C}">
      <dgm:prSet/>
      <dgm:spPr/>
      <dgm:t>
        <a:bodyPr/>
        <a:lstStyle/>
        <a:p>
          <a:endParaRPr lang="en-US"/>
        </a:p>
      </dgm:t>
    </dgm:pt>
    <dgm:pt modelId="{9018FC8B-C8CD-FF4C-A53F-F7CD7A3C8645}" type="pres">
      <dgm:prSet presAssocID="{A44E1DFA-5309-C14C-8F10-90F90C8CDF74}" presName="Name0" presStyleCnt="0">
        <dgm:presLayoutVars>
          <dgm:dir/>
          <dgm:resizeHandles val="exact"/>
        </dgm:presLayoutVars>
      </dgm:prSet>
      <dgm:spPr/>
    </dgm:pt>
    <dgm:pt modelId="{5294AD04-355E-7341-9704-9F40936058A7}" type="pres">
      <dgm:prSet presAssocID="{1DC16F4A-1C56-9D43-9C9D-F6EEA5BAA2CF}" presName="node" presStyleLbl="node1" presStyleIdx="0" presStyleCnt="7">
        <dgm:presLayoutVars>
          <dgm:bulletEnabled val="1"/>
        </dgm:presLayoutVars>
      </dgm:prSet>
      <dgm:spPr/>
    </dgm:pt>
    <dgm:pt modelId="{C46E3AD2-8A56-0248-9335-BB8ECD30C954}" type="pres">
      <dgm:prSet presAssocID="{F0B99C9F-77A6-6244-813E-23E112588D02}" presName="sibTrans" presStyleLbl="sibTrans2D1" presStyleIdx="0" presStyleCnt="6"/>
      <dgm:spPr/>
    </dgm:pt>
    <dgm:pt modelId="{DAA8B08E-C261-1242-8E60-C5D692F3586B}" type="pres">
      <dgm:prSet presAssocID="{F0B99C9F-77A6-6244-813E-23E112588D02}" presName="connectorText" presStyleLbl="sibTrans2D1" presStyleIdx="0" presStyleCnt="6"/>
      <dgm:spPr/>
    </dgm:pt>
    <dgm:pt modelId="{B2461E96-EC42-8E4C-BB3C-8607B09A30C4}" type="pres">
      <dgm:prSet presAssocID="{C708374A-0692-1148-B217-A39569149F58}" presName="node" presStyleLbl="node1" presStyleIdx="1" presStyleCnt="7">
        <dgm:presLayoutVars>
          <dgm:bulletEnabled val="1"/>
        </dgm:presLayoutVars>
      </dgm:prSet>
      <dgm:spPr/>
    </dgm:pt>
    <dgm:pt modelId="{A530D2EA-2458-2A43-9305-929C70C9EAE7}" type="pres">
      <dgm:prSet presAssocID="{77EA5D1E-5791-8740-A411-FED08DB556B6}" presName="sibTrans" presStyleLbl="sibTrans2D1" presStyleIdx="1" presStyleCnt="6"/>
      <dgm:spPr/>
    </dgm:pt>
    <dgm:pt modelId="{86D428E7-1BF7-5B4B-807B-8B8BAC9FFA1D}" type="pres">
      <dgm:prSet presAssocID="{77EA5D1E-5791-8740-A411-FED08DB556B6}" presName="connectorText" presStyleLbl="sibTrans2D1" presStyleIdx="1" presStyleCnt="6"/>
      <dgm:spPr/>
    </dgm:pt>
    <dgm:pt modelId="{1067E9BF-0D6D-154C-9A2F-6A2D72EF6ED9}" type="pres">
      <dgm:prSet presAssocID="{910C5D5C-6DD7-754A-AD8C-306C04E8F385}" presName="node" presStyleLbl="node1" presStyleIdx="2" presStyleCnt="7">
        <dgm:presLayoutVars>
          <dgm:bulletEnabled val="1"/>
        </dgm:presLayoutVars>
      </dgm:prSet>
      <dgm:spPr/>
    </dgm:pt>
    <dgm:pt modelId="{46CF75C3-E2BC-6B40-AB92-42DBD54F03A5}" type="pres">
      <dgm:prSet presAssocID="{276B6E7C-4765-BD42-8B77-AE61400C8E21}" presName="sibTrans" presStyleLbl="sibTrans2D1" presStyleIdx="2" presStyleCnt="6"/>
      <dgm:spPr/>
    </dgm:pt>
    <dgm:pt modelId="{2B122F72-918F-F045-90B1-CD9F34963AA9}" type="pres">
      <dgm:prSet presAssocID="{276B6E7C-4765-BD42-8B77-AE61400C8E21}" presName="connectorText" presStyleLbl="sibTrans2D1" presStyleIdx="2" presStyleCnt="6"/>
      <dgm:spPr/>
    </dgm:pt>
    <dgm:pt modelId="{1728AE4A-265C-214B-921D-9D82A3D13733}" type="pres">
      <dgm:prSet presAssocID="{689061EF-B5D7-A64C-99EE-0F7247A0F481}" presName="node" presStyleLbl="node1" presStyleIdx="3" presStyleCnt="7">
        <dgm:presLayoutVars>
          <dgm:bulletEnabled val="1"/>
        </dgm:presLayoutVars>
      </dgm:prSet>
      <dgm:spPr/>
    </dgm:pt>
    <dgm:pt modelId="{673522D9-DBE5-3E42-9D68-8703ADA759C4}" type="pres">
      <dgm:prSet presAssocID="{FAD322A4-E1DF-FD44-B180-72B0156357E0}" presName="sibTrans" presStyleLbl="sibTrans2D1" presStyleIdx="3" presStyleCnt="6"/>
      <dgm:spPr/>
    </dgm:pt>
    <dgm:pt modelId="{AF3BC052-7BC1-5C43-A8DD-E04CBB5D1160}" type="pres">
      <dgm:prSet presAssocID="{FAD322A4-E1DF-FD44-B180-72B0156357E0}" presName="connectorText" presStyleLbl="sibTrans2D1" presStyleIdx="3" presStyleCnt="6"/>
      <dgm:spPr/>
    </dgm:pt>
    <dgm:pt modelId="{98E9E508-7460-534A-9E68-22C44C1EEA78}" type="pres">
      <dgm:prSet presAssocID="{DD4F952D-55B3-7646-A137-ECD767D19C23}" presName="node" presStyleLbl="node1" presStyleIdx="4" presStyleCnt="7">
        <dgm:presLayoutVars>
          <dgm:bulletEnabled val="1"/>
        </dgm:presLayoutVars>
      </dgm:prSet>
      <dgm:spPr/>
    </dgm:pt>
    <dgm:pt modelId="{B50F6576-89BE-F841-A0E4-89B899D6275E}" type="pres">
      <dgm:prSet presAssocID="{77DA52A2-362C-A34C-A380-3B16A00EBC3C}" presName="sibTrans" presStyleLbl="sibTrans2D1" presStyleIdx="4" presStyleCnt="6"/>
      <dgm:spPr/>
    </dgm:pt>
    <dgm:pt modelId="{BC3871B8-6BC6-3249-9E94-7B894F86AA9C}" type="pres">
      <dgm:prSet presAssocID="{77DA52A2-362C-A34C-A380-3B16A00EBC3C}" presName="connectorText" presStyleLbl="sibTrans2D1" presStyleIdx="4" presStyleCnt="6"/>
      <dgm:spPr/>
    </dgm:pt>
    <dgm:pt modelId="{A3D79492-8ADF-B14E-A051-754294816F40}" type="pres">
      <dgm:prSet presAssocID="{DC045A35-BD28-5D45-898D-A168F65CE352}" presName="node" presStyleLbl="node1" presStyleIdx="5" presStyleCnt="7">
        <dgm:presLayoutVars>
          <dgm:bulletEnabled val="1"/>
        </dgm:presLayoutVars>
      </dgm:prSet>
      <dgm:spPr/>
    </dgm:pt>
    <dgm:pt modelId="{5CC7717A-1F8E-4D47-9108-B36E4378BF4F}" type="pres">
      <dgm:prSet presAssocID="{37973460-EB2F-AA4F-B603-68EB85C90D82}" presName="sibTrans" presStyleLbl="sibTrans2D1" presStyleIdx="5" presStyleCnt="6"/>
      <dgm:spPr/>
    </dgm:pt>
    <dgm:pt modelId="{8AA5D977-B96F-B944-AA31-410E3BBFEE31}" type="pres">
      <dgm:prSet presAssocID="{37973460-EB2F-AA4F-B603-68EB85C90D82}" presName="connectorText" presStyleLbl="sibTrans2D1" presStyleIdx="5" presStyleCnt="6"/>
      <dgm:spPr/>
    </dgm:pt>
    <dgm:pt modelId="{E69D32D9-F6F9-C347-B9E1-77B2B7E8D304}" type="pres">
      <dgm:prSet presAssocID="{56FD1D2A-1DF8-9443-8764-19D6832822A5}" presName="node" presStyleLbl="node1" presStyleIdx="6" presStyleCnt="7">
        <dgm:presLayoutVars>
          <dgm:bulletEnabled val="1"/>
        </dgm:presLayoutVars>
      </dgm:prSet>
      <dgm:spPr/>
    </dgm:pt>
  </dgm:ptLst>
  <dgm:cxnLst>
    <dgm:cxn modelId="{81C7A809-82F6-E641-91CD-4B565E801AE1}" srcId="{A44E1DFA-5309-C14C-8F10-90F90C8CDF74}" destId="{DC045A35-BD28-5D45-898D-A168F65CE352}" srcOrd="5" destOrd="0" parTransId="{01ED1523-7CAC-0E45-8D15-A6956A669178}" sibTransId="{37973460-EB2F-AA4F-B603-68EB85C90D82}"/>
    <dgm:cxn modelId="{3CA2FA0A-0341-8E4F-8E7B-6A9EA2214D2A}" type="presOf" srcId="{37973460-EB2F-AA4F-B603-68EB85C90D82}" destId="{8AA5D977-B96F-B944-AA31-410E3BBFEE31}" srcOrd="1" destOrd="0" presId="urn:microsoft.com/office/officeart/2005/8/layout/process1"/>
    <dgm:cxn modelId="{1430CC10-6929-2F42-AE7B-5ED0D9280119}" srcId="{A44E1DFA-5309-C14C-8F10-90F90C8CDF74}" destId="{C708374A-0692-1148-B217-A39569149F58}" srcOrd="1" destOrd="0" parTransId="{AA12BA9E-D20D-6346-8C53-471FEA42A370}" sibTransId="{77EA5D1E-5791-8740-A411-FED08DB556B6}"/>
    <dgm:cxn modelId="{23F17312-34DC-5640-BF72-CA3070E5EF26}" type="presOf" srcId="{77EA5D1E-5791-8740-A411-FED08DB556B6}" destId="{86D428E7-1BF7-5B4B-807B-8B8BAC9FFA1D}" srcOrd="1" destOrd="0" presId="urn:microsoft.com/office/officeart/2005/8/layout/process1"/>
    <dgm:cxn modelId="{73D3EA24-783E-B14B-8B89-4BAF55CDEA14}" type="presOf" srcId="{F0B99C9F-77A6-6244-813E-23E112588D02}" destId="{C46E3AD2-8A56-0248-9335-BB8ECD30C954}" srcOrd="0" destOrd="0" presId="urn:microsoft.com/office/officeart/2005/8/layout/process1"/>
    <dgm:cxn modelId="{B995F125-C254-6D46-8FB9-4253ACAA9C1D}" srcId="{A44E1DFA-5309-C14C-8F10-90F90C8CDF74}" destId="{1DC16F4A-1C56-9D43-9C9D-F6EEA5BAA2CF}" srcOrd="0" destOrd="0" parTransId="{29111E61-C532-A949-BEE5-57D085E3F114}" sibTransId="{F0B99C9F-77A6-6244-813E-23E112588D02}"/>
    <dgm:cxn modelId="{EC11D128-6B81-864E-A601-6281B9AC08A9}" type="presOf" srcId="{276B6E7C-4765-BD42-8B77-AE61400C8E21}" destId="{2B122F72-918F-F045-90B1-CD9F34963AA9}" srcOrd="1" destOrd="0" presId="urn:microsoft.com/office/officeart/2005/8/layout/process1"/>
    <dgm:cxn modelId="{454F3629-7832-B24A-AE1E-15FEF64C4B29}" type="presOf" srcId="{77DA52A2-362C-A34C-A380-3B16A00EBC3C}" destId="{BC3871B8-6BC6-3249-9E94-7B894F86AA9C}" srcOrd="1" destOrd="0" presId="urn:microsoft.com/office/officeart/2005/8/layout/process1"/>
    <dgm:cxn modelId="{62333A5B-2752-454E-A99A-9AEF62B1476F}" srcId="{A44E1DFA-5309-C14C-8F10-90F90C8CDF74}" destId="{DD4F952D-55B3-7646-A137-ECD767D19C23}" srcOrd="4" destOrd="0" parTransId="{8F67FE36-3F67-0942-BBC1-5B632862558F}" sibTransId="{77DA52A2-362C-A34C-A380-3B16A00EBC3C}"/>
    <dgm:cxn modelId="{14E11843-F992-3B49-88A7-3415E73008C2}" type="presOf" srcId="{C708374A-0692-1148-B217-A39569149F58}" destId="{B2461E96-EC42-8E4C-BB3C-8607B09A30C4}" srcOrd="0" destOrd="0" presId="urn:microsoft.com/office/officeart/2005/8/layout/process1"/>
    <dgm:cxn modelId="{03C6096C-CFF4-F04A-9CEA-31316BFB327E}" type="presOf" srcId="{FAD322A4-E1DF-FD44-B180-72B0156357E0}" destId="{AF3BC052-7BC1-5C43-A8DD-E04CBB5D1160}" srcOrd="1" destOrd="0" presId="urn:microsoft.com/office/officeart/2005/8/layout/process1"/>
    <dgm:cxn modelId="{97F22370-D339-414B-896F-1759171C3AFE}" type="presOf" srcId="{FAD322A4-E1DF-FD44-B180-72B0156357E0}" destId="{673522D9-DBE5-3E42-9D68-8703ADA759C4}" srcOrd="0" destOrd="0" presId="urn:microsoft.com/office/officeart/2005/8/layout/process1"/>
    <dgm:cxn modelId="{307E7087-DB55-7B4F-9984-1ABB0BBBDF21}" type="presOf" srcId="{A44E1DFA-5309-C14C-8F10-90F90C8CDF74}" destId="{9018FC8B-C8CD-FF4C-A53F-F7CD7A3C8645}" srcOrd="0" destOrd="0" presId="urn:microsoft.com/office/officeart/2005/8/layout/process1"/>
    <dgm:cxn modelId="{A2749895-E6CA-BF40-A178-C71541C0198D}" type="presOf" srcId="{DC045A35-BD28-5D45-898D-A168F65CE352}" destId="{A3D79492-8ADF-B14E-A051-754294816F40}" srcOrd="0" destOrd="0" presId="urn:microsoft.com/office/officeart/2005/8/layout/process1"/>
    <dgm:cxn modelId="{040DBE95-C513-8440-9412-7D181BEB7A8A}" type="presOf" srcId="{56FD1D2A-1DF8-9443-8764-19D6832822A5}" destId="{E69D32D9-F6F9-C347-B9E1-77B2B7E8D304}" srcOrd="0" destOrd="0" presId="urn:microsoft.com/office/officeart/2005/8/layout/process1"/>
    <dgm:cxn modelId="{80155DA7-46A9-5E4C-8B48-6F8D2875814E}" type="presOf" srcId="{77EA5D1E-5791-8740-A411-FED08DB556B6}" destId="{A530D2EA-2458-2A43-9305-929C70C9EAE7}" srcOrd="0" destOrd="0" presId="urn:microsoft.com/office/officeart/2005/8/layout/process1"/>
    <dgm:cxn modelId="{D7C9E2AD-387E-9444-BAB2-60AC1724379D}" type="presOf" srcId="{689061EF-B5D7-A64C-99EE-0F7247A0F481}" destId="{1728AE4A-265C-214B-921D-9D82A3D13733}" srcOrd="0" destOrd="0" presId="urn:microsoft.com/office/officeart/2005/8/layout/process1"/>
    <dgm:cxn modelId="{1CD0F4C1-3A01-9C4A-8C3C-31F543361D83}" type="presOf" srcId="{DD4F952D-55B3-7646-A137-ECD767D19C23}" destId="{98E9E508-7460-534A-9E68-22C44C1EEA78}" srcOrd="0" destOrd="0" presId="urn:microsoft.com/office/officeart/2005/8/layout/process1"/>
    <dgm:cxn modelId="{197F29C6-0818-6A41-9BD5-F5F0A763AFA3}" type="presOf" srcId="{77DA52A2-362C-A34C-A380-3B16A00EBC3C}" destId="{B50F6576-89BE-F841-A0E4-89B899D6275E}" srcOrd="0" destOrd="0" presId="urn:microsoft.com/office/officeart/2005/8/layout/process1"/>
    <dgm:cxn modelId="{F18689C7-B9D3-D641-971E-106B8401AEDD}" type="presOf" srcId="{F0B99C9F-77A6-6244-813E-23E112588D02}" destId="{DAA8B08E-C261-1242-8E60-C5D692F3586B}" srcOrd="1" destOrd="0" presId="urn:microsoft.com/office/officeart/2005/8/layout/process1"/>
    <dgm:cxn modelId="{7204B9CB-A4E7-6A4D-AD1C-4EB0F2872552}" type="presOf" srcId="{1DC16F4A-1C56-9D43-9C9D-F6EEA5BAA2CF}" destId="{5294AD04-355E-7341-9704-9F40936058A7}" srcOrd="0" destOrd="0" presId="urn:microsoft.com/office/officeart/2005/8/layout/process1"/>
    <dgm:cxn modelId="{963F98E8-CE4D-5E4F-B447-DB6725CCD336}" srcId="{A44E1DFA-5309-C14C-8F10-90F90C8CDF74}" destId="{910C5D5C-6DD7-754A-AD8C-306C04E8F385}" srcOrd="2" destOrd="0" parTransId="{C208AF1B-640A-D545-A7E5-3FE72AC79EE1}" sibTransId="{276B6E7C-4765-BD42-8B77-AE61400C8E21}"/>
    <dgm:cxn modelId="{A25BDDE9-4BBD-C94B-A625-267ED3B2175D}" srcId="{A44E1DFA-5309-C14C-8F10-90F90C8CDF74}" destId="{56FD1D2A-1DF8-9443-8764-19D6832822A5}" srcOrd="6" destOrd="0" parTransId="{39AB2661-57BB-304D-AF08-122C15CBC287}" sibTransId="{82344472-1437-3340-BD3E-6A3D89A375B8}"/>
    <dgm:cxn modelId="{549D2DEC-33E1-4C40-9883-378A4E58190C}" srcId="{A44E1DFA-5309-C14C-8F10-90F90C8CDF74}" destId="{689061EF-B5D7-A64C-99EE-0F7247A0F481}" srcOrd="3" destOrd="0" parTransId="{FA38B03B-C31B-C144-9B24-1AB42CF6D0BE}" sibTransId="{FAD322A4-E1DF-FD44-B180-72B0156357E0}"/>
    <dgm:cxn modelId="{D74147EF-42E2-6546-9A58-6672E5DF67C4}" type="presOf" srcId="{276B6E7C-4765-BD42-8B77-AE61400C8E21}" destId="{46CF75C3-E2BC-6B40-AB92-42DBD54F03A5}" srcOrd="0" destOrd="0" presId="urn:microsoft.com/office/officeart/2005/8/layout/process1"/>
    <dgm:cxn modelId="{36ED34F6-B47B-0848-8620-4D365A0E4467}" type="presOf" srcId="{910C5D5C-6DD7-754A-AD8C-306C04E8F385}" destId="{1067E9BF-0D6D-154C-9A2F-6A2D72EF6ED9}" srcOrd="0" destOrd="0" presId="urn:microsoft.com/office/officeart/2005/8/layout/process1"/>
    <dgm:cxn modelId="{21F728F8-1511-1147-B716-22C9E6F5A1A7}" type="presOf" srcId="{37973460-EB2F-AA4F-B603-68EB85C90D82}" destId="{5CC7717A-1F8E-4D47-9108-B36E4378BF4F}" srcOrd="0" destOrd="0" presId="urn:microsoft.com/office/officeart/2005/8/layout/process1"/>
    <dgm:cxn modelId="{D9BC9AEE-F628-3045-B2FB-0F92FBC7AF76}" type="presParOf" srcId="{9018FC8B-C8CD-FF4C-A53F-F7CD7A3C8645}" destId="{5294AD04-355E-7341-9704-9F40936058A7}" srcOrd="0" destOrd="0" presId="urn:microsoft.com/office/officeart/2005/8/layout/process1"/>
    <dgm:cxn modelId="{C18D78AF-E420-6348-A5BC-3F208F9F5CB9}" type="presParOf" srcId="{9018FC8B-C8CD-FF4C-A53F-F7CD7A3C8645}" destId="{C46E3AD2-8A56-0248-9335-BB8ECD30C954}" srcOrd="1" destOrd="0" presId="urn:microsoft.com/office/officeart/2005/8/layout/process1"/>
    <dgm:cxn modelId="{55815F50-63D8-924A-9254-AF76A2DD129F}" type="presParOf" srcId="{C46E3AD2-8A56-0248-9335-BB8ECD30C954}" destId="{DAA8B08E-C261-1242-8E60-C5D692F3586B}" srcOrd="0" destOrd="0" presId="urn:microsoft.com/office/officeart/2005/8/layout/process1"/>
    <dgm:cxn modelId="{54A47EAE-22BB-FE40-9B60-4E58A2037B80}" type="presParOf" srcId="{9018FC8B-C8CD-FF4C-A53F-F7CD7A3C8645}" destId="{B2461E96-EC42-8E4C-BB3C-8607B09A30C4}" srcOrd="2" destOrd="0" presId="urn:microsoft.com/office/officeart/2005/8/layout/process1"/>
    <dgm:cxn modelId="{9AFCAD16-7E36-FA46-AF70-74166E289E4C}" type="presParOf" srcId="{9018FC8B-C8CD-FF4C-A53F-F7CD7A3C8645}" destId="{A530D2EA-2458-2A43-9305-929C70C9EAE7}" srcOrd="3" destOrd="0" presId="urn:microsoft.com/office/officeart/2005/8/layout/process1"/>
    <dgm:cxn modelId="{666288D9-5CE5-CD46-A011-AA654745D3CE}" type="presParOf" srcId="{A530D2EA-2458-2A43-9305-929C70C9EAE7}" destId="{86D428E7-1BF7-5B4B-807B-8B8BAC9FFA1D}" srcOrd="0" destOrd="0" presId="urn:microsoft.com/office/officeart/2005/8/layout/process1"/>
    <dgm:cxn modelId="{61DBAD53-4165-4747-B23A-D6064286E1D5}" type="presParOf" srcId="{9018FC8B-C8CD-FF4C-A53F-F7CD7A3C8645}" destId="{1067E9BF-0D6D-154C-9A2F-6A2D72EF6ED9}" srcOrd="4" destOrd="0" presId="urn:microsoft.com/office/officeart/2005/8/layout/process1"/>
    <dgm:cxn modelId="{82C7C027-3793-BE45-8A6A-6FACCB1AC3FC}" type="presParOf" srcId="{9018FC8B-C8CD-FF4C-A53F-F7CD7A3C8645}" destId="{46CF75C3-E2BC-6B40-AB92-42DBD54F03A5}" srcOrd="5" destOrd="0" presId="urn:microsoft.com/office/officeart/2005/8/layout/process1"/>
    <dgm:cxn modelId="{30C10BB5-B78A-5648-B953-24C5DAF4210D}" type="presParOf" srcId="{46CF75C3-E2BC-6B40-AB92-42DBD54F03A5}" destId="{2B122F72-918F-F045-90B1-CD9F34963AA9}" srcOrd="0" destOrd="0" presId="urn:microsoft.com/office/officeart/2005/8/layout/process1"/>
    <dgm:cxn modelId="{75BB8D6E-261F-2341-9661-2CCAE2AB0C84}" type="presParOf" srcId="{9018FC8B-C8CD-FF4C-A53F-F7CD7A3C8645}" destId="{1728AE4A-265C-214B-921D-9D82A3D13733}" srcOrd="6" destOrd="0" presId="urn:microsoft.com/office/officeart/2005/8/layout/process1"/>
    <dgm:cxn modelId="{A80A0B2F-54D1-0E40-BD46-5DB28A7E28F5}" type="presParOf" srcId="{9018FC8B-C8CD-FF4C-A53F-F7CD7A3C8645}" destId="{673522D9-DBE5-3E42-9D68-8703ADA759C4}" srcOrd="7" destOrd="0" presId="urn:microsoft.com/office/officeart/2005/8/layout/process1"/>
    <dgm:cxn modelId="{15BA9953-2960-7B4B-940A-F10788E055D8}" type="presParOf" srcId="{673522D9-DBE5-3E42-9D68-8703ADA759C4}" destId="{AF3BC052-7BC1-5C43-A8DD-E04CBB5D1160}" srcOrd="0" destOrd="0" presId="urn:microsoft.com/office/officeart/2005/8/layout/process1"/>
    <dgm:cxn modelId="{2E374627-CEE6-514C-AFC7-A65CB634DC91}" type="presParOf" srcId="{9018FC8B-C8CD-FF4C-A53F-F7CD7A3C8645}" destId="{98E9E508-7460-534A-9E68-22C44C1EEA78}" srcOrd="8" destOrd="0" presId="urn:microsoft.com/office/officeart/2005/8/layout/process1"/>
    <dgm:cxn modelId="{1DF36B55-5091-B343-9254-7E67C0180A2E}" type="presParOf" srcId="{9018FC8B-C8CD-FF4C-A53F-F7CD7A3C8645}" destId="{B50F6576-89BE-F841-A0E4-89B899D6275E}" srcOrd="9" destOrd="0" presId="urn:microsoft.com/office/officeart/2005/8/layout/process1"/>
    <dgm:cxn modelId="{80192587-F784-B742-96AE-87412012B96D}" type="presParOf" srcId="{B50F6576-89BE-F841-A0E4-89B899D6275E}" destId="{BC3871B8-6BC6-3249-9E94-7B894F86AA9C}" srcOrd="0" destOrd="0" presId="urn:microsoft.com/office/officeart/2005/8/layout/process1"/>
    <dgm:cxn modelId="{12500481-E395-C54D-B1AE-E8CDB55341EE}" type="presParOf" srcId="{9018FC8B-C8CD-FF4C-A53F-F7CD7A3C8645}" destId="{A3D79492-8ADF-B14E-A051-754294816F40}" srcOrd="10" destOrd="0" presId="urn:microsoft.com/office/officeart/2005/8/layout/process1"/>
    <dgm:cxn modelId="{76600E16-040B-C649-9705-D1840727933E}" type="presParOf" srcId="{9018FC8B-C8CD-FF4C-A53F-F7CD7A3C8645}" destId="{5CC7717A-1F8E-4D47-9108-B36E4378BF4F}" srcOrd="11" destOrd="0" presId="urn:microsoft.com/office/officeart/2005/8/layout/process1"/>
    <dgm:cxn modelId="{375717C1-4032-EA4C-A0CA-0E97607E4E65}" type="presParOf" srcId="{5CC7717A-1F8E-4D47-9108-B36E4378BF4F}" destId="{8AA5D977-B96F-B944-AA31-410E3BBFEE31}" srcOrd="0" destOrd="0" presId="urn:microsoft.com/office/officeart/2005/8/layout/process1"/>
    <dgm:cxn modelId="{2A09DC6E-8492-A145-B915-CDC92B9D16C5}" type="presParOf" srcId="{9018FC8B-C8CD-FF4C-A53F-F7CD7A3C8645}" destId="{E69D32D9-F6F9-C347-B9E1-77B2B7E8D304}"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4AD04-355E-7341-9704-9F40936058A7}">
      <dsp:nvSpPr>
        <dsp:cNvPr id="0" name=""/>
        <dsp:cNvSpPr/>
      </dsp:nvSpPr>
      <dsp:spPr>
        <a:xfrm>
          <a:off x="2732" y="1279836"/>
          <a:ext cx="1034794" cy="819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Brainstormed potential hypothesis</a:t>
          </a:r>
        </a:p>
      </dsp:txBody>
      <dsp:txXfrm>
        <a:off x="26724" y="1303828"/>
        <a:ext cx="986810" cy="771161"/>
      </dsp:txXfrm>
    </dsp:sp>
    <dsp:sp modelId="{C46E3AD2-8A56-0248-9335-BB8ECD30C954}">
      <dsp:nvSpPr>
        <dsp:cNvPr id="0" name=""/>
        <dsp:cNvSpPr/>
      </dsp:nvSpPr>
      <dsp:spPr>
        <a:xfrm>
          <a:off x="1141007" y="1561094"/>
          <a:ext cx="219376" cy="2566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141007" y="1612420"/>
        <a:ext cx="153563" cy="153977"/>
      </dsp:txXfrm>
    </dsp:sp>
    <dsp:sp modelId="{B2461E96-EC42-8E4C-BB3C-8607B09A30C4}">
      <dsp:nvSpPr>
        <dsp:cNvPr id="0" name=""/>
        <dsp:cNvSpPr/>
      </dsp:nvSpPr>
      <dsp:spPr>
        <a:xfrm>
          <a:off x="1451445" y="1279836"/>
          <a:ext cx="1034794" cy="819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Decided on hypothesis</a:t>
          </a:r>
        </a:p>
      </dsp:txBody>
      <dsp:txXfrm>
        <a:off x="1475437" y="1303828"/>
        <a:ext cx="986810" cy="771161"/>
      </dsp:txXfrm>
    </dsp:sp>
    <dsp:sp modelId="{A530D2EA-2458-2A43-9305-929C70C9EAE7}">
      <dsp:nvSpPr>
        <dsp:cNvPr id="0" name=""/>
        <dsp:cNvSpPr/>
      </dsp:nvSpPr>
      <dsp:spPr>
        <a:xfrm>
          <a:off x="2589720" y="1561094"/>
          <a:ext cx="219376" cy="2566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589720" y="1612420"/>
        <a:ext cx="153563" cy="153977"/>
      </dsp:txXfrm>
    </dsp:sp>
    <dsp:sp modelId="{1067E9BF-0D6D-154C-9A2F-6A2D72EF6ED9}">
      <dsp:nvSpPr>
        <dsp:cNvPr id="0" name=""/>
        <dsp:cNvSpPr/>
      </dsp:nvSpPr>
      <dsp:spPr>
        <a:xfrm>
          <a:off x="2900158" y="1279836"/>
          <a:ext cx="1034794" cy="819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Performed data cleaning</a:t>
          </a:r>
        </a:p>
      </dsp:txBody>
      <dsp:txXfrm>
        <a:off x="2924150" y="1303828"/>
        <a:ext cx="986810" cy="771161"/>
      </dsp:txXfrm>
    </dsp:sp>
    <dsp:sp modelId="{46CF75C3-E2BC-6B40-AB92-42DBD54F03A5}">
      <dsp:nvSpPr>
        <dsp:cNvPr id="0" name=""/>
        <dsp:cNvSpPr/>
      </dsp:nvSpPr>
      <dsp:spPr>
        <a:xfrm>
          <a:off x="4038433" y="1561094"/>
          <a:ext cx="219376" cy="2566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038433" y="1612420"/>
        <a:ext cx="153563" cy="153977"/>
      </dsp:txXfrm>
    </dsp:sp>
    <dsp:sp modelId="{1728AE4A-265C-214B-921D-9D82A3D13733}">
      <dsp:nvSpPr>
        <dsp:cNvPr id="0" name=""/>
        <dsp:cNvSpPr/>
      </dsp:nvSpPr>
      <dsp:spPr>
        <a:xfrm>
          <a:off x="4348871" y="1279836"/>
          <a:ext cx="1034794" cy="819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Performed data analysis</a:t>
          </a:r>
        </a:p>
      </dsp:txBody>
      <dsp:txXfrm>
        <a:off x="4372863" y="1303828"/>
        <a:ext cx="986810" cy="771161"/>
      </dsp:txXfrm>
    </dsp:sp>
    <dsp:sp modelId="{673522D9-DBE5-3E42-9D68-8703ADA759C4}">
      <dsp:nvSpPr>
        <dsp:cNvPr id="0" name=""/>
        <dsp:cNvSpPr/>
      </dsp:nvSpPr>
      <dsp:spPr>
        <a:xfrm>
          <a:off x="5487145" y="1561094"/>
          <a:ext cx="219376" cy="2566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487145" y="1612420"/>
        <a:ext cx="153563" cy="153977"/>
      </dsp:txXfrm>
    </dsp:sp>
    <dsp:sp modelId="{98E9E508-7460-534A-9E68-22C44C1EEA78}">
      <dsp:nvSpPr>
        <dsp:cNvPr id="0" name=""/>
        <dsp:cNvSpPr/>
      </dsp:nvSpPr>
      <dsp:spPr>
        <a:xfrm>
          <a:off x="5797584" y="1279836"/>
          <a:ext cx="1034794" cy="819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Evaluated hypothesis</a:t>
          </a:r>
        </a:p>
      </dsp:txBody>
      <dsp:txXfrm>
        <a:off x="5821576" y="1303828"/>
        <a:ext cx="986810" cy="771161"/>
      </dsp:txXfrm>
    </dsp:sp>
    <dsp:sp modelId="{B50F6576-89BE-F841-A0E4-89B899D6275E}">
      <dsp:nvSpPr>
        <dsp:cNvPr id="0" name=""/>
        <dsp:cNvSpPr/>
      </dsp:nvSpPr>
      <dsp:spPr>
        <a:xfrm>
          <a:off x="6935858" y="1561094"/>
          <a:ext cx="219376" cy="2566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935858" y="1612420"/>
        <a:ext cx="153563" cy="153977"/>
      </dsp:txXfrm>
    </dsp:sp>
    <dsp:sp modelId="{A3D79492-8ADF-B14E-A051-754294816F40}">
      <dsp:nvSpPr>
        <dsp:cNvPr id="0" name=""/>
        <dsp:cNvSpPr/>
      </dsp:nvSpPr>
      <dsp:spPr>
        <a:xfrm>
          <a:off x="7246297" y="1279836"/>
          <a:ext cx="1034794" cy="819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Derived business insight</a:t>
          </a:r>
        </a:p>
      </dsp:txBody>
      <dsp:txXfrm>
        <a:off x="7270289" y="1303828"/>
        <a:ext cx="986810" cy="771161"/>
      </dsp:txXfrm>
    </dsp:sp>
    <dsp:sp modelId="{5CC7717A-1F8E-4D47-9108-B36E4378BF4F}">
      <dsp:nvSpPr>
        <dsp:cNvPr id="0" name=""/>
        <dsp:cNvSpPr/>
      </dsp:nvSpPr>
      <dsp:spPr>
        <a:xfrm>
          <a:off x="8384571" y="1561094"/>
          <a:ext cx="219376" cy="2566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8384571" y="1612420"/>
        <a:ext cx="153563" cy="153977"/>
      </dsp:txXfrm>
    </dsp:sp>
    <dsp:sp modelId="{E69D32D9-F6F9-C347-B9E1-77B2B7E8D304}">
      <dsp:nvSpPr>
        <dsp:cNvPr id="0" name=""/>
        <dsp:cNvSpPr/>
      </dsp:nvSpPr>
      <dsp:spPr>
        <a:xfrm>
          <a:off x="8695010" y="1279836"/>
          <a:ext cx="1034794" cy="819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Developed machine learning model</a:t>
          </a:r>
        </a:p>
      </dsp:txBody>
      <dsp:txXfrm>
        <a:off x="8719002" y="1303828"/>
        <a:ext cx="986810" cy="7711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52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77842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5417020"/>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59B9E-B4A3-4E48-8672-01DFD60B4CF8}"/>
              </a:ext>
            </a:extLst>
          </p:cNvPr>
          <p:cNvSpPr>
            <a:spLocks noGrp="1"/>
          </p:cNvSpPr>
          <p:nvPr>
            <p:ph type="ctrTitle" idx="4294967295"/>
          </p:nvPr>
        </p:nvSpPr>
        <p:spPr>
          <a:xfrm>
            <a:off x="263736" y="1454021"/>
            <a:ext cx="6588172" cy="1905058"/>
          </a:xfrm>
          <a:prstGeom prst="rect">
            <a:avLst/>
          </a:prstGeom>
          <a:ln>
            <a:noFill/>
          </a:ln>
        </p:spPr>
        <p:txBody>
          <a:bodyPr>
            <a:noAutofit/>
          </a:bodyPr>
          <a:lstStyle/>
          <a:p>
            <a:pPr algn="ctr">
              <a:lnSpc>
                <a:spcPct val="150000"/>
              </a:lnSpc>
            </a:pPr>
            <a:r>
              <a:rPr lang="en-US" sz="2800" b="1" dirty="0">
                <a:latin typeface="Metropolis" panose="00000500000000000000" pitchFamily="50" charset="0"/>
              </a:rPr>
              <a:t>Customer Churn Rate Analysis and Prediction for </a:t>
            </a:r>
            <a:r>
              <a:rPr lang="en-US" sz="2800" b="1" dirty="0" err="1">
                <a:latin typeface="Metropolis" panose="00000500000000000000" pitchFamily="50" charset="0"/>
              </a:rPr>
              <a:t>OC&amp;Gym</a:t>
            </a:r>
            <a:r>
              <a:rPr lang="en-US" sz="2800" b="1" dirty="0">
                <a:latin typeface="Metropolis" panose="00000500000000000000" pitchFamily="50" charset="0"/>
              </a:rPr>
              <a:t> Gym Clubs Using Data from 2009 to 2019</a:t>
            </a:r>
            <a:endParaRPr lang="en-MY" sz="2800" b="1" dirty="0">
              <a:latin typeface="Metropolis" panose="00000500000000000000" pitchFamily="50" charset="0"/>
            </a:endParaRPr>
          </a:p>
        </p:txBody>
      </p:sp>
      <p:sp>
        <p:nvSpPr>
          <p:cNvPr id="3" name="Subtitle 2">
            <a:extLst>
              <a:ext uri="{FF2B5EF4-FFF2-40B4-BE49-F238E27FC236}">
                <a16:creationId xmlns:a16="http://schemas.microsoft.com/office/drawing/2014/main" id="{920BEB0B-6A59-408C-8B0D-1BC1D24503FA}"/>
              </a:ext>
            </a:extLst>
          </p:cNvPr>
          <p:cNvSpPr>
            <a:spLocks noGrp="1"/>
          </p:cNvSpPr>
          <p:nvPr>
            <p:ph type="subTitle" idx="4294967295"/>
          </p:nvPr>
        </p:nvSpPr>
        <p:spPr>
          <a:xfrm>
            <a:off x="514699" y="4072768"/>
            <a:ext cx="3799692" cy="489644"/>
          </a:xfrm>
          <a:prstGeom prst="rect">
            <a:avLst/>
          </a:prstGeom>
        </p:spPr>
        <p:txBody>
          <a:bodyPr>
            <a:normAutofit/>
          </a:bodyPr>
          <a:lstStyle/>
          <a:p>
            <a:pPr marL="0" indent="0" algn="l">
              <a:buNone/>
            </a:pPr>
            <a:r>
              <a:rPr lang="en-MY" sz="2400" b="1" dirty="0">
                <a:latin typeface="Barlow SemiBold" panose="00000700000000000000" pitchFamily="2" charset="0"/>
              </a:rPr>
              <a:t>Group four members:</a:t>
            </a:r>
          </a:p>
        </p:txBody>
      </p:sp>
      <p:sp>
        <p:nvSpPr>
          <p:cNvPr id="8" name="Subtitle 2">
            <a:extLst>
              <a:ext uri="{FF2B5EF4-FFF2-40B4-BE49-F238E27FC236}">
                <a16:creationId xmlns:a16="http://schemas.microsoft.com/office/drawing/2014/main" id="{848D9498-8C63-487E-A5FA-567F022F71D8}"/>
              </a:ext>
            </a:extLst>
          </p:cNvPr>
          <p:cNvSpPr txBox="1">
            <a:spLocks/>
          </p:cNvSpPr>
          <p:nvPr/>
        </p:nvSpPr>
        <p:spPr>
          <a:xfrm>
            <a:off x="554455" y="4562412"/>
            <a:ext cx="3147549" cy="1934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MY" sz="1600" dirty="0">
                <a:latin typeface="Barlow SemiBold" panose="00000700000000000000" pitchFamily="2" charset="0"/>
              </a:rPr>
              <a:t>Yitong Liu | 01625757</a:t>
            </a:r>
          </a:p>
          <a:p>
            <a:pPr algn="l"/>
            <a:r>
              <a:rPr lang="en-MY" sz="1600" dirty="0">
                <a:latin typeface="Barlow SemiBold" panose="00000700000000000000" pitchFamily="2" charset="0"/>
              </a:rPr>
              <a:t>Faiz Fablillah | 01525542</a:t>
            </a:r>
          </a:p>
          <a:p>
            <a:pPr algn="l"/>
            <a:r>
              <a:rPr lang="en-MY" sz="1600" dirty="0">
                <a:latin typeface="Barlow SemiBold" panose="00000700000000000000" pitchFamily="2" charset="0"/>
              </a:rPr>
              <a:t>Mingming Zhu | 01548939</a:t>
            </a:r>
          </a:p>
          <a:p>
            <a:pPr algn="l"/>
            <a:r>
              <a:rPr lang="en-MY" sz="1600" dirty="0">
                <a:latin typeface="Barlow SemiBold" panose="00000700000000000000" pitchFamily="2" charset="0"/>
              </a:rPr>
              <a:t>Mukund Premkumar | 01605996</a:t>
            </a:r>
          </a:p>
          <a:p>
            <a:pPr algn="l"/>
            <a:r>
              <a:rPr lang="en-MY" sz="1600" dirty="0">
                <a:latin typeface="Barlow SemiBold" panose="00000700000000000000" pitchFamily="2" charset="0"/>
              </a:rPr>
              <a:t>Isabella Li | 01547310</a:t>
            </a:r>
          </a:p>
        </p:txBody>
      </p:sp>
      <p:sp>
        <p:nvSpPr>
          <p:cNvPr id="12" name="Flowchart: Data 6">
            <a:extLst>
              <a:ext uri="{FF2B5EF4-FFF2-40B4-BE49-F238E27FC236}">
                <a16:creationId xmlns:a16="http://schemas.microsoft.com/office/drawing/2014/main" id="{87C38C25-5F77-4304-9621-8A91D1018847}"/>
              </a:ext>
            </a:extLst>
          </p:cNvPr>
          <p:cNvSpPr/>
          <p:nvPr/>
        </p:nvSpPr>
        <p:spPr>
          <a:xfrm>
            <a:off x="5603828" y="-17941"/>
            <a:ext cx="6588172" cy="6875941"/>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5778 w 10000"/>
              <a:gd name="connsiteY3" fmla="*/ 8609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7504 w 10000"/>
              <a:gd name="connsiteY3" fmla="*/ 9536 h 10000"/>
              <a:gd name="connsiteX4" fmla="*/ 0 w 10000"/>
              <a:gd name="connsiteY4" fmla="*/ 10000 h 10000"/>
              <a:gd name="connsiteX0" fmla="*/ 0 w 9948"/>
              <a:gd name="connsiteY0" fmla="*/ 9536 h 9536"/>
              <a:gd name="connsiteX1" fmla="*/ 1948 w 9948"/>
              <a:gd name="connsiteY1" fmla="*/ 0 h 9536"/>
              <a:gd name="connsiteX2" fmla="*/ 9948 w 9948"/>
              <a:gd name="connsiteY2" fmla="*/ 0 h 9536"/>
              <a:gd name="connsiteX3" fmla="*/ 7452 w 9948"/>
              <a:gd name="connsiteY3" fmla="*/ 9536 h 9536"/>
              <a:gd name="connsiteX4" fmla="*/ 0 w 9948"/>
              <a:gd name="connsiteY4" fmla="*/ 9536 h 9536"/>
              <a:gd name="connsiteX0" fmla="*/ 0 w 7491"/>
              <a:gd name="connsiteY0" fmla="*/ 10000 h 10000"/>
              <a:gd name="connsiteX1" fmla="*/ 1958 w 7491"/>
              <a:gd name="connsiteY1" fmla="*/ 0 h 10000"/>
              <a:gd name="connsiteX2" fmla="*/ 5926 w 7491"/>
              <a:gd name="connsiteY2" fmla="*/ 740 h 10000"/>
              <a:gd name="connsiteX3" fmla="*/ 7491 w 7491"/>
              <a:gd name="connsiteY3" fmla="*/ 10000 h 10000"/>
              <a:gd name="connsiteX4" fmla="*/ 0 w 7491"/>
              <a:gd name="connsiteY4" fmla="*/ 10000 h 10000"/>
              <a:gd name="connsiteX0" fmla="*/ 0 w 10000"/>
              <a:gd name="connsiteY0" fmla="*/ 10021 h 10021"/>
              <a:gd name="connsiteX1" fmla="*/ 2614 w 10000"/>
              <a:gd name="connsiteY1" fmla="*/ 21 h 10021"/>
              <a:gd name="connsiteX2" fmla="*/ 9981 w 10000"/>
              <a:gd name="connsiteY2" fmla="*/ 0 h 10021"/>
              <a:gd name="connsiteX3" fmla="*/ 10000 w 10000"/>
              <a:gd name="connsiteY3" fmla="*/ 10021 h 10021"/>
              <a:gd name="connsiteX4" fmla="*/ 0 w 10000"/>
              <a:gd name="connsiteY4" fmla="*/ 10021 h 10021"/>
              <a:gd name="connsiteX0" fmla="*/ 0 w 13509"/>
              <a:gd name="connsiteY0" fmla="*/ 10042 h 10042"/>
              <a:gd name="connsiteX1" fmla="*/ 6123 w 13509"/>
              <a:gd name="connsiteY1" fmla="*/ 21 h 10042"/>
              <a:gd name="connsiteX2" fmla="*/ 13490 w 13509"/>
              <a:gd name="connsiteY2" fmla="*/ 0 h 10042"/>
              <a:gd name="connsiteX3" fmla="*/ 13509 w 13509"/>
              <a:gd name="connsiteY3" fmla="*/ 10021 h 10042"/>
              <a:gd name="connsiteX4" fmla="*/ 0 w 13509"/>
              <a:gd name="connsiteY4" fmla="*/ 10042 h 10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09" h="10042">
                <a:moveTo>
                  <a:pt x="0" y="10042"/>
                </a:moveTo>
                <a:lnTo>
                  <a:pt x="6123" y="21"/>
                </a:lnTo>
                <a:lnTo>
                  <a:pt x="13490" y="0"/>
                </a:lnTo>
                <a:cubicBezTo>
                  <a:pt x="13496" y="3340"/>
                  <a:pt x="13503" y="6681"/>
                  <a:pt x="13509" y="10021"/>
                </a:cubicBezTo>
                <a:lnTo>
                  <a:pt x="0" y="10042"/>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3" name="Group 12">
            <a:extLst>
              <a:ext uri="{FF2B5EF4-FFF2-40B4-BE49-F238E27FC236}">
                <a16:creationId xmlns:a16="http://schemas.microsoft.com/office/drawing/2014/main" id="{130F562D-5ED9-4FB4-8427-5EE267373905}"/>
              </a:ext>
            </a:extLst>
          </p:cNvPr>
          <p:cNvGrpSpPr/>
          <p:nvPr/>
        </p:nvGrpSpPr>
        <p:grpSpPr>
          <a:xfrm>
            <a:off x="135017" y="147977"/>
            <a:ext cx="10687050" cy="392408"/>
            <a:chOff x="1" y="6469855"/>
            <a:chExt cx="10687050" cy="392408"/>
          </a:xfrm>
        </p:grpSpPr>
        <p:sp>
          <p:nvSpPr>
            <p:cNvPr id="14" name="Rectangle 3">
              <a:extLst>
                <a:ext uri="{FF2B5EF4-FFF2-40B4-BE49-F238E27FC236}">
                  <a16:creationId xmlns:a16="http://schemas.microsoft.com/office/drawing/2014/main" id="{3FB691E0-67E0-41C9-B1E9-24640FD499DE}"/>
                </a:ext>
              </a:extLst>
            </p:cNvPr>
            <p:cNvSpPr/>
            <p:nvPr/>
          </p:nvSpPr>
          <p:spPr>
            <a:xfrm>
              <a:off x="211292" y="6477000"/>
              <a:ext cx="10376974" cy="381000"/>
            </a:xfrm>
            <a:custGeom>
              <a:avLst/>
              <a:gdLst>
                <a:gd name="connsiteX0" fmla="*/ 0 w 10687050"/>
                <a:gd name="connsiteY0" fmla="*/ 0 h 923925"/>
                <a:gd name="connsiteX1" fmla="*/ 10687050 w 10687050"/>
                <a:gd name="connsiteY1" fmla="*/ 0 h 923925"/>
                <a:gd name="connsiteX2" fmla="*/ 10687050 w 10687050"/>
                <a:gd name="connsiteY2" fmla="*/ 923925 h 923925"/>
                <a:gd name="connsiteX3" fmla="*/ 0 w 10687050"/>
                <a:gd name="connsiteY3" fmla="*/ 923925 h 923925"/>
                <a:gd name="connsiteX4" fmla="*/ 0 w 10687050"/>
                <a:gd name="connsiteY4" fmla="*/ 0 h 923925"/>
                <a:gd name="connsiteX0" fmla="*/ 0 w 10687050"/>
                <a:gd name="connsiteY0" fmla="*/ 0 h 923925"/>
                <a:gd name="connsiteX1" fmla="*/ 10687050 w 10687050"/>
                <a:gd name="connsiteY1" fmla="*/ 0 h 923925"/>
                <a:gd name="connsiteX2" fmla="*/ 10687050 w 10687050"/>
                <a:gd name="connsiteY2" fmla="*/ 923925 h 923925"/>
                <a:gd name="connsiteX3" fmla="*/ 0 w 10687050"/>
                <a:gd name="connsiteY3" fmla="*/ 923925 h 923925"/>
                <a:gd name="connsiteX4" fmla="*/ 0 w 10687050"/>
                <a:gd name="connsiteY4" fmla="*/ 0 h 923925"/>
                <a:gd name="connsiteX0" fmla="*/ 0 w 10687050"/>
                <a:gd name="connsiteY0" fmla="*/ 0 h 933450"/>
                <a:gd name="connsiteX1" fmla="*/ 10687050 w 10687050"/>
                <a:gd name="connsiteY1" fmla="*/ 0 h 933450"/>
                <a:gd name="connsiteX2" fmla="*/ 10182225 w 10687050"/>
                <a:gd name="connsiteY2" fmla="*/ 933450 h 933450"/>
                <a:gd name="connsiteX3" fmla="*/ 0 w 10687050"/>
                <a:gd name="connsiteY3" fmla="*/ 923925 h 933450"/>
                <a:gd name="connsiteX4" fmla="*/ 0 w 10687050"/>
                <a:gd name="connsiteY4" fmla="*/ 0 h 933450"/>
                <a:gd name="connsiteX0" fmla="*/ 523875 w 10687050"/>
                <a:gd name="connsiteY0" fmla="*/ 13727 h 933450"/>
                <a:gd name="connsiteX1" fmla="*/ 10687050 w 10687050"/>
                <a:gd name="connsiteY1" fmla="*/ 0 h 933450"/>
                <a:gd name="connsiteX2" fmla="*/ 10182225 w 10687050"/>
                <a:gd name="connsiteY2" fmla="*/ 933450 h 933450"/>
                <a:gd name="connsiteX3" fmla="*/ 0 w 10687050"/>
                <a:gd name="connsiteY3" fmla="*/ 923925 h 933450"/>
                <a:gd name="connsiteX4" fmla="*/ 523875 w 10687050"/>
                <a:gd name="connsiteY4" fmla="*/ 13727 h 933450"/>
                <a:gd name="connsiteX0" fmla="*/ 295275 w 10687050"/>
                <a:gd name="connsiteY0" fmla="*/ 398089 h 933450"/>
                <a:gd name="connsiteX1" fmla="*/ 10687050 w 10687050"/>
                <a:gd name="connsiteY1" fmla="*/ 0 h 933450"/>
                <a:gd name="connsiteX2" fmla="*/ 10182225 w 10687050"/>
                <a:gd name="connsiteY2" fmla="*/ 933450 h 933450"/>
                <a:gd name="connsiteX3" fmla="*/ 0 w 10687050"/>
                <a:gd name="connsiteY3" fmla="*/ 923925 h 933450"/>
                <a:gd name="connsiteX4" fmla="*/ 295275 w 10687050"/>
                <a:gd name="connsiteY4" fmla="*/ 398089 h 933450"/>
                <a:gd name="connsiteX0" fmla="*/ 295275 w 10467975"/>
                <a:gd name="connsiteY0" fmla="*/ 0 h 535361"/>
                <a:gd name="connsiteX1" fmla="*/ 10467975 w 10467975"/>
                <a:gd name="connsiteY1" fmla="*/ 27454 h 535361"/>
                <a:gd name="connsiteX2" fmla="*/ 10182225 w 10467975"/>
                <a:gd name="connsiteY2" fmla="*/ 535361 h 535361"/>
                <a:gd name="connsiteX3" fmla="*/ 0 w 10467975"/>
                <a:gd name="connsiteY3" fmla="*/ 525836 h 535361"/>
                <a:gd name="connsiteX4" fmla="*/ 295275 w 10467975"/>
                <a:gd name="connsiteY4" fmla="*/ 0 h 535361"/>
                <a:gd name="connsiteX0" fmla="*/ 295275 w 10506075"/>
                <a:gd name="connsiteY0" fmla="*/ 13727 h 549088"/>
                <a:gd name="connsiteX1" fmla="*/ 10506075 w 10506075"/>
                <a:gd name="connsiteY1" fmla="*/ 0 h 549088"/>
                <a:gd name="connsiteX2" fmla="*/ 10182225 w 10506075"/>
                <a:gd name="connsiteY2" fmla="*/ 549088 h 549088"/>
                <a:gd name="connsiteX3" fmla="*/ 0 w 10506075"/>
                <a:gd name="connsiteY3" fmla="*/ 539563 h 549088"/>
                <a:gd name="connsiteX4" fmla="*/ 295275 w 10506075"/>
                <a:gd name="connsiteY4" fmla="*/ 13727 h 549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6075" h="549088">
                  <a:moveTo>
                    <a:pt x="295275" y="13727"/>
                  </a:moveTo>
                  <a:lnTo>
                    <a:pt x="10506075" y="0"/>
                  </a:lnTo>
                  <a:lnTo>
                    <a:pt x="10182225" y="549088"/>
                  </a:lnTo>
                  <a:lnTo>
                    <a:pt x="0" y="539563"/>
                  </a:lnTo>
                  <a:lnTo>
                    <a:pt x="295275" y="1372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3">
              <a:extLst>
                <a:ext uri="{FF2B5EF4-FFF2-40B4-BE49-F238E27FC236}">
                  <a16:creationId xmlns:a16="http://schemas.microsoft.com/office/drawing/2014/main" id="{CD543CA1-56EA-4544-A760-53505635C7C8}"/>
                </a:ext>
              </a:extLst>
            </p:cNvPr>
            <p:cNvSpPr/>
            <p:nvPr/>
          </p:nvSpPr>
          <p:spPr>
            <a:xfrm>
              <a:off x="10267613" y="6474084"/>
              <a:ext cx="419438" cy="388144"/>
            </a:xfrm>
            <a:custGeom>
              <a:avLst/>
              <a:gdLst>
                <a:gd name="connsiteX0" fmla="*/ 0 w 10687050"/>
                <a:gd name="connsiteY0" fmla="*/ 0 h 923925"/>
                <a:gd name="connsiteX1" fmla="*/ 10687050 w 10687050"/>
                <a:gd name="connsiteY1" fmla="*/ 0 h 923925"/>
                <a:gd name="connsiteX2" fmla="*/ 10687050 w 10687050"/>
                <a:gd name="connsiteY2" fmla="*/ 923925 h 923925"/>
                <a:gd name="connsiteX3" fmla="*/ 0 w 10687050"/>
                <a:gd name="connsiteY3" fmla="*/ 923925 h 923925"/>
                <a:gd name="connsiteX4" fmla="*/ 0 w 10687050"/>
                <a:gd name="connsiteY4" fmla="*/ 0 h 923925"/>
                <a:gd name="connsiteX0" fmla="*/ 0 w 10687050"/>
                <a:gd name="connsiteY0" fmla="*/ 0 h 923925"/>
                <a:gd name="connsiteX1" fmla="*/ 10687050 w 10687050"/>
                <a:gd name="connsiteY1" fmla="*/ 0 h 923925"/>
                <a:gd name="connsiteX2" fmla="*/ 10687050 w 10687050"/>
                <a:gd name="connsiteY2" fmla="*/ 923925 h 923925"/>
                <a:gd name="connsiteX3" fmla="*/ 0 w 10687050"/>
                <a:gd name="connsiteY3" fmla="*/ 923925 h 923925"/>
                <a:gd name="connsiteX4" fmla="*/ 0 w 10687050"/>
                <a:gd name="connsiteY4" fmla="*/ 0 h 923925"/>
                <a:gd name="connsiteX0" fmla="*/ 0 w 10687050"/>
                <a:gd name="connsiteY0" fmla="*/ 0 h 933450"/>
                <a:gd name="connsiteX1" fmla="*/ 10687050 w 10687050"/>
                <a:gd name="connsiteY1" fmla="*/ 0 h 933450"/>
                <a:gd name="connsiteX2" fmla="*/ 10182225 w 10687050"/>
                <a:gd name="connsiteY2" fmla="*/ 933450 h 933450"/>
                <a:gd name="connsiteX3" fmla="*/ 0 w 10687050"/>
                <a:gd name="connsiteY3" fmla="*/ 923925 h 933450"/>
                <a:gd name="connsiteX4" fmla="*/ 0 w 10687050"/>
                <a:gd name="connsiteY4" fmla="*/ 0 h 933450"/>
                <a:gd name="connsiteX0" fmla="*/ 523875 w 10687050"/>
                <a:gd name="connsiteY0" fmla="*/ 13727 h 933450"/>
                <a:gd name="connsiteX1" fmla="*/ 10687050 w 10687050"/>
                <a:gd name="connsiteY1" fmla="*/ 0 h 933450"/>
                <a:gd name="connsiteX2" fmla="*/ 10182225 w 10687050"/>
                <a:gd name="connsiteY2" fmla="*/ 933450 h 933450"/>
                <a:gd name="connsiteX3" fmla="*/ 0 w 10687050"/>
                <a:gd name="connsiteY3" fmla="*/ 923925 h 933450"/>
                <a:gd name="connsiteX4" fmla="*/ 523875 w 10687050"/>
                <a:gd name="connsiteY4" fmla="*/ 13727 h 933450"/>
                <a:gd name="connsiteX0" fmla="*/ 295275 w 10687050"/>
                <a:gd name="connsiteY0" fmla="*/ 398089 h 933450"/>
                <a:gd name="connsiteX1" fmla="*/ 10687050 w 10687050"/>
                <a:gd name="connsiteY1" fmla="*/ 0 h 933450"/>
                <a:gd name="connsiteX2" fmla="*/ 10182225 w 10687050"/>
                <a:gd name="connsiteY2" fmla="*/ 933450 h 933450"/>
                <a:gd name="connsiteX3" fmla="*/ 0 w 10687050"/>
                <a:gd name="connsiteY3" fmla="*/ 923925 h 933450"/>
                <a:gd name="connsiteX4" fmla="*/ 295275 w 10687050"/>
                <a:gd name="connsiteY4" fmla="*/ 398089 h 933450"/>
                <a:gd name="connsiteX0" fmla="*/ 295275 w 10467975"/>
                <a:gd name="connsiteY0" fmla="*/ 0 h 535361"/>
                <a:gd name="connsiteX1" fmla="*/ 10467975 w 10467975"/>
                <a:gd name="connsiteY1" fmla="*/ 27454 h 535361"/>
                <a:gd name="connsiteX2" fmla="*/ 10182225 w 10467975"/>
                <a:gd name="connsiteY2" fmla="*/ 535361 h 535361"/>
                <a:gd name="connsiteX3" fmla="*/ 0 w 10467975"/>
                <a:gd name="connsiteY3" fmla="*/ 525836 h 535361"/>
                <a:gd name="connsiteX4" fmla="*/ 295275 w 10467975"/>
                <a:gd name="connsiteY4" fmla="*/ 0 h 535361"/>
                <a:gd name="connsiteX0" fmla="*/ 295275 w 10506075"/>
                <a:gd name="connsiteY0" fmla="*/ 13727 h 549088"/>
                <a:gd name="connsiteX1" fmla="*/ 10506075 w 10506075"/>
                <a:gd name="connsiteY1" fmla="*/ 0 h 549088"/>
                <a:gd name="connsiteX2" fmla="*/ 10182225 w 10506075"/>
                <a:gd name="connsiteY2" fmla="*/ 549088 h 549088"/>
                <a:gd name="connsiteX3" fmla="*/ 0 w 10506075"/>
                <a:gd name="connsiteY3" fmla="*/ 539563 h 549088"/>
                <a:gd name="connsiteX4" fmla="*/ 295275 w 10506075"/>
                <a:gd name="connsiteY4" fmla="*/ 13727 h 549088"/>
                <a:gd name="connsiteX0" fmla="*/ 295275 w 10506075"/>
                <a:gd name="connsiteY0" fmla="*/ 13727 h 549088"/>
                <a:gd name="connsiteX1" fmla="*/ 10506075 w 10506075"/>
                <a:gd name="connsiteY1" fmla="*/ 0 h 549088"/>
                <a:gd name="connsiteX2" fmla="*/ 10182225 w 10506075"/>
                <a:gd name="connsiteY2" fmla="*/ 549088 h 549088"/>
                <a:gd name="connsiteX3" fmla="*/ 0 w 10506075"/>
                <a:gd name="connsiteY3" fmla="*/ 539563 h 549088"/>
                <a:gd name="connsiteX4" fmla="*/ 295275 w 10506075"/>
                <a:gd name="connsiteY4" fmla="*/ 13727 h 549088"/>
                <a:gd name="connsiteX0" fmla="*/ 295275 w 10506075"/>
                <a:gd name="connsiteY0" fmla="*/ 13727 h 549088"/>
                <a:gd name="connsiteX1" fmla="*/ 10506075 w 10506075"/>
                <a:gd name="connsiteY1" fmla="*/ 0 h 549088"/>
                <a:gd name="connsiteX2" fmla="*/ 10182225 w 10506075"/>
                <a:gd name="connsiteY2" fmla="*/ 549088 h 549088"/>
                <a:gd name="connsiteX3" fmla="*/ 0 w 10506075"/>
                <a:gd name="connsiteY3" fmla="*/ 539563 h 549088"/>
                <a:gd name="connsiteX4" fmla="*/ 295275 w 10506075"/>
                <a:gd name="connsiteY4" fmla="*/ 13727 h 549088"/>
                <a:gd name="connsiteX0" fmla="*/ 295275 w 10506075"/>
                <a:gd name="connsiteY0" fmla="*/ 13727 h 539563"/>
                <a:gd name="connsiteX1" fmla="*/ 10506075 w 10506075"/>
                <a:gd name="connsiteY1" fmla="*/ 0 h 539563"/>
                <a:gd name="connsiteX2" fmla="*/ 381000 w 10506075"/>
                <a:gd name="connsiteY2" fmla="*/ 535361 h 539563"/>
                <a:gd name="connsiteX3" fmla="*/ 0 w 10506075"/>
                <a:gd name="connsiteY3" fmla="*/ 539563 h 539563"/>
                <a:gd name="connsiteX4" fmla="*/ 295275 w 10506075"/>
                <a:gd name="connsiteY4" fmla="*/ 13727 h 539563"/>
                <a:gd name="connsiteX0" fmla="*/ 295275 w 657225"/>
                <a:gd name="connsiteY0" fmla="*/ 0 h 525836"/>
                <a:gd name="connsiteX1" fmla="*/ 657225 w 657225"/>
                <a:gd name="connsiteY1" fmla="*/ 13727 h 525836"/>
                <a:gd name="connsiteX2" fmla="*/ 381000 w 657225"/>
                <a:gd name="connsiteY2" fmla="*/ 521634 h 525836"/>
                <a:gd name="connsiteX3" fmla="*/ 0 w 657225"/>
                <a:gd name="connsiteY3" fmla="*/ 525836 h 525836"/>
                <a:gd name="connsiteX4" fmla="*/ 295275 w 657225"/>
                <a:gd name="connsiteY4" fmla="*/ 0 h 525836"/>
                <a:gd name="connsiteX0" fmla="*/ 295275 w 673100"/>
                <a:gd name="connsiteY0" fmla="*/ 0 h 525836"/>
                <a:gd name="connsiteX1" fmla="*/ 673100 w 673100"/>
                <a:gd name="connsiteY1" fmla="*/ 0 h 525836"/>
                <a:gd name="connsiteX2" fmla="*/ 381000 w 673100"/>
                <a:gd name="connsiteY2" fmla="*/ 521634 h 525836"/>
                <a:gd name="connsiteX3" fmla="*/ 0 w 673100"/>
                <a:gd name="connsiteY3" fmla="*/ 525836 h 525836"/>
                <a:gd name="connsiteX4" fmla="*/ 295275 w 673100"/>
                <a:gd name="connsiteY4" fmla="*/ 0 h 525836"/>
                <a:gd name="connsiteX0" fmla="*/ 295275 w 412750"/>
                <a:gd name="connsiteY0" fmla="*/ 0 h 525836"/>
                <a:gd name="connsiteX1" fmla="*/ 412750 w 412750"/>
                <a:gd name="connsiteY1" fmla="*/ 0 h 525836"/>
                <a:gd name="connsiteX2" fmla="*/ 381000 w 412750"/>
                <a:gd name="connsiteY2" fmla="*/ 521634 h 525836"/>
                <a:gd name="connsiteX3" fmla="*/ 0 w 412750"/>
                <a:gd name="connsiteY3" fmla="*/ 525836 h 525836"/>
                <a:gd name="connsiteX4" fmla="*/ 295275 w 412750"/>
                <a:gd name="connsiteY4" fmla="*/ 0 h 525836"/>
                <a:gd name="connsiteX0" fmla="*/ 295275 w 412750"/>
                <a:gd name="connsiteY0" fmla="*/ 0 h 525836"/>
                <a:gd name="connsiteX1" fmla="*/ 412750 w 412750"/>
                <a:gd name="connsiteY1" fmla="*/ 0 h 525836"/>
                <a:gd name="connsiteX2" fmla="*/ 111125 w 412750"/>
                <a:gd name="connsiteY2" fmla="*/ 521634 h 525836"/>
                <a:gd name="connsiteX3" fmla="*/ 0 w 412750"/>
                <a:gd name="connsiteY3" fmla="*/ 525836 h 525836"/>
                <a:gd name="connsiteX4" fmla="*/ 295275 w 412750"/>
                <a:gd name="connsiteY4" fmla="*/ 0 h 525836"/>
                <a:gd name="connsiteX0" fmla="*/ 311944 w 412750"/>
                <a:gd name="connsiteY0" fmla="*/ 0 h 553290"/>
                <a:gd name="connsiteX1" fmla="*/ 412750 w 412750"/>
                <a:gd name="connsiteY1" fmla="*/ 27454 h 553290"/>
                <a:gd name="connsiteX2" fmla="*/ 111125 w 412750"/>
                <a:gd name="connsiteY2" fmla="*/ 549088 h 553290"/>
                <a:gd name="connsiteX3" fmla="*/ 0 w 412750"/>
                <a:gd name="connsiteY3" fmla="*/ 553290 h 553290"/>
                <a:gd name="connsiteX4" fmla="*/ 311944 w 412750"/>
                <a:gd name="connsiteY4" fmla="*/ 0 h 553290"/>
                <a:gd name="connsiteX0" fmla="*/ 311944 w 424656"/>
                <a:gd name="connsiteY0" fmla="*/ 0 h 553290"/>
                <a:gd name="connsiteX1" fmla="*/ 424656 w 424656"/>
                <a:gd name="connsiteY1" fmla="*/ 3431 h 553290"/>
                <a:gd name="connsiteX2" fmla="*/ 111125 w 424656"/>
                <a:gd name="connsiteY2" fmla="*/ 549088 h 553290"/>
                <a:gd name="connsiteX3" fmla="*/ 0 w 424656"/>
                <a:gd name="connsiteY3" fmla="*/ 553290 h 553290"/>
                <a:gd name="connsiteX4" fmla="*/ 311944 w 424656"/>
                <a:gd name="connsiteY4" fmla="*/ 0 h 553290"/>
                <a:gd name="connsiteX0" fmla="*/ 311944 w 424656"/>
                <a:gd name="connsiteY0" fmla="*/ 0 h 559383"/>
                <a:gd name="connsiteX1" fmla="*/ 424656 w 424656"/>
                <a:gd name="connsiteY1" fmla="*/ 3431 h 559383"/>
                <a:gd name="connsiteX2" fmla="*/ 125412 w 424656"/>
                <a:gd name="connsiteY2" fmla="*/ 559383 h 559383"/>
                <a:gd name="connsiteX3" fmla="*/ 0 w 424656"/>
                <a:gd name="connsiteY3" fmla="*/ 553290 h 559383"/>
                <a:gd name="connsiteX4" fmla="*/ 311944 w 424656"/>
                <a:gd name="connsiteY4" fmla="*/ 0 h 559383"/>
                <a:gd name="connsiteX0" fmla="*/ 311944 w 424656"/>
                <a:gd name="connsiteY0" fmla="*/ 0 h 559383"/>
                <a:gd name="connsiteX1" fmla="*/ 424656 w 424656"/>
                <a:gd name="connsiteY1" fmla="*/ 3431 h 559383"/>
                <a:gd name="connsiteX2" fmla="*/ 111124 w 424656"/>
                <a:gd name="connsiteY2" fmla="*/ 559383 h 559383"/>
                <a:gd name="connsiteX3" fmla="*/ 0 w 424656"/>
                <a:gd name="connsiteY3" fmla="*/ 553290 h 559383"/>
                <a:gd name="connsiteX4" fmla="*/ 311944 w 424656"/>
                <a:gd name="connsiteY4" fmla="*/ 0 h 559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656" h="559383">
                  <a:moveTo>
                    <a:pt x="311944" y="0"/>
                  </a:moveTo>
                  <a:lnTo>
                    <a:pt x="424656" y="3431"/>
                  </a:lnTo>
                  <a:lnTo>
                    <a:pt x="111124" y="559383"/>
                  </a:lnTo>
                  <a:lnTo>
                    <a:pt x="0" y="553290"/>
                  </a:lnTo>
                  <a:lnTo>
                    <a:pt x="311944"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3">
              <a:extLst>
                <a:ext uri="{FF2B5EF4-FFF2-40B4-BE49-F238E27FC236}">
                  <a16:creationId xmlns:a16="http://schemas.microsoft.com/office/drawing/2014/main" id="{A234C057-F967-4973-88E0-9ADB36A88676}"/>
                </a:ext>
              </a:extLst>
            </p:cNvPr>
            <p:cNvSpPr/>
            <p:nvPr/>
          </p:nvSpPr>
          <p:spPr>
            <a:xfrm>
              <a:off x="1" y="6469855"/>
              <a:ext cx="419438" cy="388144"/>
            </a:xfrm>
            <a:custGeom>
              <a:avLst/>
              <a:gdLst>
                <a:gd name="connsiteX0" fmla="*/ 0 w 10687050"/>
                <a:gd name="connsiteY0" fmla="*/ 0 h 923925"/>
                <a:gd name="connsiteX1" fmla="*/ 10687050 w 10687050"/>
                <a:gd name="connsiteY1" fmla="*/ 0 h 923925"/>
                <a:gd name="connsiteX2" fmla="*/ 10687050 w 10687050"/>
                <a:gd name="connsiteY2" fmla="*/ 923925 h 923925"/>
                <a:gd name="connsiteX3" fmla="*/ 0 w 10687050"/>
                <a:gd name="connsiteY3" fmla="*/ 923925 h 923925"/>
                <a:gd name="connsiteX4" fmla="*/ 0 w 10687050"/>
                <a:gd name="connsiteY4" fmla="*/ 0 h 923925"/>
                <a:gd name="connsiteX0" fmla="*/ 0 w 10687050"/>
                <a:gd name="connsiteY0" fmla="*/ 0 h 923925"/>
                <a:gd name="connsiteX1" fmla="*/ 10687050 w 10687050"/>
                <a:gd name="connsiteY1" fmla="*/ 0 h 923925"/>
                <a:gd name="connsiteX2" fmla="*/ 10687050 w 10687050"/>
                <a:gd name="connsiteY2" fmla="*/ 923925 h 923925"/>
                <a:gd name="connsiteX3" fmla="*/ 0 w 10687050"/>
                <a:gd name="connsiteY3" fmla="*/ 923925 h 923925"/>
                <a:gd name="connsiteX4" fmla="*/ 0 w 10687050"/>
                <a:gd name="connsiteY4" fmla="*/ 0 h 923925"/>
                <a:gd name="connsiteX0" fmla="*/ 0 w 10687050"/>
                <a:gd name="connsiteY0" fmla="*/ 0 h 933450"/>
                <a:gd name="connsiteX1" fmla="*/ 10687050 w 10687050"/>
                <a:gd name="connsiteY1" fmla="*/ 0 h 933450"/>
                <a:gd name="connsiteX2" fmla="*/ 10182225 w 10687050"/>
                <a:gd name="connsiteY2" fmla="*/ 933450 h 933450"/>
                <a:gd name="connsiteX3" fmla="*/ 0 w 10687050"/>
                <a:gd name="connsiteY3" fmla="*/ 923925 h 933450"/>
                <a:gd name="connsiteX4" fmla="*/ 0 w 10687050"/>
                <a:gd name="connsiteY4" fmla="*/ 0 h 933450"/>
                <a:gd name="connsiteX0" fmla="*/ 523875 w 10687050"/>
                <a:gd name="connsiteY0" fmla="*/ 13727 h 933450"/>
                <a:gd name="connsiteX1" fmla="*/ 10687050 w 10687050"/>
                <a:gd name="connsiteY1" fmla="*/ 0 h 933450"/>
                <a:gd name="connsiteX2" fmla="*/ 10182225 w 10687050"/>
                <a:gd name="connsiteY2" fmla="*/ 933450 h 933450"/>
                <a:gd name="connsiteX3" fmla="*/ 0 w 10687050"/>
                <a:gd name="connsiteY3" fmla="*/ 923925 h 933450"/>
                <a:gd name="connsiteX4" fmla="*/ 523875 w 10687050"/>
                <a:gd name="connsiteY4" fmla="*/ 13727 h 933450"/>
                <a:gd name="connsiteX0" fmla="*/ 295275 w 10687050"/>
                <a:gd name="connsiteY0" fmla="*/ 398089 h 933450"/>
                <a:gd name="connsiteX1" fmla="*/ 10687050 w 10687050"/>
                <a:gd name="connsiteY1" fmla="*/ 0 h 933450"/>
                <a:gd name="connsiteX2" fmla="*/ 10182225 w 10687050"/>
                <a:gd name="connsiteY2" fmla="*/ 933450 h 933450"/>
                <a:gd name="connsiteX3" fmla="*/ 0 w 10687050"/>
                <a:gd name="connsiteY3" fmla="*/ 923925 h 933450"/>
                <a:gd name="connsiteX4" fmla="*/ 295275 w 10687050"/>
                <a:gd name="connsiteY4" fmla="*/ 398089 h 933450"/>
                <a:gd name="connsiteX0" fmla="*/ 295275 w 10467975"/>
                <a:gd name="connsiteY0" fmla="*/ 0 h 535361"/>
                <a:gd name="connsiteX1" fmla="*/ 10467975 w 10467975"/>
                <a:gd name="connsiteY1" fmla="*/ 27454 h 535361"/>
                <a:gd name="connsiteX2" fmla="*/ 10182225 w 10467975"/>
                <a:gd name="connsiteY2" fmla="*/ 535361 h 535361"/>
                <a:gd name="connsiteX3" fmla="*/ 0 w 10467975"/>
                <a:gd name="connsiteY3" fmla="*/ 525836 h 535361"/>
                <a:gd name="connsiteX4" fmla="*/ 295275 w 10467975"/>
                <a:gd name="connsiteY4" fmla="*/ 0 h 535361"/>
                <a:gd name="connsiteX0" fmla="*/ 295275 w 10506075"/>
                <a:gd name="connsiteY0" fmla="*/ 13727 h 549088"/>
                <a:gd name="connsiteX1" fmla="*/ 10506075 w 10506075"/>
                <a:gd name="connsiteY1" fmla="*/ 0 h 549088"/>
                <a:gd name="connsiteX2" fmla="*/ 10182225 w 10506075"/>
                <a:gd name="connsiteY2" fmla="*/ 549088 h 549088"/>
                <a:gd name="connsiteX3" fmla="*/ 0 w 10506075"/>
                <a:gd name="connsiteY3" fmla="*/ 539563 h 549088"/>
                <a:gd name="connsiteX4" fmla="*/ 295275 w 10506075"/>
                <a:gd name="connsiteY4" fmla="*/ 13727 h 549088"/>
                <a:gd name="connsiteX0" fmla="*/ 295275 w 10506075"/>
                <a:gd name="connsiteY0" fmla="*/ 13727 h 549088"/>
                <a:gd name="connsiteX1" fmla="*/ 10506075 w 10506075"/>
                <a:gd name="connsiteY1" fmla="*/ 0 h 549088"/>
                <a:gd name="connsiteX2" fmla="*/ 10182225 w 10506075"/>
                <a:gd name="connsiteY2" fmla="*/ 549088 h 549088"/>
                <a:gd name="connsiteX3" fmla="*/ 0 w 10506075"/>
                <a:gd name="connsiteY3" fmla="*/ 539563 h 549088"/>
                <a:gd name="connsiteX4" fmla="*/ 295275 w 10506075"/>
                <a:gd name="connsiteY4" fmla="*/ 13727 h 549088"/>
                <a:gd name="connsiteX0" fmla="*/ 295275 w 10506075"/>
                <a:gd name="connsiteY0" fmla="*/ 13727 h 549088"/>
                <a:gd name="connsiteX1" fmla="*/ 10506075 w 10506075"/>
                <a:gd name="connsiteY1" fmla="*/ 0 h 549088"/>
                <a:gd name="connsiteX2" fmla="*/ 10182225 w 10506075"/>
                <a:gd name="connsiteY2" fmla="*/ 549088 h 549088"/>
                <a:gd name="connsiteX3" fmla="*/ 0 w 10506075"/>
                <a:gd name="connsiteY3" fmla="*/ 539563 h 549088"/>
                <a:gd name="connsiteX4" fmla="*/ 295275 w 10506075"/>
                <a:gd name="connsiteY4" fmla="*/ 13727 h 549088"/>
                <a:gd name="connsiteX0" fmla="*/ 295275 w 10506075"/>
                <a:gd name="connsiteY0" fmla="*/ 13727 h 539563"/>
                <a:gd name="connsiteX1" fmla="*/ 10506075 w 10506075"/>
                <a:gd name="connsiteY1" fmla="*/ 0 h 539563"/>
                <a:gd name="connsiteX2" fmla="*/ 381000 w 10506075"/>
                <a:gd name="connsiteY2" fmla="*/ 535361 h 539563"/>
                <a:gd name="connsiteX3" fmla="*/ 0 w 10506075"/>
                <a:gd name="connsiteY3" fmla="*/ 539563 h 539563"/>
                <a:gd name="connsiteX4" fmla="*/ 295275 w 10506075"/>
                <a:gd name="connsiteY4" fmla="*/ 13727 h 539563"/>
                <a:gd name="connsiteX0" fmla="*/ 295275 w 657225"/>
                <a:gd name="connsiteY0" fmla="*/ 0 h 525836"/>
                <a:gd name="connsiteX1" fmla="*/ 657225 w 657225"/>
                <a:gd name="connsiteY1" fmla="*/ 13727 h 525836"/>
                <a:gd name="connsiteX2" fmla="*/ 381000 w 657225"/>
                <a:gd name="connsiteY2" fmla="*/ 521634 h 525836"/>
                <a:gd name="connsiteX3" fmla="*/ 0 w 657225"/>
                <a:gd name="connsiteY3" fmla="*/ 525836 h 525836"/>
                <a:gd name="connsiteX4" fmla="*/ 295275 w 657225"/>
                <a:gd name="connsiteY4" fmla="*/ 0 h 525836"/>
                <a:gd name="connsiteX0" fmla="*/ 295275 w 673100"/>
                <a:gd name="connsiteY0" fmla="*/ 0 h 525836"/>
                <a:gd name="connsiteX1" fmla="*/ 673100 w 673100"/>
                <a:gd name="connsiteY1" fmla="*/ 0 h 525836"/>
                <a:gd name="connsiteX2" fmla="*/ 381000 w 673100"/>
                <a:gd name="connsiteY2" fmla="*/ 521634 h 525836"/>
                <a:gd name="connsiteX3" fmla="*/ 0 w 673100"/>
                <a:gd name="connsiteY3" fmla="*/ 525836 h 525836"/>
                <a:gd name="connsiteX4" fmla="*/ 295275 w 673100"/>
                <a:gd name="connsiteY4" fmla="*/ 0 h 525836"/>
                <a:gd name="connsiteX0" fmla="*/ 295275 w 412750"/>
                <a:gd name="connsiteY0" fmla="*/ 0 h 525836"/>
                <a:gd name="connsiteX1" fmla="*/ 412750 w 412750"/>
                <a:gd name="connsiteY1" fmla="*/ 0 h 525836"/>
                <a:gd name="connsiteX2" fmla="*/ 381000 w 412750"/>
                <a:gd name="connsiteY2" fmla="*/ 521634 h 525836"/>
                <a:gd name="connsiteX3" fmla="*/ 0 w 412750"/>
                <a:gd name="connsiteY3" fmla="*/ 525836 h 525836"/>
                <a:gd name="connsiteX4" fmla="*/ 295275 w 412750"/>
                <a:gd name="connsiteY4" fmla="*/ 0 h 525836"/>
                <a:gd name="connsiteX0" fmla="*/ 295275 w 412750"/>
                <a:gd name="connsiteY0" fmla="*/ 0 h 525836"/>
                <a:gd name="connsiteX1" fmla="*/ 412750 w 412750"/>
                <a:gd name="connsiteY1" fmla="*/ 0 h 525836"/>
                <a:gd name="connsiteX2" fmla="*/ 111125 w 412750"/>
                <a:gd name="connsiteY2" fmla="*/ 521634 h 525836"/>
                <a:gd name="connsiteX3" fmla="*/ 0 w 412750"/>
                <a:gd name="connsiteY3" fmla="*/ 525836 h 525836"/>
                <a:gd name="connsiteX4" fmla="*/ 295275 w 412750"/>
                <a:gd name="connsiteY4" fmla="*/ 0 h 525836"/>
                <a:gd name="connsiteX0" fmla="*/ 311944 w 412750"/>
                <a:gd name="connsiteY0" fmla="*/ 0 h 553290"/>
                <a:gd name="connsiteX1" fmla="*/ 412750 w 412750"/>
                <a:gd name="connsiteY1" fmla="*/ 27454 h 553290"/>
                <a:gd name="connsiteX2" fmla="*/ 111125 w 412750"/>
                <a:gd name="connsiteY2" fmla="*/ 549088 h 553290"/>
                <a:gd name="connsiteX3" fmla="*/ 0 w 412750"/>
                <a:gd name="connsiteY3" fmla="*/ 553290 h 553290"/>
                <a:gd name="connsiteX4" fmla="*/ 311944 w 412750"/>
                <a:gd name="connsiteY4" fmla="*/ 0 h 553290"/>
                <a:gd name="connsiteX0" fmla="*/ 311944 w 424656"/>
                <a:gd name="connsiteY0" fmla="*/ 0 h 553290"/>
                <a:gd name="connsiteX1" fmla="*/ 424656 w 424656"/>
                <a:gd name="connsiteY1" fmla="*/ 3431 h 553290"/>
                <a:gd name="connsiteX2" fmla="*/ 111125 w 424656"/>
                <a:gd name="connsiteY2" fmla="*/ 549088 h 553290"/>
                <a:gd name="connsiteX3" fmla="*/ 0 w 424656"/>
                <a:gd name="connsiteY3" fmla="*/ 553290 h 553290"/>
                <a:gd name="connsiteX4" fmla="*/ 311944 w 424656"/>
                <a:gd name="connsiteY4" fmla="*/ 0 h 553290"/>
                <a:gd name="connsiteX0" fmla="*/ 311944 w 424656"/>
                <a:gd name="connsiteY0" fmla="*/ 0 h 559383"/>
                <a:gd name="connsiteX1" fmla="*/ 424656 w 424656"/>
                <a:gd name="connsiteY1" fmla="*/ 3431 h 559383"/>
                <a:gd name="connsiteX2" fmla="*/ 125412 w 424656"/>
                <a:gd name="connsiteY2" fmla="*/ 559383 h 559383"/>
                <a:gd name="connsiteX3" fmla="*/ 0 w 424656"/>
                <a:gd name="connsiteY3" fmla="*/ 553290 h 559383"/>
                <a:gd name="connsiteX4" fmla="*/ 311944 w 424656"/>
                <a:gd name="connsiteY4" fmla="*/ 0 h 559383"/>
                <a:gd name="connsiteX0" fmla="*/ 311944 w 424656"/>
                <a:gd name="connsiteY0" fmla="*/ 0 h 559383"/>
                <a:gd name="connsiteX1" fmla="*/ 424656 w 424656"/>
                <a:gd name="connsiteY1" fmla="*/ 3431 h 559383"/>
                <a:gd name="connsiteX2" fmla="*/ 111124 w 424656"/>
                <a:gd name="connsiteY2" fmla="*/ 559383 h 559383"/>
                <a:gd name="connsiteX3" fmla="*/ 0 w 424656"/>
                <a:gd name="connsiteY3" fmla="*/ 553290 h 559383"/>
                <a:gd name="connsiteX4" fmla="*/ 311944 w 424656"/>
                <a:gd name="connsiteY4" fmla="*/ 0 h 559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656" h="559383">
                  <a:moveTo>
                    <a:pt x="311944" y="0"/>
                  </a:moveTo>
                  <a:lnTo>
                    <a:pt x="424656" y="3431"/>
                  </a:lnTo>
                  <a:lnTo>
                    <a:pt x="111124" y="559383"/>
                  </a:lnTo>
                  <a:lnTo>
                    <a:pt x="0" y="553290"/>
                  </a:lnTo>
                  <a:lnTo>
                    <a:pt x="311944"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3">
              <a:extLst>
                <a:ext uri="{FF2B5EF4-FFF2-40B4-BE49-F238E27FC236}">
                  <a16:creationId xmlns:a16="http://schemas.microsoft.com/office/drawing/2014/main" id="{6590ED03-257B-4CDF-B660-BD45C11E3876}"/>
                </a:ext>
              </a:extLst>
            </p:cNvPr>
            <p:cNvSpPr/>
            <p:nvPr/>
          </p:nvSpPr>
          <p:spPr>
            <a:xfrm>
              <a:off x="6438900" y="6474619"/>
              <a:ext cx="4136057" cy="383380"/>
            </a:xfrm>
            <a:custGeom>
              <a:avLst/>
              <a:gdLst>
                <a:gd name="connsiteX0" fmla="*/ 0 w 10687050"/>
                <a:gd name="connsiteY0" fmla="*/ 0 h 923925"/>
                <a:gd name="connsiteX1" fmla="*/ 10687050 w 10687050"/>
                <a:gd name="connsiteY1" fmla="*/ 0 h 923925"/>
                <a:gd name="connsiteX2" fmla="*/ 10687050 w 10687050"/>
                <a:gd name="connsiteY2" fmla="*/ 923925 h 923925"/>
                <a:gd name="connsiteX3" fmla="*/ 0 w 10687050"/>
                <a:gd name="connsiteY3" fmla="*/ 923925 h 923925"/>
                <a:gd name="connsiteX4" fmla="*/ 0 w 10687050"/>
                <a:gd name="connsiteY4" fmla="*/ 0 h 923925"/>
                <a:gd name="connsiteX0" fmla="*/ 0 w 10687050"/>
                <a:gd name="connsiteY0" fmla="*/ 0 h 923925"/>
                <a:gd name="connsiteX1" fmla="*/ 10687050 w 10687050"/>
                <a:gd name="connsiteY1" fmla="*/ 0 h 923925"/>
                <a:gd name="connsiteX2" fmla="*/ 10687050 w 10687050"/>
                <a:gd name="connsiteY2" fmla="*/ 923925 h 923925"/>
                <a:gd name="connsiteX3" fmla="*/ 0 w 10687050"/>
                <a:gd name="connsiteY3" fmla="*/ 923925 h 923925"/>
                <a:gd name="connsiteX4" fmla="*/ 0 w 10687050"/>
                <a:gd name="connsiteY4" fmla="*/ 0 h 923925"/>
                <a:gd name="connsiteX0" fmla="*/ 0 w 10687050"/>
                <a:gd name="connsiteY0" fmla="*/ 0 h 933450"/>
                <a:gd name="connsiteX1" fmla="*/ 10687050 w 10687050"/>
                <a:gd name="connsiteY1" fmla="*/ 0 h 933450"/>
                <a:gd name="connsiteX2" fmla="*/ 10182225 w 10687050"/>
                <a:gd name="connsiteY2" fmla="*/ 933450 h 933450"/>
                <a:gd name="connsiteX3" fmla="*/ 0 w 10687050"/>
                <a:gd name="connsiteY3" fmla="*/ 923925 h 933450"/>
                <a:gd name="connsiteX4" fmla="*/ 0 w 10687050"/>
                <a:gd name="connsiteY4" fmla="*/ 0 h 933450"/>
                <a:gd name="connsiteX0" fmla="*/ 523875 w 10687050"/>
                <a:gd name="connsiteY0" fmla="*/ 13727 h 933450"/>
                <a:gd name="connsiteX1" fmla="*/ 10687050 w 10687050"/>
                <a:gd name="connsiteY1" fmla="*/ 0 h 933450"/>
                <a:gd name="connsiteX2" fmla="*/ 10182225 w 10687050"/>
                <a:gd name="connsiteY2" fmla="*/ 933450 h 933450"/>
                <a:gd name="connsiteX3" fmla="*/ 0 w 10687050"/>
                <a:gd name="connsiteY3" fmla="*/ 923925 h 933450"/>
                <a:gd name="connsiteX4" fmla="*/ 523875 w 10687050"/>
                <a:gd name="connsiteY4" fmla="*/ 13727 h 933450"/>
                <a:gd name="connsiteX0" fmla="*/ 295275 w 10687050"/>
                <a:gd name="connsiteY0" fmla="*/ 398089 h 933450"/>
                <a:gd name="connsiteX1" fmla="*/ 10687050 w 10687050"/>
                <a:gd name="connsiteY1" fmla="*/ 0 h 933450"/>
                <a:gd name="connsiteX2" fmla="*/ 10182225 w 10687050"/>
                <a:gd name="connsiteY2" fmla="*/ 933450 h 933450"/>
                <a:gd name="connsiteX3" fmla="*/ 0 w 10687050"/>
                <a:gd name="connsiteY3" fmla="*/ 923925 h 933450"/>
                <a:gd name="connsiteX4" fmla="*/ 295275 w 10687050"/>
                <a:gd name="connsiteY4" fmla="*/ 398089 h 933450"/>
                <a:gd name="connsiteX0" fmla="*/ 295275 w 10467975"/>
                <a:gd name="connsiteY0" fmla="*/ 0 h 535361"/>
                <a:gd name="connsiteX1" fmla="*/ 10467975 w 10467975"/>
                <a:gd name="connsiteY1" fmla="*/ 27454 h 535361"/>
                <a:gd name="connsiteX2" fmla="*/ 10182225 w 10467975"/>
                <a:gd name="connsiteY2" fmla="*/ 535361 h 535361"/>
                <a:gd name="connsiteX3" fmla="*/ 0 w 10467975"/>
                <a:gd name="connsiteY3" fmla="*/ 525836 h 535361"/>
                <a:gd name="connsiteX4" fmla="*/ 295275 w 10467975"/>
                <a:gd name="connsiteY4" fmla="*/ 0 h 535361"/>
                <a:gd name="connsiteX0" fmla="*/ 295275 w 10506075"/>
                <a:gd name="connsiteY0" fmla="*/ 13727 h 549088"/>
                <a:gd name="connsiteX1" fmla="*/ 10506075 w 10506075"/>
                <a:gd name="connsiteY1" fmla="*/ 0 h 549088"/>
                <a:gd name="connsiteX2" fmla="*/ 10182225 w 10506075"/>
                <a:gd name="connsiteY2" fmla="*/ 549088 h 549088"/>
                <a:gd name="connsiteX3" fmla="*/ 0 w 10506075"/>
                <a:gd name="connsiteY3" fmla="*/ 539563 h 549088"/>
                <a:gd name="connsiteX4" fmla="*/ 295275 w 10506075"/>
                <a:gd name="connsiteY4" fmla="*/ 13727 h 549088"/>
                <a:gd name="connsiteX0" fmla="*/ 295275 w 10921305"/>
                <a:gd name="connsiteY0" fmla="*/ 13727 h 549088"/>
                <a:gd name="connsiteX1" fmla="*/ 10921305 w 10921305"/>
                <a:gd name="connsiteY1" fmla="*/ 0 h 549088"/>
                <a:gd name="connsiteX2" fmla="*/ 10182225 w 10921305"/>
                <a:gd name="connsiteY2" fmla="*/ 549088 h 549088"/>
                <a:gd name="connsiteX3" fmla="*/ 0 w 10921305"/>
                <a:gd name="connsiteY3" fmla="*/ 539563 h 549088"/>
                <a:gd name="connsiteX4" fmla="*/ 295275 w 10921305"/>
                <a:gd name="connsiteY4" fmla="*/ 13727 h 549088"/>
                <a:gd name="connsiteX0" fmla="*/ 295275 w 10921305"/>
                <a:gd name="connsiteY0" fmla="*/ 13727 h 576542"/>
                <a:gd name="connsiteX1" fmla="*/ 10921305 w 10921305"/>
                <a:gd name="connsiteY1" fmla="*/ 0 h 576542"/>
                <a:gd name="connsiteX2" fmla="*/ 10094148 w 10921305"/>
                <a:gd name="connsiteY2" fmla="*/ 576542 h 576542"/>
                <a:gd name="connsiteX3" fmla="*/ 0 w 10921305"/>
                <a:gd name="connsiteY3" fmla="*/ 539563 h 576542"/>
                <a:gd name="connsiteX4" fmla="*/ 295275 w 10921305"/>
                <a:gd name="connsiteY4" fmla="*/ 13727 h 576542"/>
                <a:gd name="connsiteX0" fmla="*/ 295275 w 10921305"/>
                <a:gd name="connsiteY0" fmla="*/ 13727 h 562815"/>
                <a:gd name="connsiteX1" fmla="*/ 10921305 w 10921305"/>
                <a:gd name="connsiteY1" fmla="*/ 0 h 562815"/>
                <a:gd name="connsiteX2" fmla="*/ 10144479 w 10921305"/>
                <a:gd name="connsiteY2" fmla="*/ 562815 h 562815"/>
                <a:gd name="connsiteX3" fmla="*/ 0 w 10921305"/>
                <a:gd name="connsiteY3" fmla="*/ 539563 h 562815"/>
                <a:gd name="connsiteX4" fmla="*/ 295275 w 10921305"/>
                <a:gd name="connsiteY4" fmla="*/ 13727 h 562815"/>
                <a:gd name="connsiteX0" fmla="*/ 697922 w 10921305"/>
                <a:gd name="connsiteY0" fmla="*/ 13727 h 562815"/>
                <a:gd name="connsiteX1" fmla="*/ 10921305 w 10921305"/>
                <a:gd name="connsiteY1" fmla="*/ 0 h 562815"/>
                <a:gd name="connsiteX2" fmla="*/ 10144479 w 10921305"/>
                <a:gd name="connsiteY2" fmla="*/ 562815 h 562815"/>
                <a:gd name="connsiteX3" fmla="*/ 0 w 10921305"/>
                <a:gd name="connsiteY3" fmla="*/ 539563 h 562815"/>
                <a:gd name="connsiteX4" fmla="*/ 697922 w 10921305"/>
                <a:gd name="connsiteY4" fmla="*/ 13727 h 562815"/>
                <a:gd name="connsiteX0" fmla="*/ 672757 w 10896140"/>
                <a:gd name="connsiteY0" fmla="*/ 13727 h 562815"/>
                <a:gd name="connsiteX1" fmla="*/ 10896140 w 10896140"/>
                <a:gd name="connsiteY1" fmla="*/ 0 h 562815"/>
                <a:gd name="connsiteX2" fmla="*/ 10119314 w 10896140"/>
                <a:gd name="connsiteY2" fmla="*/ 562815 h 562815"/>
                <a:gd name="connsiteX3" fmla="*/ 0 w 10896140"/>
                <a:gd name="connsiteY3" fmla="*/ 539563 h 562815"/>
                <a:gd name="connsiteX4" fmla="*/ 672757 w 10896140"/>
                <a:gd name="connsiteY4" fmla="*/ 13727 h 562815"/>
                <a:gd name="connsiteX0" fmla="*/ 672757 w 10889847"/>
                <a:gd name="connsiteY0" fmla="*/ 0 h 549088"/>
                <a:gd name="connsiteX1" fmla="*/ 10889847 w 10889847"/>
                <a:gd name="connsiteY1" fmla="*/ 27455 h 549088"/>
                <a:gd name="connsiteX2" fmla="*/ 10119314 w 10889847"/>
                <a:gd name="connsiteY2" fmla="*/ 549088 h 549088"/>
                <a:gd name="connsiteX3" fmla="*/ 0 w 10889847"/>
                <a:gd name="connsiteY3" fmla="*/ 525836 h 549088"/>
                <a:gd name="connsiteX4" fmla="*/ 672757 w 10889847"/>
                <a:gd name="connsiteY4" fmla="*/ 0 h 549088"/>
                <a:gd name="connsiteX0" fmla="*/ 672757 w 10927596"/>
                <a:gd name="connsiteY0" fmla="*/ 17159 h 566247"/>
                <a:gd name="connsiteX1" fmla="*/ 10927596 w 10927596"/>
                <a:gd name="connsiteY1" fmla="*/ 0 h 566247"/>
                <a:gd name="connsiteX2" fmla="*/ 10119314 w 10927596"/>
                <a:gd name="connsiteY2" fmla="*/ 566247 h 566247"/>
                <a:gd name="connsiteX3" fmla="*/ 0 w 10927596"/>
                <a:gd name="connsiteY3" fmla="*/ 542995 h 566247"/>
                <a:gd name="connsiteX4" fmla="*/ 672757 w 10927596"/>
                <a:gd name="connsiteY4" fmla="*/ 17159 h 566247"/>
                <a:gd name="connsiteX0" fmla="*/ 672757 w 10927596"/>
                <a:gd name="connsiteY0" fmla="*/ 17159 h 545655"/>
                <a:gd name="connsiteX1" fmla="*/ 10927596 w 10927596"/>
                <a:gd name="connsiteY1" fmla="*/ 0 h 545655"/>
                <a:gd name="connsiteX2" fmla="*/ 10018652 w 10927596"/>
                <a:gd name="connsiteY2" fmla="*/ 545655 h 545655"/>
                <a:gd name="connsiteX3" fmla="*/ 0 w 10927596"/>
                <a:gd name="connsiteY3" fmla="*/ 542995 h 545655"/>
                <a:gd name="connsiteX4" fmla="*/ 672757 w 10927596"/>
                <a:gd name="connsiteY4" fmla="*/ 17159 h 545655"/>
                <a:gd name="connsiteX0" fmla="*/ 672757 w 10927596"/>
                <a:gd name="connsiteY0" fmla="*/ 17159 h 552518"/>
                <a:gd name="connsiteX1" fmla="*/ 10927596 w 10927596"/>
                <a:gd name="connsiteY1" fmla="*/ 0 h 552518"/>
                <a:gd name="connsiteX2" fmla="*/ 10113023 w 10927596"/>
                <a:gd name="connsiteY2" fmla="*/ 552518 h 552518"/>
                <a:gd name="connsiteX3" fmla="*/ 0 w 10927596"/>
                <a:gd name="connsiteY3" fmla="*/ 542995 h 552518"/>
                <a:gd name="connsiteX4" fmla="*/ 672757 w 10927596"/>
                <a:gd name="connsiteY4" fmla="*/ 17159 h 552518"/>
                <a:gd name="connsiteX0" fmla="*/ 679050 w 10927596"/>
                <a:gd name="connsiteY0" fmla="*/ 10296 h 552518"/>
                <a:gd name="connsiteX1" fmla="*/ 10927596 w 10927596"/>
                <a:gd name="connsiteY1" fmla="*/ 0 h 552518"/>
                <a:gd name="connsiteX2" fmla="*/ 10113023 w 10927596"/>
                <a:gd name="connsiteY2" fmla="*/ 552518 h 552518"/>
                <a:gd name="connsiteX3" fmla="*/ 0 w 10927596"/>
                <a:gd name="connsiteY3" fmla="*/ 542995 h 552518"/>
                <a:gd name="connsiteX4" fmla="*/ 679050 w 10927596"/>
                <a:gd name="connsiteY4" fmla="*/ 10296 h 552518"/>
                <a:gd name="connsiteX0" fmla="*/ 691631 w 10927596"/>
                <a:gd name="connsiteY0" fmla="*/ 1 h 552518"/>
                <a:gd name="connsiteX1" fmla="*/ 10927596 w 10927596"/>
                <a:gd name="connsiteY1" fmla="*/ 0 h 552518"/>
                <a:gd name="connsiteX2" fmla="*/ 10113023 w 10927596"/>
                <a:gd name="connsiteY2" fmla="*/ 552518 h 552518"/>
                <a:gd name="connsiteX3" fmla="*/ 0 w 10927596"/>
                <a:gd name="connsiteY3" fmla="*/ 542995 h 552518"/>
                <a:gd name="connsiteX4" fmla="*/ 691631 w 10927596"/>
                <a:gd name="connsiteY4" fmla="*/ 1 h 552518"/>
                <a:gd name="connsiteX0" fmla="*/ 691631 w 10927596"/>
                <a:gd name="connsiteY0" fmla="*/ 1 h 552518"/>
                <a:gd name="connsiteX1" fmla="*/ 10927596 w 10927596"/>
                <a:gd name="connsiteY1" fmla="*/ 0 h 552518"/>
                <a:gd name="connsiteX2" fmla="*/ 10113023 w 10927596"/>
                <a:gd name="connsiteY2" fmla="*/ 552518 h 552518"/>
                <a:gd name="connsiteX3" fmla="*/ 0 w 10927596"/>
                <a:gd name="connsiteY3" fmla="*/ 542995 h 552518"/>
                <a:gd name="connsiteX4" fmla="*/ 691631 w 10927596"/>
                <a:gd name="connsiteY4" fmla="*/ 1 h 552518"/>
                <a:gd name="connsiteX0" fmla="*/ 697922 w 10933887"/>
                <a:gd name="connsiteY0" fmla="*/ 1 h 556722"/>
                <a:gd name="connsiteX1" fmla="*/ 10933887 w 10933887"/>
                <a:gd name="connsiteY1" fmla="*/ 0 h 556722"/>
                <a:gd name="connsiteX2" fmla="*/ 10119314 w 10933887"/>
                <a:gd name="connsiteY2" fmla="*/ 552518 h 556722"/>
                <a:gd name="connsiteX3" fmla="*/ 0 w 10933887"/>
                <a:gd name="connsiteY3" fmla="*/ 556722 h 556722"/>
                <a:gd name="connsiteX4" fmla="*/ 697922 w 10933887"/>
                <a:gd name="connsiteY4" fmla="*/ 1 h 556722"/>
                <a:gd name="connsiteX0" fmla="*/ 691631 w 10927596"/>
                <a:gd name="connsiteY0" fmla="*/ 1 h 552518"/>
                <a:gd name="connsiteX1" fmla="*/ 10927596 w 10927596"/>
                <a:gd name="connsiteY1" fmla="*/ 0 h 552518"/>
                <a:gd name="connsiteX2" fmla="*/ 10113023 w 10927596"/>
                <a:gd name="connsiteY2" fmla="*/ 552518 h 552518"/>
                <a:gd name="connsiteX3" fmla="*/ 0 w 10927596"/>
                <a:gd name="connsiteY3" fmla="*/ 542995 h 552518"/>
                <a:gd name="connsiteX4" fmla="*/ 691631 w 10927596"/>
                <a:gd name="connsiteY4" fmla="*/ 1 h 552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27596" h="552518">
                  <a:moveTo>
                    <a:pt x="691631" y="1"/>
                  </a:moveTo>
                  <a:lnTo>
                    <a:pt x="10927596" y="0"/>
                  </a:lnTo>
                  <a:lnTo>
                    <a:pt x="10113023" y="552518"/>
                  </a:lnTo>
                  <a:lnTo>
                    <a:pt x="0" y="542995"/>
                  </a:lnTo>
                  <a:lnTo>
                    <a:pt x="691631" y="1"/>
                  </a:lnTo>
                  <a:close/>
                </a:path>
              </a:pathLst>
            </a:custGeom>
            <a:solidFill>
              <a:srgbClr val="0070C0"/>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3">
              <a:extLst>
                <a:ext uri="{FF2B5EF4-FFF2-40B4-BE49-F238E27FC236}">
                  <a16:creationId xmlns:a16="http://schemas.microsoft.com/office/drawing/2014/main" id="{63E593E7-23A9-47AF-A378-BBB28BA8BB82}"/>
                </a:ext>
              </a:extLst>
            </p:cNvPr>
            <p:cNvSpPr/>
            <p:nvPr/>
          </p:nvSpPr>
          <p:spPr>
            <a:xfrm>
              <a:off x="1199161" y="6476999"/>
              <a:ext cx="4271999" cy="385264"/>
            </a:xfrm>
            <a:custGeom>
              <a:avLst/>
              <a:gdLst>
                <a:gd name="connsiteX0" fmla="*/ 0 w 10687050"/>
                <a:gd name="connsiteY0" fmla="*/ 0 h 923925"/>
                <a:gd name="connsiteX1" fmla="*/ 10687050 w 10687050"/>
                <a:gd name="connsiteY1" fmla="*/ 0 h 923925"/>
                <a:gd name="connsiteX2" fmla="*/ 10687050 w 10687050"/>
                <a:gd name="connsiteY2" fmla="*/ 923925 h 923925"/>
                <a:gd name="connsiteX3" fmla="*/ 0 w 10687050"/>
                <a:gd name="connsiteY3" fmla="*/ 923925 h 923925"/>
                <a:gd name="connsiteX4" fmla="*/ 0 w 10687050"/>
                <a:gd name="connsiteY4" fmla="*/ 0 h 923925"/>
                <a:gd name="connsiteX0" fmla="*/ 0 w 10687050"/>
                <a:gd name="connsiteY0" fmla="*/ 0 h 923925"/>
                <a:gd name="connsiteX1" fmla="*/ 10687050 w 10687050"/>
                <a:gd name="connsiteY1" fmla="*/ 0 h 923925"/>
                <a:gd name="connsiteX2" fmla="*/ 10687050 w 10687050"/>
                <a:gd name="connsiteY2" fmla="*/ 923925 h 923925"/>
                <a:gd name="connsiteX3" fmla="*/ 0 w 10687050"/>
                <a:gd name="connsiteY3" fmla="*/ 923925 h 923925"/>
                <a:gd name="connsiteX4" fmla="*/ 0 w 10687050"/>
                <a:gd name="connsiteY4" fmla="*/ 0 h 923925"/>
                <a:gd name="connsiteX0" fmla="*/ 0 w 10687050"/>
                <a:gd name="connsiteY0" fmla="*/ 0 h 933450"/>
                <a:gd name="connsiteX1" fmla="*/ 10687050 w 10687050"/>
                <a:gd name="connsiteY1" fmla="*/ 0 h 933450"/>
                <a:gd name="connsiteX2" fmla="*/ 10182225 w 10687050"/>
                <a:gd name="connsiteY2" fmla="*/ 933450 h 933450"/>
                <a:gd name="connsiteX3" fmla="*/ 0 w 10687050"/>
                <a:gd name="connsiteY3" fmla="*/ 923925 h 933450"/>
                <a:gd name="connsiteX4" fmla="*/ 0 w 10687050"/>
                <a:gd name="connsiteY4" fmla="*/ 0 h 933450"/>
                <a:gd name="connsiteX0" fmla="*/ 523875 w 10687050"/>
                <a:gd name="connsiteY0" fmla="*/ 13727 h 933450"/>
                <a:gd name="connsiteX1" fmla="*/ 10687050 w 10687050"/>
                <a:gd name="connsiteY1" fmla="*/ 0 h 933450"/>
                <a:gd name="connsiteX2" fmla="*/ 10182225 w 10687050"/>
                <a:gd name="connsiteY2" fmla="*/ 933450 h 933450"/>
                <a:gd name="connsiteX3" fmla="*/ 0 w 10687050"/>
                <a:gd name="connsiteY3" fmla="*/ 923925 h 933450"/>
                <a:gd name="connsiteX4" fmla="*/ 523875 w 10687050"/>
                <a:gd name="connsiteY4" fmla="*/ 13727 h 933450"/>
                <a:gd name="connsiteX0" fmla="*/ 295275 w 10687050"/>
                <a:gd name="connsiteY0" fmla="*/ 398089 h 933450"/>
                <a:gd name="connsiteX1" fmla="*/ 10687050 w 10687050"/>
                <a:gd name="connsiteY1" fmla="*/ 0 h 933450"/>
                <a:gd name="connsiteX2" fmla="*/ 10182225 w 10687050"/>
                <a:gd name="connsiteY2" fmla="*/ 933450 h 933450"/>
                <a:gd name="connsiteX3" fmla="*/ 0 w 10687050"/>
                <a:gd name="connsiteY3" fmla="*/ 923925 h 933450"/>
                <a:gd name="connsiteX4" fmla="*/ 295275 w 10687050"/>
                <a:gd name="connsiteY4" fmla="*/ 398089 h 933450"/>
                <a:gd name="connsiteX0" fmla="*/ 295275 w 10467975"/>
                <a:gd name="connsiteY0" fmla="*/ 0 h 535361"/>
                <a:gd name="connsiteX1" fmla="*/ 10467975 w 10467975"/>
                <a:gd name="connsiteY1" fmla="*/ 27454 h 535361"/>
                <a:gd name="connsiteX2" fmla="*/ 10182225 w 10467975"/>
                <a:gd name="connsiteY2" fmla="*/ 535361 h 535361"/>
                <a:gd name="connsiteX3" fmla="*/ 0 w 10467975"/>
                <a:gd name="connsiteY3" fmla="*/ 525836 h 535361"/>
                <a:gd name="connsiteX4" fmla="*/ 295275 w 10467975"/>
                <a:gd name="connsiteY4" fmla="*/ 0 h 535361"/>
                <a:gd name="connsiteX0" fmla="*/ 295275 w 10506075"/>
                <a:gd name="connsiteY0" fmla="*/ 13727 h 549088"/>
                <a:gd name="connsiteX1" fmla="*/ 10506075 w 10506075"/>
                <a:gd name="connsiteY1" fmla="*/ 0 h 549088"/>
                <a:gd name="connsiteX2" fmla="*/ 10182225 w 10506075"/>
                <a:gd name="connsiteY2" fmla="*/ 549088 h 549088"/>
                <a:gd name="connsiteX3" fmla="*/ 0 w 10506075"/>
                <a:gd name="connsiteY3" fmla="*/ 539563 h 549088"/>
                <a:gd name="connsiteX4" fmla="*/ 295275 w 10506075"/>
                <a:gd name="connsiteY4" fmla="*/ 13727 h 549088"/>
                <a:gd name="connsiteX0" fmla="*/ 0 w 10210800"/>
                <a:gd name="connsiteY0" fmla="*/ 13727 h 549088"/>
                <a:gd name="connsiteX1" fmla="*/ 10210800 w 10210800"/>
                <a:gd name="connsiteY1" fmla="*/ 0 h 549088"/>
                <a:gd name="connsiteX2" fmla="*/ 9886950 w 10210800"/>
                <a:gd name="connsiteY2" fmla="*/ 549088 h 549088"/>
                <a:gd name="connsiteX3" fmla="*/ 806840 w 10210800"/>
                <a:gd name="connsiteY3" fmla="*/ 539563 h 549088"/>
                <a:gd name="connsiteX4" fmla="*/ 0 w 10210800"/>
                <a:gd name="connsiteY4" fmla="*/ 13727 h 549088"/>
                <a:gd name="connsiteX0" fmla="*/ 0 w 9886950"/>
                <a:gd name="connsiteY0" fmla="*/ 34646 h 570007"/>
                <a:gd name="connsiteX1" fmla="*/ 4817786 w 9886950"/>
                <a:gd name="connsiteY1" fmla="*/ 0 h 570007"/>
                <a:gd name="connsiteX2" fmla="*/ 9886950 w 9886950"/>
                <a:gd name="connsiteY2" fmla="*/ 570007 h 570007"/>
                <a:gd name="connsiteX3" fmla="*/ 806840 w 9886950"/>
                <a:gd name="connsiteY3" fmla="*/ 560482 h 570007"/>
                <a:gd name="connsiteX4" fmla="*/ 0 w 9886950"/>
                <a:gd name="connsiteY4" fmla="*/ 34646 h 570007"/>
                <a:gd name="connsiteX0" fmla="*/ 0 w 5037647"/>
                <a:gd name="connsiteY0" fmla="*/ 34646 h 653677"/>
                <a:gd name="connsiteX1" fmla="*/ 4817786 w 5037647"/>
                <a:gd name="connsiteY1" fmla="*/ 0 h 653677"/>
                <a:gd name="connsiteX2" fmla="*/ 5037647 w 5037647"/>
                <a:gd name="connsiteY2" fmla="*/ 653677 h 653677"/>
                <a:gd name="connsiteX3" fmla="*/ 806840 w 5037647"/>
                <a:gd name="connsiteY3" fmla="*/ 560482 h 653677"/>
                <a:gd name="connsiteX4" fmla="*/ 0 w 5037647"/>
                <a:gd name="connsiteY4" fmla="*/ 34646 h 653677"/>
                <a:gd name="connsiteX0" fmla="*/ 0 w 5316849"/>
                <a:gd name="connsiteY0" fmla="*/ 34646 h 611843"/>
                <a:gd name="connsiteX1" fmla="*/ 4817786 w 5316849"/>
                <a:gd name="connsiteY1" fmla="*/ 0 h 611843"/>
                <a:gd name="connsiteX2" fmla="*/ 5316849 w 5316849"/>
                <a:gd name="connsiteY2" fmla="*/ 611843 h 611843"/>
                <a:gd name="connsiteX3" fmla="*/ 806840 w 5316849"/>
                <a:gd name="connsiteY3" fmla="*/ 560482 h 611843"/>
                <a:gd name="connsiteX4" fmla="*/ 0 w 5316849"/>
                <a:gd name="connsiteY4" fmla="*/ 34646 h 611843"/>
                <a:gd name="connsiteX0" fmla="*/ 0 w 5316849"/>
                <a:gd name="connsiteY0" fmla="*/ 0 h 577197"/>
                <a:gd name="connsiteX1" fmla="*/ 4794642 w 5316849"/>
                <a:gd name="connsiteY1" fmla="*/ 97135 h 577197"/>
                <a:gd name="connsiteX2" fmla="*/ 5316849 w 5316849"/>
                <a:gd name="connsiteY2" fmla="*/ 577197 h 577197"/>
                <a:gd name="connsiteX3" fmla="*/ 806840 w 5316849"/>
                <a:gd name="connsiteY3" fmla="*/ 525836 h 577197"/>
                <a:gd name="connsiteX4" fmla="*/ 0 w 5316849"/>
                <a:gd name="connsiteY4" fmla="*/ 0 h 577197"/>
                <a:gd name="connsiteX0" fmla="*/ 0 w 5316849"/>
                <a:gd name="connsiteY0" fmla="*/ 0 h 577197"/>
                <a:gd name="connsiteX1" fmla="*/ 4810072 w 5316849"/>
                <a:gd name="connsiteY1" fmla="*/ 20263 h 577197"/>
                <a:gd name="connsiteX2" fmla="*/ 5316849 w 5316849"/>
                <a:gd name="connsiteY2" fmla="*/ 577197 h 577197"/>
                <a:gd name="connsiteX3" fmla="*/ 806840 w 5316849"/>
                <a:gd name="connsiteY3" fmla="*/ 525836 h 577197"/>
                <a:gd name="connsiteX4" fmla="*/ 0 w 5316849"/>
                <a:gd name="connsiteY4" fmla="*/ 0 h 577197"/>
                <a:gd name="connsiteX0" fmla="*/ 0 w 5154838"/>
                <a:gd name="connsiteY0" fmla="*/ 0 h 566215"/>
                <a:gd name="connsiteX1" fmla="*/ 4810072 w 5154838"/>
                <a:gd name="connsiteY1" fmla="*/ 20263 h 566215"/>
                <a:gd name="connsiteX2" fmla="*/ 5154838 w 5154838"/>
                <a:gd name="connsiteY2" fmla="*/ 566215 h 566215"/>
                <a:gd name="connsiteX3" fmla="*/ 806840 w 5154838"/>
                <a:gd name="connsiteY3" fmla="*/ 525836 h 566215"/>
                <a:gd name="connsiteX4" fmla="*/ 0 w 5154838"/>
                <a:gd name="connsiteY4" fmla="*/ 0 h 566215"/>
                <a:gd name="connsiteX0" fmla="*/ 0 w 5301419"/>
                <a:gd name="connsiteY0" fmla="*/ 0 h 555233"/>
                <a:gd name="connsiteX1" fmla="*/ 4810072 w 5301419"/>
                <a:gd name="connsiteY1" fmla="*/ 20263 h 555233"/>
                <a:gd name="connsiteX2" fmla="*/ 5301419 w 5301419"/>
                <a:gd name="connsiteY2" fmla="*/ 555233 h 555233"/>
                <a:gd name="connsiteX3" fmla="*/ 806840 w 5301419"/>
                <a:gd name="connsiteY3" fmla="*/ 525836 h 555233"/>
                <a:gd name="connsiteX4" fmla="*/ 0 w 5301419"/>
                <a:gd name="connsiteY4" fmla="*/ 0 h 555233"/>
                <a:gd name="connsiteX0" fmla="*/ 0 w 5301419"/>
                <a:gd name="connsiteY0" fmla="*/ 0 h 555233"/>
                <a:gd name="connsiteX1" fmla="*/ 4810072 w 5301419"/>
                <a:gd name="connsiteY1" fmla="*/ 20263 h 555233"/>
                <a:gd name="connsiteX2" fmla="*/ 5301419 w 5301419"/>
                <a:gd name="connsiteY2" fmla="*/ 555233 h 555233"/>
                <a:gd name="connsiteX3" fmla="*/ 444244 w 5301419"/>
                <a:gd name="connsiteY3" fmla="*/ 536818 h 555233"/>
                <a:gd name="connsiteX4" fmla="*/ 0 w 5301419"/>
                <a:gd name="connsiteY4" fmla="*/ 0 h 555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1419" h="555233">
                  <a:moveTo>
                    <a:pt x="0" y="0"/>
                  </a:moveTo>
                  <a:lnTo>
                    <a:pt x="4810072" y="20263"/>
                  </a:lnTo>
                  <a:lnTo>
                    <a:pt x="5301419" y="555233"/>
                  </a:lnTo>
                  <a:lnTo>
                    <a:pt x="444244" y="536818"/>
                  </a:lnTo>
                  <a:lnTo>
                    <a:pt x="0" y="0"/>
                  </a:lnTo>
                  <a:close/>
                </a:path>
              </a:pathLst>
            </a:custGeom>
            <a:solidFill>
              <a:srgbClr val="006666">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375605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92092-0D74-4638-B423-C89789715E57}"/>
              </a:ext>
            </a:extLst>
          </p:cNvPr>
          <p:cNvSpPr>
            <a:spLocks noGrp="1"/>
          </p:cNvSpPr>
          <p:nvPr>
            <p:ph idx="4294967295"/>
          </p:nvPr>
        </p:nvSpPr>
        <p:spPr>
          <a:xfrm>
            <a:off x="475145" y="1048822"/>
            <a:ext cx="6614682" cy="914393"/>
          </a:xfrm>
          <a:prstGeom prst="rect">
            <a:avLst/>
          </a:prstGeom>
        </p:spPr>
        <p:txBody>
          <a:bodyPr/>
          <a:lstStyle/>
          <a:p>
            <a:pPr marL="0" indent="0">
              <a:buNone/>
            </a:pPr>
            <a:r>
              <a:rPr lang="en-US" sz="2000" dirty="0">
                <a:solidFill>
                  <a:schemeClr val="tx1">
                    <a:lumMod val="75000"/>
                    <a:lumOff val="25000"/>
                  </a:schemeClr>
                </a:solidFill>
                <a:latin typeface="Metropolis" panose="00000500000000000000" pitchFamily="50" charset="0"/>
              </a:rPr>
              <a:t>At what times (peak vs non peak) a customer attends the gym</a:t>
            </a:r>
          </a:p>
        </p:txBody>
      </p:sp>
      <p:sp>
        <p:nvSpPr>
          <p:cNvPr id="6" name="TextBox 5">
            <a:extLst>
              <a:ext uri="{FF2B5EF4-FFF2-40B4-BE49-F238E27FC236}">
                <a16:creationId xmlns:a16="http://schemas.microsoft.com/office/drawing/2014/main" id="{49A14989-C291-4184-8162-5AF5378B8D37}"/>
              </a:ext>
            </a:extLst>
          </p:cNvPr>
          <p:cNvSpPr txBox="1"/>
          <p:nvPr/>
        </p:nvSpPr>
        <p:spPr>
          <a:xfrm>
            <a:off x="6928143" y="2039415"/>
            <a:ext cx="4745325" cy="2967415"/>
          </a:xfrm>
          <a:prstGeom prst="rect">
            <a:avLst/>
          </a:prstGeom>
          <a:noFill/>
        </p:spPr>
        <p:txBody>
          <a:bodyPr wrap="square" rtlCol="0">
            <a:spAutoFit/>
          </a:bodyPr>
          <a:lstStyle/>
          <a:p>
            <a:pPr algn="just">
              <a:lnSpc>
                <a:spcPct val="150000"/>
              </a:lnSpc>
            </a:pPr>
            <a:r>
              <a:rPr lang="en-US" sz="1400" b="1" dirty="0">
                <a:solidFill>
                  <a:schemeClr val="tx1">
                    <a:lumMod val="75000"/>
                    <a:lumOff val="25000"/>
                  </a:schemeClr>
                </a:solidFill>
                <a:latin typeface="Metropolis" panose="00000500000000000000" pitchFamily="50" charset="0"/>
              </a:rPr>
              <a:t>Findings</a:t>
            </a:r>
            <a:endParaRPr lang="en-US" sz="1400" dirty="0">
              <a:solidFill>
                <a:schemeClr val="tx1">
                  <a:lumMod val="75000"/>
                  <a:lumOff val="25000"/>
                </a:schemeClr>
              </a:solidFill>
              <a:latin typeface="Metropolis" panose="00000500000000000000" pitchFamily="50" charset="0"/>
            </a:endParaRP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latin typeface="Metropolis" panose="00000500000000000000" pitchFamily="50" charset="0"/>
              </a:rPr>
              <a:t>The graph shows the average duration of gym membership for customers who visit primarily during peak hours as opposed to during non peak hours. </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latin typeface="Metropolis" panose="00000500000000000000" pitchFamily="50" charset="0"/>
              </a:rPr>
              <a:t>bimodal distribution where people tend to stay withe the gym longer when their peak usage is approximately either 40% or 60%. </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latin typeface="Metropolis" panose="00000500000000000000" pitchFamily="50" charset="0"/>
              </a:rPr>
              <a:t>Miniscule difference in duration and hence is not a significant factor in determining churn.</a:t>
            </a:r>
          </a:p>
        </p:txBody>
      </p:sp>
      <p:sp>
        <p:nvSpPr>
          <p:cNvPr id="7" name="Rectangle: Top Corners Snipped 6">
            <a:extLst>
              <a:ext uri="{FF2B5EF4-FFF2-40B4-BE49-F238E27FC236}">
                <a16:creationId xmlns:a16="http://schemas.microsoft.com/office/drawing/2014/main" id="{FD5FE1C1-86E2-4560-B94D-DD2303A4C70D}"/>
              </a:ext>
            </a:extLst>
          </p:cNvPr>
          <p:cNvSpPr/>
          <p:nvPr/>
        </p:nvSpPr>
        <p:spPr>
          <a:xfrm rot="10800000">
            <a:off x="0" y="0"/>
            <a:ext cx="12192000" cy="914400"/>
          </a:xfrm>
          <a:prstGeom prst="snip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ítulo 1">
            <a:extLst>
              <a:ext uri="{FF2B5EF4-FFF2-40B4-BE49-F238E27FC236}">
                <a16:creationId xmlns:a16="http://schemas.microsoft.com/office/drawing/2014/main" id="{38E364A5-C08C-480C-B3AA-622D2CE9197F}"/>
              </a:ext>
            </a:extLst>
          </p:cNvPr>
          <p:cNvSpPr txBox="1">
            <a:spLocks/>
          </p:cNvSpPr>
          <p:nvPr/>
        </p:nvSpPr>
        <p:spPr>
          <a:xfrm>
            <a:off x="475145" y="185515"/>
            <a:ext cx="9875520" cy="5561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chemeClr val="bg1"/>
                </a:solidFill>
                <a:latin typeface="Metropolis" panose="00000500000000000000" pitchFamily="50" charset="0"/>
              </a:rPr>
              <a:t>Results for Hypothesis 1 (iii)</a:t>
            </a:r>
          </a:p>
        </p:txBody>
      </p:sp>
      <p:sp>
        <p:nvSpPr>
          <p:cNvPr id="10" name="Slide Number Placeholder 2">
            <a:extLst>
              <a:ext uri="{FF2B5EF4-FFF2-40B4-BE49-F238E27FC236}">
                <a16:creationId xmlns:a16="http://schemas.microsoft.com/office/drawing/2014/main" id="{5E19270D-BAFD-4DB2-B0F5-C07FC158A174}"/>
              </a:ext>
            </a:extLst>
          </p:cNvPr>
          <p:cNvSpPr txBox="1">
            <a:spLocks/>
          </p:cNvSpPr>
          <p:nvPr/>
        </p:nvSpPr>
        <p:spPr>
          <a:xfrm>
            <a:off x="9082260" y="642940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3188A9-D42A-488E-AC63-45C7C231CDED}" type="slidenum">
              <a:rPr lang="en-US" sz="1600" smtClean="0">
                <a:solidFill>
                  <a:schemeClr val="tx1">
                    <a:lumMod val="75000"/>
                    <a:lumOff val="25000"/>
                  </a:schemeClr>
                </a:solidFill>
                <a:latin typeface="Metropolis" panose="00000500000000000000" pitchFamily="50" charset="0"/>
              </a:rPr>
              <a:pPr/>
              <a:t>10</a:t>
            </a:fld>
            <a:endParaRPr lang="en-US" sz="1600" dirty="0">
              <a:solidFill>
                <a:schemeClr val="tx1">
                  <a:lumMod val="75000"/>
                  <a:lumOff val="25000"/>
                </a:schemeClr>
              </a:solidFill>
              <a:latin typeface="Metropolis" panose="00000500000000000000" pitchFamily="50" charset="0"/>
            </a:endParaRPr>
          </a:p>
        </p:txBody>
      </p:sp>
      <p:cxnSp>
        <p:nvCxnSpPr>
          <p:cNvPr id="11" name="Straight Connector 10">
            <a:extLst>
              <a:ext uri="{FF2B5EF4-FFF2-40B4-BE49-F238E27FC236}">
                <a16:creationId xmlns:a16="http://schemas.microsoft.com/office/drawing/2014/main" id="{88553998-C247-43B6-82D8-8663C7F5EB36}"/>
              </a:ext>
            </a:extLst>
          </p:cNvPr>
          <p:cNvCxnSpPr>
            <a:cxnSpLocks/>
          </p:cNvCxnSpPr>
          <p:nvPr/>
        </p:nvCxnSpPr>
        <p:spPr>
          <a:xfrm>
            <a:off x="0" y="6353204"/>
            <a:ext cx="121920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9F4F7B4-53C8-4A51-9342-38ED05E3B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361" y="1832489"/>
            <a:ext cx="6010320" cy="4151383"/>
          </a:xfrm>
          <a:prstGeom prst="rect">
            <a:avLst/>
          </a:prstGeom>
        </p:spPr>
      </p:pic>
    </p:spTree>
    <p:extLst>
      <p:ext uri="{BB962C8B-B14F-4D97-AF65-F5344CB8AC3E}">
        <p14:creationId xmlns:p14="http://schemas.microsoft.com/office/powerpoint/2010/main" val="28058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92092-0D74-4638-B423-C89789715E57}"/>
              </a:ext>
            </a:extLst>
          </p:cNvPr>
          <p:cNvSpPr>
            <a:spLocks noGrp="1"/>
          </p:cNvSpPr>
          <p:nvPr>
            <p:ph idx="4294967295"/>
          </p:nvPr>
        </p:nvSpPr>
        <p:spPr>
          <a:xfrm>
            <a:off x="475145" y="1048823"/>
            <a:ext cx="6614682" cy="587178"/>
          </a:xfrm>
          <a:prstGeom prst="rect">
            <a:avLst/>
          </a:prstGeom>
        </p:spPr>
        <p:txBody>
          <a:bodyPr/>
          <a:lstStyle/>
          <a:p>
            <a:pPr marL="0" indent="0">
              <a:buNone/>
            </a:pPr>
            <a:r>
              <a:rPr lang="en-US" sz="2400" dirty="0">
                <a:solidFill>
                  <a:schemeClr val="tx1">
                    <a:lumMod val="75000"/>
                    <a:lumOff val="25000"/>
                  </a:schemeClr>
                </a:solidFill>
                <a:latin typeface="Metropolis" panose="00000500000000000000" pitchFamily="50" charset="0"/>
              </a:rPr>
              <a:t>Age at time of joining</a:t>
            </a:r>
          </a:p>
        </p:txBody>
      </p:sp>
      <p:sp>
        <p:nvSpPr>
          <p:cNvPr id="6" name="TextBox 5">
            <a:extLst>
              <a:ext uri="{FF2B5EF4-FFF2-40B4-BE49-F238E27FC236}">
                <a16:creationId xmlns:a16="http://schemas.microsoft.com/office/drawing/2014/main" id="{49A14989-C291-4184-8162-5AF5378B8D37}"/>
              </a:ext>
            </a:extLst>
          </p:cNvPr>
          <p:cNvSpPr txBox="1"/>
          <p:nvPr/>
        </p:nvSpPr>
        <p:spPr>
          <a:xfrm>
            <a:off x="7089827" y="1161236"/>
            <a:ext cx="4745325" cy="2967415"/>
          </a:xfrm>
          <a:prstGeom prst="rect">
            <a:avLst/>
          </a:prstGeom>
          <a:noFill/>
        </p:spPr>
        <p:txBody>
          <a:bodyPr wrap="square" rtlCol="0">
            <a:spAutoFit/>
          </a:bodyPr>
          <a:lstStyle/>
          <a:p>
            <a:pPr algn="just">
              <a:lnSpc>
                <a:spcPct val="150000"/>
              </a:lnSpc>
            </a:pPr>
            <a:r>
              <a:rPr lang="en-US" sz="1400" b="1" dirty="0">
                <a:solidFill>
                  <a:schemeClr val="tx1">
                    <a:lumMod val="75000"/>
                    <a:lumOff val="25000"/>
                  </a:schemeClr>
                </a:solidFill>
                <a:latin typeface="Metropolis" panose="00000500000000000000" pitchFamily="50" charset="0"/>
              </a:rPr>
              <a:t>Findings</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latin typeface="Metropolis" panose="00000500000000000000" pitchFamily="50" charset="0"/>
              </a:rPr>
              <a:t>The scatterplot here shows the distribution of the number of months people of different joining ages are active at the gym. </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latin typeface="Metropolis" panose="00000500000000000000" pitchFamily="50" charset="0"/>
              </a:rPr>
              <a:t>Clear trend that people who join at around age 38 are more likely to stay longer.</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latin typeface="Metropolis" panose="00000500000000000000" pitchFamily="50" charset="0"/>
              </a:rPr>
              <a:t>This average duration of gym membership reduces significantly as the age of the customer increases beyond 45 years.</a:t>
            </a:r>
          </a:p>
        </p:txBody>
      </p:sp>
      <p:sp>
        <p:nvSpPr>
          <p:cNvPr id="9" name="TextBox 8">
            <a:extLst>
              <a:ext uri="{FF2B5EF4-FFF2-40B4-BE49-F238E27FC236}">
                <a16:creationId xmlns:a16="http://schemas.microsoft.com/office/drawing/2014/main" id="{797FDA3F-AE43-4FAC-8DCB-3EE3E02D676E}"/>
              </a:ext>
            </a:extLst>
          </p:cNvPr>
          <p:cNvSpPr txBox="1"/>
          <p:nvPr/>
        </p:nvSpPr>
        <p:spPr>
          <a:xfrm>
            <a:off x="7089827" y="3889477"/>
            <a:ext cx="4735633" cy="1997919"/>
          </a:xfrm>
          <a:prstGeom prst="rect">
            <a:avLst/>
          </a:prstGeom>
          <a:noFill/>
        </p:spPr>
        <p:txBody>
          <a:bodyPr wrap="square" rtlCol="0">
            <a:spAutoFit/>
          </a:bodyPr>
          <a:lstStyle/>
          <a:p>
            <a:pPr>
              <a:lnSpc>
                <a:spcPct val="150000"/>
              </a:lnSpc>
            </a:pPr>
            <a:r>
              <a:rPr lang="en-US" sz="1400" b="1" dirty="0">
                <a:solidFill>
                  <a:schemeClr val="tx1">
                    <a:lumMod val="75000"/>
                    <a:lumOff val="25000"/>
                  </a:schemeClr>
                </a:solidFill>
                <a:latin typeface="Metropolis" panose="00000500000000000000" pitchFamily="50" charset="0"/>
              </a:rPr>
              <a:t>Suggestions/Limitations</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latin typeface="Metropolis" panose="00000500000000000000" pitchFamily="50" charset="0"/>
              </a:rPr>
              <a:t>The gym should try and educate older joiners on how the can maximise their results, prevent injury and hence stay motivated. </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latin typeface="Metropolis" panose="00000500000000000000" pitchFamily="50" charset="0"/>
              </a:rPr>
              <a:t>This could be done through free workshops, induction sessions or training videos.</a:t>
            </a:r>
          </a:p>
        </p:txBody>
      </p:sp>
      <p:sp>
        <p:nvSpPr>
          <p:cNvPr id="7" name="Rectangle: Top Corners Snipped 6">
            <a:extLst>
              <a:ext uri="{FF2B5EF4-FFF2-40B4-BE49-F238E27FC236}">
                <a16:creationId xmlns:a16="http://schemas.microsoft.com/office/drawing/2014/main" id="{FD5FE1C1-86E2-4560-B94D-DD2303A4C70D}"/>
              </a:ext>
            </a:extLst>
          </p:cNvPr>
          <p:cNvSpPr/>
          <p:nvPr/>
        </p:nvSpPr>
        <p:spPr>
          <a:xfrm rot="10800000">
            <a:off x="0" y="0"/>
            <a:ext cx="12192000" cy="914400"/>
          </a:xfrm>
          <a:prstGeom prst="snip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ítulo 1">
            <a:extLst>
              <a:ext uri="{FF2B5EF4-FFF2-40B4-BE49-F238E27FC236}">
                <a16:creationId xmlns:a16="http://schemas.microsoft.com/office/drawing/2014/main" id="{38E364A5-C08C-480C-B3AA-622D2CE9197F}"/>
              </a:ext>
            </a:extLst>
          </p:cNvPr>
          <p:cNvSpPr txBox="1">
            <a:spLocks/>
          </p:cNvSpPr>
          <p:nvPr/>
        </p:nvSpPr>
        <p:spPr>
          <a:xfrm>
            <a:off x="475145" y="185515"/>
            <a:ext cx="9875520" cy="5561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chemeClr val="bg1"/>
                </a:solidFill>
                <a:latin typeface="Metropolis" panose="00000500000000000000" pitchFamily="50" charset="0"/>
              </a:rPr>
              <a:t>Results for Hypothesis 1 (iv)</a:t>
            </a:r>
          </a:p>
        </p:txBody>
      </p:sp>
      <p:sp>
        <p:nvSpPr>
          <p:cNvPr id="10" name="Slide Number Placeholder 2">
            <a:extLst>
              <a:ext uri="{FF2B5EF4-FFF2-40B4-BE49-F238E27FC236}">
                <a16:creationId xmlns:a16="http://schemas.microsoft.com/office/drawing/2014/main" id="{5E19270D-BAFD-4DB2-B0F5-C07FC158A174}"/>
              </a:ext>
            </a:extLst>
          </p:cNvPr>
          <p:cNvSpPr txBox="1">
            <a:spLocks/>
          </p:cNvSpPr>
          <p:nvPr/>
        </p:nvSpPr>
        <p:spPr>
          <a:xfrm>
            <a:off x="9082260" y="642940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3188A9-D42A-488E-AC63-45C7C231CDED}" type="slidenum">
              <a:rPr lang="en-US" sz="1600" smtClean="0">
                <a:solidFill>
                  <a:schemeClr val="tx1">
                    <a:lumMod val="75000"/>
                    <a:lumOff val="25000"/>
                  </a:schemeClr>
                </a:solidFill>
                <a:latin typeface="Metropolis" panose="00000500000000000000" pitchFamily="50" charset="0"/>
              </a:rPr>
              <a:pPr/>
              <a:t>11</a:t>
            </a:fld>
            <a:endParaRPr lang="en-US" sz="1600" dirty="0">
              <a:solidFill>
                <a:schemeClr val="tx1">
                  <a:lumMod val="75000"/>
                  <a:lumOff val="25000"/>
                </a:schemeClr>
              </a:solidFill>
              <a:latin typeface="Metropolis" panose="00000500000000000000" pitchFamily="50" charset="0"/>
            </a:endParaRPr>
          </a:p>
        </p:txBody>
      </p:sp>
      <p:cxnSp>
        <p:nvCxnSpPr>
          <p:cNvPr id="11" name="Straight Connector 10">
            <a:extLst>
              <a:ext uri="{FF2B5EF4-FFF2-40B4-BE49-F238E27FC236}">
                <a16:creationId xmlns:a16="http://schemas.microsoft.com/office/drawing/2014/main" id="{88553998-C247-43B6-82D8-8663C7F5EB36}"/>
              </a:ext>
            </a:extLst>
          </p:cNvPr>
          <p:cNvCxnSpPr>
            <a:cxnSpLocks/>
          </p:cNvCxnSpPr>
          <p:nvPr/>
        </p:nvCxnSpPr>
        <p:spPr>
          <a:xfrm>
            <a:off x="0" y="6353204"/>
            <a:ext cx="121920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CCB57A0-F790-49CF-B12A-67FF3EFE3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344" y="1636001"/>
            <a:ext cx="6086126" cy="4338395"/>
          </a:xfrm>
          <a:prstGeom prst="rect">
            <a:avLst/>
          </a:prstGeom>
        </p:spPr>
      </p:pic>
    </p:spTree>
    <p:extLst>
      <p:ext uri="{BB962C8B-B14F-4D97-AF65-F5344CB8AC3E}">
        <p14:creationId xmlns:p14="http://schemas.microsoft.com/office/powerpoint/2010/main" val="223867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92092-0D74-4638-B423-C89789715E57}"/>
              </a:ext>
            </a:extLst>
          </p:cNvPr>
          <p:cNvSpPr>
            <a:spLocks noGrp="1"/>
          </p:cNvSpPr>
          <p:nvPr>
            <p:ph idx="4294967295"/>
          </p:nvPr>
        </p:nvSpPr>
        <p:spPr>
          <a:xfrm>
            <a:off x="475144" y="1048822"/>
            <a:ext cx="7030555" cy="914393"/>
          </a:xfrm>
          <a:prstGeom prst="rect">
            <a:avLst/>
          </a:prstGeom>
        </p:spPr>
        <p:txBody>
          <a:bodyPr/>
          <a:lstStyle/>
          <a:p>
            <a:pPr marL="0" indent="0">
              <a:buNone/>
            </a:pPr>
            <a:r>
              <a:rPr lang="en-US" sz="2400" dirty="0">
                <a:solidFill>
                  <a:schemeClr val="tx1">
                    <a:lumMod val="75000"/>
                    <a:lumOff val="25000"/>
                  </a:schemeClr>
                </a:solidFill>
                <a:latin typeface="Metropolis" panose="00000500000000000000" pitchFamily="50" charset="0"/>
              </a:rPr>
              <a:t>Regularly attending gym will decrease churn</a:t>
            </a:r>
          </a:p>
        </p:txBody>
      </p:sp>
      <p:sp>
        <p:nvSpPr>
          <p:cNvPr id="6" name="TextBox 5">
            <a:extLst>
              <a:ext uri="{FF2B5EF4-FFF2-40B4-BE49-F238E27FC236}">
                <a16:creationId xmlns:a16="http://schemas.microsoft.com/office/drawing/2014/main" id="{49A14989-C291-4184-8162-5AF5378B8D37}"/>
              </a:ext>
            </a:extLst>
          </p:cNvPr>
          <p:cNvSpPr txBox="1"/>
          <p:nvPr/>
        </p:nvSpPr>
        <p:spPr>
          <a:xfrm>
            <a:off x="6899749" y="1630067"/>
            <a:ext cx="4745325" cy="2321085"/>
          </a:xfrm>
          <a:prstGeom prst="rect">
            <a:avLst/>
          </a:prstGeom>
          <a:noFill/>
        </p:spPr>
        <p:txBody>
          <a:bodyPr wrap="square" rtlCol="0">
            <a:spAutoFit/>
          </a:bodyPr>
          <a:lstStyle/>
          <a:p>
            <a:pPr algn="just">
              <a:lnSpc>
                <a:spcPct val="150000"/>
              </a:lnSpc>
            </a:pPr>
            <a:r>
              <a:rPr lang="en-US" sz="1400" b="1" dirty="0">
                <a:solidFill>
                  <a:schemeClr val="tx1">
                    <a:lumMod val="75000"/>
                    <a:lumOff val="25000"/>
                  </a:schemeClr>
                </a:solidFill>
                <a:latin typeface="Metropolis" panose="00000500000000000000" pitchFamily="50" charset="0"/>
              </a:rPr>
              <a:t>Findings</a:t>
            </a:r>
            <a:endParaRPr lang="en-US" sz="1400" dirty="0">
              <a:solidFill>
                <a:schemeClr val="tx1">
                  <a:lumMod val="75000"/>
                  <a:lumOff val="25000"/>
                </a:schemeClr>
              </a:solidFill>
              <a:latin typeface="Metropolis" panose="00000500000000000000" pitchFamily="50" charset="0"/>
            </a:endParaRP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latin typeface="Metropolis" panose="00000500000000000000" pitchFamily="50" charset="0"/>
              </a:rPr>
              <a:t>The graph shows the relationship between the frequency of visits to a gym calculated as (total visits to the gym / total length of membership) and the average duration of gym memberships within the gym. </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latin typeface="Metropolis" panose="00000500000000000000" pitchFamily="50" charset="0"/>
              </a:rPr>
              <a:t>We can see a strong trend where the average durations increases as gym usage increases. </a:t>
            </a:r>
          </a:p>
        </p:txBody>
      </p:sp>
      <p:sp>
        <p:nvSpPr>
          <p:cNvPr id="7" name="Rectangle: Top Corners Snipped 6">
            <a:extLst>
              <a:ext uri="{FF2B5EF4-FFF2-40B4-BE49-F238E27FC236}">
                <a16:creationId xmlns:a16="http://schemas.microsoft.com/office/drawing/2014/main" id="{FD5FE1C1-86E2-4560-B94D-DD2303A4C70D}"/>
              </a:ext>
            </a:extLst>
          </p:cNvPr>
          <p:cNvSpPr/>
          <p:nvPr/>
        </p:nvSpPr>
        <p:spPr>
          <a:xfrm rot="10800000">
            <a:off x="0" y="0"/>
            <a:ext cx="12192000" cy="914400"/>
          </a:xfrm>
          <a:prstGeom prst="snip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ítulo 1">
            <a:extLst>
              <a:ext uri="{FF2B5EF4-FFF2-40B4-BE49-F238E27FC236}">
                <a16:creationId xmlns:a16="http://schemas.microsoft.com/office/drawing/2014/main" id="{38E364A5-C08C-480C-B3AA-622D2CE9197F}"/>
              </a:ext>
            </a:extLst>
          </p:cNvPr>
          <p:cNvSpPr txBox="1">
            <a:spLocks/>
          </p:cNvSpPr>
          <p:nvPr/>
        </p:nvSpPr>
        <p:spPr>
          <a:xfrm>
            <a:off x="475145" y="185515"/>
            <a:ext cx="9875520" cy="5561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chemeClr val="bg1"/>
                </a:solidFill>
                <a:latin typeface="Metropolis" panose="00000500000000000000" pitchFamily="50" charset="0"/>
              </a:rPr>
              <a:t>Results for Hypothesis 1 (v)</a:t>
            </a:r>
          </a:p>
        </p:txBody>
      </p:sp>
      <p:sp>
        <p:nvSpPr>
          <p:cNvPr id="10" name="Slide Number Placeholder 2">
            <a:extLst>
              <a:ext uri="{FF2B5EF4-FFF2-40B4-BE49-F238E27FC236}">
                <a16:creationId xmlns:a16="http://schemas.microsoft.com/office/drawing/2014/main" id="{5E19270D-BAFD-4DB2-B0F5-C07FC158A174}"/>
              </a:ext>
            </a:extLst>
          </p:cNvPr>
          <p:cNvSpPr txBox="1">
            <a:spLocks/>
          </p:cNvSpPr>
          <p:nvPr/>
        </p:nvSpPr>
        <p:spPr>
          <a:xfrm>
            <a:off x="9082260" y="642940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3188A9-D42A-488E-AC63-45C7C231CDED}" type="slidenum">
              <a:rPr lang="en-US" sz="1600" smtClean="0">
                <a:solidFill>
                  <a:schemeClr val="tx1">
                    <a:lumMod val="75000"/>
                    <a:lumOff val="25000"/>
                  </a:schemeClr>
                </a:solidFill>
                <a:latin typeface="Metropolis" panose="00000500000000000000" pitchFamily="50" charset="0"/>
              </a:rPr>
              <a:pPr/>
              <a:t>12</a:t>
            </a:fld>
            <a:endParaRPr lang="en-US" sz="1600" dirty="0">
              <a:solidFill>
                <a:schemeClr val="tx1">
                  <a:lumMod val="75000"/>
                  <a:lumOff val="25000"/>
                </a:schemeClr>
              </a:solidFill>
              <a:latin typeface="Metropolis" panose="00000500000000000000" pitchFamily="50" charset="0"/>
            </a:endParaRPr>
          </a:p>
        </p:txBody>
      </p:sp>
      <p:cxnSp>
        <p:nvCxnSpPr>
          <p:cNvPr id="11" name="Straight Connector 10">
            <a:extLst>
              <a:ext uri="{FF2B5EF4-FFF2-40B4-BE49-F238E27FC236}">
                <a16:creationId xmlns:a16="http://schemas.microsoft.com/office/drawing/2014/main" id="{88553998-C247-43B6-82D8-8663C7F5EB36}"/>
              </a:ext>
            </a:extLst>
          </p:cNvPr>
          <p:cNvCxnSpPr>
            <a:cxnSpLocks/>
          </p:cNvCxnSpPr>
          <p:nvPr/>
        </p:nvCxnSpPr>
        <p:spPr>
          <a:xfrm>
            <a:off x="0" y="6353204"/>
            <a:ext cx="121920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8C805AB-275E-43E3-8E0F-E0249EE60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59" y="1536733"/>
            <a:ext cx="6424605" cy="4272442"/>
          </a:xfrm>
          <a:prstGeom prst="rect">
            <a:avLst/>
          </a:prstGeom>
        </p:spPr>
      </p:pic>
      <p:sp>
        <p:nvSpPr>
          <p:cNvPr id="12" name="TextBox 11">
            <a:extLst>
              <a:ext uri="{FF2B5EF4-FFF2-40B4-BE49-F238E27FC236}">
                <a16:creationId xmlns:a16="http://schemas.microsoft.com/office/drawing/2014/main" id="{A2996383-5BAA-A749-B798-27E0C2369C72}"/>
              </a:ext>
            </a:extLst>
          </p:cNvPr>
          <p:cNvSpPr txBox="1"/>
          <p:nvPr/>
        </p:nvSpPr>
        <p:spPr>
          <a:xfrm>
            <a:off x="6886864" y="4136524"/>
            <a:ext cx="4735633" cy="1351588"/>
          </a:xfrm>
          <a:prstGeom prst="rect">
            <a:avLst/>
          </a:prstGeom>
          <a:noFill/>
        </p:spPr>
        <p:txBody>
          <a:bodyPr wrap="square" rtlCol="0">
            <a:spAutoFit/>
          </a:bodyPr>
          <a:lstStyle/>
          <a:p>
            <a:pPr>
              <a:lnSpc>
                <a:spcPct val="150000"/>
              </a:lnSpc>
            </a:pPr>
            <a:r>
              <a:rPr lang="en-US" sz="1400" b="1" dirty="0">
                <a:solidFill>
                  <a:schemeClr val="tx1">
                    <a:lumMod val="75000"/>
                    <a:lumOff val="25000"/>
                  </a:schemeClr>
                </a:solidFill>
                <a:latin typeface="Metropolis" panose="00000500000000000000" pitchFamily="50" charset="0"/>
              </a:rPr>
              <a:t>Suggestions/Limitations</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latin typeface="Metropolis" panose="00000500000000000000" pitchFamily="50" charset="0"/>
              </a:rPr>
              <a:t>To maintain a lower churn rate, gyms need to ensure that their members visit more often. </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latin typeface="Metropolis" panose="00000500000000000000" pitchFamily="50" charset="0"/>
              </a:rPr>
              <a:t>Music machines, fruit bowls, encouraging staff</a:t>
            </a:r>
          </a:p>
        </p:txBody>
      </p:sp>
    </p:spTree>
    <p:extLst>
      <p:ext uri="{BB962C8B-B14F-4D97-AF65-F5344CB8AC3E}">
        <p14:creationId xmlns:p14="http://schemas.microsoft.com/office/powerpoint/2010/main" val="1278548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6EDFC1-595B-4F3E-8DCB-DA74E295988B}"/>
              </a:ext>
            </a:extLst>
          </p:cNvPr>
          <p:cNvSpPr>
            <a:spLocks noGrp="1"/>
          </p:cNvSpPr>
          <p:nvPr>
            <p:ph idx="4294967295"/>
          </p:nvPr>
        </p:nvSpPr>
        <p:spPr>
          <a:xfrm>
            <a:off x="640445" y="2469246"/>
            <a:ext cx="10911109" cy="1919508"/>
          </a:xfrm>
          <a:prstGeom prst="rect">
            <a:avLst/>
          </a:prstGeom>
        </p:spPr>
        <p:txBody>
          <a:bodyPr>
            <a:normAutofit lnSpcReduction="10000"/>
          </a:bodyPr>
          <a:lstStyle/>
          <a:p>
            <a:pPr>
              <a:lnSpc>
                <a:spcPct val="150000"/>
              </a:lnSpc>
              <a:buClr>
                <a:srgbClr val="00B0F0"/>
              </a:buClr>
              <a:buFont typeface="Wingdings" panose="05000000000000000000" pitchFamily="2" charset="2"/>
              <a:buChar char="§"/>
            </a:pPr>
            <a:r>
              <a:rPr lang="en-US" sz="2000" b="1" dirty="0">
                <a:solidFill>
                  <a:schemeClr val="tx1">
                    <a:lumMod val="75000"/>
                    <a:lumOff val="25000"/>
                  </a:schemeClr>
                </a:solidFill>
                <a:latin typeface="Metropolis" panose="00000500000000000000" pitchFamily="50" charset="0"/>
              </a:rPr>
              <a:t>Results for Hypothesis 2</a:t>
            </a:r>
          </a:p>
          <a:p>
            <a:pPr lvl="1">
              <a:lnSpc>
                <a:spcPct val="150000"/>
              </a:lnSpc>
              <a:buClr>
                <a:srgbClr val="00B0F0"/>
              </a:buClr>
              <a:buFont typeface="Wingdings" panose="05000000000000000000" pitchFamily="2" charset="2"/>
              <a:buChar char="§"/>
            </a:pPr>
            <a:r>
              <a:rPr lang="en-US" sz="2000" dirty="0">
                <a:solidFill>
                  <a:schemeClr val="tx1">
                    <a:lumMod val="75000"/>
                    <a:lumOff val="25000"/>
                  </a:schemeClr>
                </a:solidFill>
                <a:latin typeface="Metropolis" panose="00000500000000000000" pitchFamily="50" charset="0"/>
              </a:rPr>
              <a:t>Our second hypothesis was that there would be a strong seasonal effect to the revenue and churn rate. Additionally revenue and churn rate would be negatively impacted by the price increase in 2016.</a:t>
            </a:r>
          </a:p>
        </p:txBody>
      </p:sp>
      <p:sp>
        <p:nvSpPr>
          <p:cNvPr id="4" name="Rectangle: Top Corners Snipped 3">
            <a:extLst>
              <a:ext uri="{FF2B5EF4-FFF2-40B4-BE49-F238E27FC236}">
                <a16:creationId xmlns:a16="http://schemas.microsoft.com/office/drawing/2014/main" id="{E4D51336-3278-416E-B665-400FB8211171}"/>
              </a:ext>
            </a:extLst>
          </p:cNvPr>
          <p:cNvSpPr/>
          <p:nvPr/>
        </p:nvSpPr>
        <p:spPr>
          <a:xfrm rot="10800000">
            <a:off x="0" y="0"/>
            <a:ext cx="12192000" cy="914400"/>
          </a:xfrm>
          <a:prstGeom prst="snip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ítulo 1">
            <a:extLst>
              <a:ext uri="{FF2B5EF4-FFF2-40B4-BE49-F238E27FC236}">
                <a16:creationId xmlns:a16="http://schemas.microsoft.com/office/drawing/2014/main" id="{95A5700E-514B-4BA8-986A-09A103471DF2}"/>
              </a:ext>
            </a:extLst>
          </p:cNvPr>
          <p:cNvSpPr txBox="1">
            <a:spLocks/>
          </p:cNvSpPr>
          <p:nvPr/>
        </p:nvSpPr>
        <p:spPr>
          <a:xfrm>
            <a:off x="475145" y="185515"/>
            <a:ext cx="9875520" cy="5561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chemeClr val="bg1"/>
                </a:solidFill>
                <a:latin typeface="Metropolis" panose="00000500000000000000" pitchFamily="50" charset="0"/>
              </a:rPr>
              <a:t>Results (B)</a:t>
            </a:r>
          </a:p>
        </p:txBody>
      </p:sp>
      <p:sp>
        <p:nvSpPr>
          <p:cNvPr id="6" name="Slide Number Placeholder 2">
            <a:extLst>
              <a:ext uri="{FF2B5EF4-FFF2-40B4-BE49-F238E27FC236}">
                <a16:creationId xmlns:a16="http://schemas.microsoft.com/office/drawing/2014/main" id="{4BCED787-12DD-4104-8F9F-3E223B43EC77}"/>
              </a:ext>
            </a:extLst>
          </p:cNvPr>
          <p:cNvSpPr txBox="1">
            <a:spLocks/>
          </p:cNvSpPr>
          <p:nvPr/>
        </p:nvSpPr>
        <p:spPr>
          <a:xfrm>
            <a:off x="9082260" y="642940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3188A9-D42A-488E-AC63-45C7C231CDED}" type="slidenum">
              <a:rPr lang="en-US" sz="1600" smtClean="0">
                <a:solidFill>
                  <a:schemeClr val="tx1">
                    <a:lumMod val="75000"/>
                    <a:lumOff val="25000"/>
                  </a:schemeClr>
                </a:solidFill>
                <a:latin typeface="Metropolis" panose="00000500000000000000" pitchFamily="50" charset="0"/>
              </a:rPr>
              <a:pPr/>
              <a:t>13</a:t>
            </a:fld>
            <a:endParaRPr lang="en-US" sz="1600" dirty="0">
              <a:solidFill>
                <a:schemeClr val="tx1">
                  <a:lumMod val="75000"/>
                  <a:lumOff val="25000"/>
                </a:schemeClr>
              </a:solidFill>
              <a:latin typeface="Metropolis" panose="00000500000000000000" pitchFamily="50" charset="0"/>
            </a:endParaRPr>
          </a:p>
        </p:txBody>
      </p:sp>
      <p:cxnSp>
        <p:nvCxnSpPr>
          <p:cNvPr id="7" name="Straight Connector 6">
            <a:extLst>
              <a:ext uri="{FF2B5EF4-FFF2-40B4-BE49-F238E27FC236}">
                <a16:creationId xmlns:a16="http://schemas.microsoft.com/office/drawing/2014/main" id="{340924BD-F973-4EB9-B315-8E82B4565724}"/>
              </a:ext>
            </a:extLst>
          </p:cNvPr>
          <p:cNvCxnSpPr>
            <a:cxnSpLocks/>
          </p:cNvCxnSpPr>
          <p:nvPr/>
        </p:nvCxnSpPr>
        <p:spPr>
          <a:xfrm>
            <a:off x="0" y="6353204"/>
            <a:ext cx="121920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721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92092-0D74-4638-B423-C89789715E57}"/>
              </a:ext>
            </a:extLst>
          </p:cNvPr>
          <p:cNvSpPr>
            <a:spLocks noGrp="1"/>
          </p:cNvSpPr>
          <p:nvPr>
            <p:ph idx="4294967295"/>
          </p:nvPr>
        </p:nvSpPr>
        <p:spPr>
          <a:xfrm>
            <a:off x="475144" y="1048823"/>
            <a:ext cx="9373705" cy="587178"/>
          </a:xfrm>
          <a:prstGeom prst="rect">
            <a:avLst/>
          </a:prstGeom>
        </p:spPr>
        <p:txBody>
          <a:bodyPr/>
          <a:lstStyle/>
          <a:p>
            <a:pPr marL="0" indent="0">
              <a:buNone/>
            </a:pPr>
            <a:r>
              <a:rPr lang="en-US" sz="2400" dirty="0">
                <a:solidFill>
                  <a:schemeClr val="tx1">
                    <a:lumMod val="75000"/>
                    <a:lumOff val="25000"/>
                  </a:schemeClr>
                </a:solidFill>
                <a:latin typeface="Metropolis" panose="00000500000000000000" pitchFamily="50" charset="0"/>
              </a:rPr>
              <a:t>Seasonal effect shows revenue drop in February</a:t>
            </a:r>
          </a:p>
        </p:txBody>
      </p:sp>
      <p:sp>
        <p:nvSpPr>
          <p:cNvPr id="6" name="TextBox 5">
            <a:extLst>
              <a:ext uri="{FF2B5EF4-FFF2-40B4-BE49-F238E27FC236}">
                <a16:creationId xmlns:a16="http://schemas.microsoft.com/office/drawing/2014/main" id="{49A14989-C291-4184-8162-5AF5378B8D37}"/>
              </a:ext>
            </a:extLst>
          </p:cNvPr>
          <p:cNvSpPr txBox="1"/>
          <p:nvPr/>
        </p:nvSpPr>
        <p:spPr>
          <a:xfrm>
            <a:off x="5914858" y="1834791"/>
            <a:ext cx="5910602" cy="2351349"/>
          </a:xfrm>
          <a:prstGeom prst="rect">
            <a:avLst/>
          </a:prstGeom>
          <a:noFill/>
        </p:spPr>
        <p:txBody>
          <a:bodyPr wrap="square" rtlCol="0">
            <a:spAutoFit/>
          </a:bodyPr>
          <a:lstStyle/>
          <a:p>
            <a:pPr algn="just">
              <a:lnSpc>
                <a:spcPct val="150000"/>
              </a:lnSpc>
            </a:pPr>
            <a:r>
              <a:rPr lang="en-US" sz="1100" b="1" dirty="0">
                <a:solidFill>
                  <a:schemeClr val="tx1">
                    <a:lumMod val="75000"/>
                    <a:lumOff val="25000"/>
                  </a:schemeClr>
                </a:solidFill>
                <a:latin typeface="Metropolis" panose="00000500000000000000" pitchFamily="50" charset="0"/>
              </a:rPr>
              <a:t>Findings</a:t>
            </a:r>
          </a:p>
          <a:p>
            <a:pPr marL="171450" indent="-171450" algn="just">
              <a:lnSpc>
                <a:spcPct val="150000"/>
              </a:lnSpc>
              <a:buFont typeface="Arial" panose="020B0604020202020204" pitchFamily="34" charset="0"/>
              <a:buChar char="•"/>
            </a:pPr>
            <a:r>
              <a:rPr lang="en-US" sz="1100" dirty="0">
                <a:solidFill>
                  <a:schemeClr val="tx1">
                    <a:lumMod val="75000"/>
                    <a:lumOff val="25000"/>
                  </a:schemeClr>
                </a:solidFill>
                <a:latin typeface="Metropolis" panose="00000500000000000000" pitchFamily="50" charset="0"/>
              </a:rPr>
              <a:t>The graph shows the change in revenue and churn rate over time for all customers. </a:t>
            </a:r>
          </a:p>
          <a:p>
            <a:pPr marL="171450" indent="-171450" algn="just">
              <a:lnSpc>
                <a:spcPct val="150000"/>
              </a:lnSpc>
              <a:buFont typeface="Arial" panose="020B0604020202020204" pitchFamily="34" charset="0"/>
              <a:buChar char="•"/>
            </a:pPr>
            <a:r>
              <a:rPr lang="en-US" sz="1100" dirty="0">
                <a:solidFill>
                  <a:schemeClr val="tx1">
                    <a:lumMod val="75000"/>
                    <a:lumOff val="25000"/>
                  </a:schemeClr>
                </a:solidFill>
                <a:latin typeface="Metropolis" panose="00000500000000000000" pitchFamily="50" charset="0"/>
              </a:rPr>
              <a:t>There is a huge upward spike in churn rate right before Jan 2016,</a:t>
            </a:r>
          </a:p>
          <a:p>
            <a:pPr marL="171450" indent="-171450" algn="just">
              <a:lnSpc>
                <a:spcPct val="150000"/>
              </a:lnSpc>
              <a:buFont typeface="Arial" panose="020B0604020202020204" pitchFamily="34" charset="0"/>
              <a:buChar char="•"/>
            </a:pPr>
            <a:r>
              <a:rPr lang="en-US" sz="1100" dirty="0">
                <a:solidFill>
                  <a:schemeClr val="tx1">
                    <a:lumMod val="75000"/>
                    <a:lumOff val="25000"/>
                  </a:schemeClr>
                </a:solidFill>
                <a:latin typeface="Metropolis" panose="00000500000000000000" pitchFamily="50" charset="0"/>
              </a:rPr>
              <a:t>Significant drop in standardised revenue right after the spike. </a:t>
            </a:r>
          </a:p>
          <a:p>
            <a:pPr marL="171450" indent="-171450" algn="just">
              <a:lnSpc>
                <a:spcPct val="150000"/>
              </a:lnSpc>
              <a:buFont typeface="Arial" panose="020B0604020202020204" pitchFamily="34" charset="0"/>
              <a:buChar char="•"/>
            </a:pPr>
            <a:r>
              <a:rPr lang="en-US" sz="1100" dirty="0">
                <a:solidFill>
                  <a:schemeClr val="tx1">
                    <a:lumMod val="75000"/>
                    <a:lumOff val="25000"/>
                  </a:schemeClr>
                </a:solidFill>
                <a:latin typeface="Metropolis" panose="00000500000000000000" pitchFamily="50" charset="0"/>
              </a:rPr>
              <a:t>However, churn and revenue return to original amounts price change. Although the price hike impacted both churn and revenue, neither of them were impacted long term.</a:t>
            </a:r>
          </a:p>
          <a:p>
            <a:pPr marL="171450" indent="-171450" algn="just">
              <a:lnSpc>
                <a:spcPct val="150000"/>
              </a:lnSpc>
              <a:buFont typeface="Arial" panose="020B0604020202020204" pitchFamily="34" charset="0"/>
              <a:buChar char="•"/>
            </a:pPr>
            <a:r>
              <a:rPr lang="en-US" sz="1100" dirty="0">
                <a:solidFill>
                  <a:schemeClr val="tx1">
                    <a:lumMod val="75000"/>
                    <a:lumOff val="25000"/>
                  </a:schemeClr>
                </a:solidFill>
                <a:latin typeface="Metropolis" panose="00000500000000000000" pitchFamily="50" charset="0"/>
              </a:rPr>
              <a:t>looking at the seasonal impacts of the data, we can see that from about 2014 onwards, there is a significant decrease in revenue each year during February. Likely because people often take on new year resolutions or get given gym memberships as Christmas gifts but often give up soon.</a:t>
            </a:r>
          </a:p>
        </p:txBody>
      </p:sp>
      <p:sp>
        <p:nvSpPr>
          <p:cNvPr id="9" name="TextBox 8">
            <a:extLst>
              <a:ext uri="{FF2B5EF4-FFF2-40B4-BE49-F238E27FC236}">
                <a16:creationId xmlns:a16="http://schemas.microsoft.com/office/drawing/2014/main" id="{797FDA3F-AE43-4FAC-8DCB-3EE3E02D676E}"/>
              </a:ext>
            </a:extLst>
          </p:cNvPr>
          <p:cNvSpPr txBox="1"/>
          <p:nvPr/>
        </p:nvSpPr>
        <p:spPr>
          <a:xfrm>
            <a:off x="5914858" y="4483705"/>
            <a:ext cx="5900909" cy="1079206"/>
          </a:xfrm>
          <a:prstGeom prst="rect">
            <a:avLst/>
          </a:prstGeom>
          <a:noFill/>
        </p:spPr>
        <p:txBody>
          <a:bodyPr wrap="square" rtlCol="0">
            <a:spAutoFit/>
          </a:bodyPr>
          <a:lstStyle/>
          <a:p>
            <a:pPr>
              <a:lnSpc>
                <a:spcPct val="150000"/>
              </a:lnSpc>
            </a:pPr>
            <a:r>
              <a:rPr lang="en-US" sz="1100" b="1" dirty="0">
                <a:solidFill>
                  <a:schemeClr val="tx1">
                    <a:lumMod val="75000"/>
                    <a:lumOff val="25000"/>
                  </a:schemeClr>
                </a:solidFill>
                <a:latin typeface="Metropolis" panose="00000500000000000000" pitchFamily="50" charset="0"/>
              </a:rPr>
              <a:t>Suggestions/Limitations</a:t>
            </a:r>
          </a:p>
          <a:p>
            <a:pPr algn="just">
              <a:lnSpc>
                <a:spcPct val="150000"/>
              </a:lnSpc>
            </a:pPr>
            <a:r>
              <a:rPr lang="en-US" sz="1100" dirty="0">
                <a:solidFill>
                  <a:schemeClr val="tx1">
                    <a:lumMod val="75000"/>
                    <a:lumOff val="25000"/>
                  </a:schemeClr>
                </a:solidFill>
                <a:latin typeface="Metropolis" panose="00000500000000000000" pitchFamily="50" charset="0"/>
              </a:rPr>
              <a:t>We suggest offering free diet/training information sessions during January in order to educate people so they see results from their training and choose to continue exercising.</a:t>
            </a:r>
          </a:p>
        </p:txBody>
      </p:sp>
      <p:sp>
        <p:nvSpPr>
          <p:cNvPr id="7" name="Rectangle: Top Corners Snipped 6">
            <a:extLst>
              <a:ext uri="{FF2B5EF4-FFF2-40B4-BE49-F238E27FC236}">
                <a16:creationId xmlns:a16="http://schemas.microsoft.com/office/drawing/2014/main" id="{FD5FE1C1-86E2-4560-B94D-DD2303A4C70D}"/>
              </a:ext>
            </a:extLst>
          </p:cNvPr>
          <p:cNvSpPr/>
          <p:nvPr/>
        </p:nvSpPr>
        <p:spPr>
          <a:xfrm rot="10800000">
            <a:off x="0" y="0"/>
            <a:ext cx="12192000" cy="914400"/>
          </a:xfrm>
          <a:prstGeom prst="snip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ítulo 1">
            <a:extLst>
              <a:ext uri="{FF2B5EF4-FFF2-40B4-BE49-F238E27FC236}">
                <a16:creationId xmlns:a16="http://schemas.microsoft.com/office/drawing/2014/main" id="{38E364A5-C08C-480C-B3AA-622D2CE9197F}"/>
              </a:ext>
            </a:extLst>
          </p:cNvPr>
          <p:cNvSpPr txBox="1">
            <a:spLocks/>
          </p:cNvSpPr>
          <p:nvPr/>
        </p:nvSpPr>
        <p:spPr>
          <a:xfrm>
            <a:off x="475145" y="185515"/>
            <a:ext cx="9875520" cy="5561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chemeClr val="bg1"/>
                </a:solidFill>
                <a:latin typeface="Metropolis" panose="00000500000000000000" pitchFamily="50" charset="0"/>
              </a:rPr>
              <a:t>Results for Hypothesis 2 (i)</a:t>
            </a:r>
          </a:p>
        </p:txBody>
      </p:sp>
      <p:sp>
        <p:nvSpPr>
          <p:cNvPr id="10" name="Slide Number Placeholder 2">
            <a:extLst>
              <a:ext uri="{FF2B5EF4-FFF2-40B4-BE49-F238E27FC236}">
                <a16:creationId xmlns:a16="http://schemas.microsoft.com/office/drawing/2014/main" id="{5E19270D-BAFD-4DB2-B0F5-C07FC158A174}"/>
              </a:ext>
            </a:extLst>
          </p:cNvPr>
          <p:cNvSpPr txBox="1">
            <a:spLocks/>
          </p:cNvSpPr>
          <p:nvPr/>
        </p:nvSpPr>
        <p:spPr>
          <a:xfrm>
            <a:off x="9082260" y="642940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3188A9-D42A-488E-AC63-45C7C231CDED}" type="slidenum">
              <a:rPr lang="en-US" sz="1600" smtClean="0">
                <a:solidFill>
                  <a:schemeClr val="tx1">
                    <a:lumMod val="75000"/>
                    <a:lumOff val="25000"/>
                  </a:schemeClr>
                </a:solidFill>
                <a:latin typeface="Metropolis" panose="00000500000000000000" pitchFamily="50" charset="0"/>
              </a:rPr>
              <a:pPr/>
              <a:t>14</a:t>
            </a:fld>
            <a:endParaRPr lang="en-US" sz="1600" dirty="0">
              <a:solidFill>
                <a:schemeClr val="tx1">
                  <a:lumMod val="75000"/>
                  <a:lumOff val="25000"/>
                </a:schemeClr>
              </a:solidFill>
              <a:latin typeface="Metropolis" panose="00000500000000000000" pitchFamily="50" charset="0"/>
            </a:endParaRPr>
          </a:p>
        </p:txBody>
      </p:sp>
      <p:cxnSp>
        <p:nvCxnSpPr>
          <p:cNvPr id="11" name="Straight Connector 10">
            <a:extLst>
              <a:ext uri="{FF2B5EF4-FFF2-40B4-BE49-F238E27FC236}">
                <a16:creationId xmlns:a16="http://schemas.microsoft.com/office/drawing/2014/main" id="{88553998-C247-43B6-82D8-8663C7F5EB36}"/>
              </a:ext>
            </a:extLst>
          </p:cNvPr>
          <p:cNvCxnSpPr>
            <a:cxnSpLocks/>
          </p:cNvCxnSpPr>
          <p:nvPr/>
        </p:nvCxnSpPr>
        <p:spPr>
          <a:xfrm>
            <a:off x="0" y="6353204"/>
            <a:ext cx="121920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D2D4B9B5-0CEB-4E5E-BC5B-9B777A05C4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 y="1940239"/>
            <a:ext cx="5449406" cy="3216103"/>
          </a:xfrm>
          <a:prstGeom prst="rect">
            <a:avLst/>
          </a:prstGeom>
        </p:spPr>
      </p:pic>
    </p:spTree>
    <p:extLst>
      <p:ext uri="{BB962C8B-B14F-4D97-AF65-F5344CB8AC3E}">
        <p14:creationId xmlns:p14="http://schemas.microsoft.com/office/powerpoint/2010/main" val="1811380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6EDFC1-595B-4F3E-8DCB-DA74E295988B}"/>
              </a:ext>
            </a:extLst>
          </p:cNvPr>
          <p:cNvSpPr>
            <a:spLocks noGrp="1"/>
          </p:cNvSpPr>
          <p:nvPr>
            <p:ph idx="4294967295"/>
          </p:nvPr>
        </p:nvSpPr>
        <p:spPr>
          <a:xfrm>
            <a:off x="640445" y="2469246"/>
            <a:ext cx="10911109" cy="1919508"/>
          </a:xfrm>
          <a:prstGeom prst="rect">
            <a:avLst/>
          </a:prstGeom>
        </p:spPr>
        <p:txBody>
          <a:bodyPr>
            <a:normAutofit/>
          </a:bodyPr>
          <a:lstStyle/>
          <a:p>
            <a:pPr>
              <a:lnSpc>
                <a:spcPct val="150000"/>
              </a:lnSpc>
              <a:buClr>
                <a:srgbClr val="00B0F0"/>
              </a:buClr>
              <a:buFont typeface="Wingdings" panose="05000000000000000000" pitchFamily="2" charset="2"/>
              <a:buChar char="§"/>
            </a:pPr>
            <a:r>
              <a:rPr lang="en-US" sz="2000" b="1" dirty="0">
                <a:solidFill>
                  <a:schemeClr val="tx1">
                    <a:lumMod val="75000"/>
                    <a:lumOff val="25000"/>
                  </a:schemeClr>
                </a:solidFill>
                <a:latin typeface="Metropolis" panose="00000500000000000000" pitchFamily="50" charset="0"/>
              </a:rPr>
              <a:t>Additional Findings</a:t>
            </a:r>
          </a:p>
          <a:p>
            <a:pPr lvl="1">
              <a:lnSpc>
                <a:spcPct val="150000"/>
              </a:lnSpc>
              <a:buClr>
                <a:srgbClr val="00B0F0"/>
              </a:buClr>
              <a:buFont typeface="Wingdings" panose="05000000000000000000" pitchFamily="2" charset="2"/>
              <a:buChar char="§"/>
            </a:pPr>
            <a:r>
              <a:rPr lang="en-US" sz="2000" dirty="0">
                <a:solidFill>
                  <a:schemeClr val="tx1">
                    <a:lumMod val="75000"/>
                    <a:lumOff val="25000"/>
                  </a:schemeClr>
                </a:solidFill>
                <a:latin typeface="Metropolis" panose="00000500000000000000" pitchFamily="50" charset="0"/>
              </a:rPr>
              <a:t>While exploring the data we discovered additional findings which were not a part of the original hypothesis..</a:t>
            </a:r>
          </a:p>
        </p:txBody>
      </p:sp>
      <p:sp>
        <p:nvSpPr>
          <p:cNvPr id="4" name="Rectangle: Top Corners Snipped 3">
            <a:extLst>
              <a:ext uri="{FF2B5EF4-FFF2-40B4-BE49-F238E27FC236}">
                <a16:creationId xmlns:a16="http://schemas.microsoft.com/office/drawing/2014/main" id="{E4D51336-3278-416E-B665-400FB8211171}"/>
              </a:ext>
            </a:extLst>
          </p:cNvPr>
          <p:cNvSpPr/>
          <p:nvPr/>
        </p:nvSpPr>
        <p:spPr>
          <a:xfrm rot="10800000">
            <a:off x="0" y="0"/>
            <a:ext cx="12192000" cy="914400"/>
          </a:xfrm>
          <a:prstGeom prst="snip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ítulo 1">
            <a:extLst>
              <a:ext uri="{FF2B5EF4-FFF2-40B4-BE49-F238E27FC236}">
                <a16:creationId xmlns:a16="http://schemas.microsoft.com/office/drawing/2014/main" id="{95A5700E-514B-4BA8-986A-09A103471DF2}"/>
              </a:ext>
            </a:extLst>
          </p:cNvPr>
          <p:cNvSpPr txBox="1">
            <a:spLocks/>
          </p:cNvSpPr>
          <p:nvPr/>
        </p:nvSpPr>
        <p:spPr>
          <a:xfrm>
            <a:off x="475145" y="185515"/>
            <a:ext cx="9875520" cy="5561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chemeClr val="bg1"/>
                </a:solidFill>
                <a:latin typeface="Metropolis" panose="00000500000000000000" pitchFamily="50" charset="0"/>
              </a:rPr>
              <a:t>Results (C)</a:t>
            </a:r>
          </a:p>
        </p:txBody>
      </p:sp>
      <p:sp>
        <p:nvSpPr>
          <p:cNvPr id="6" name="Slide Number Placeholder 2">
            <a:extLst>
              <a:ext uri="{FF2B5EF4-FFF2-40B4-BE49-F238E27FC236}">
                <a16:creationId xmlns:a16="http://schemas.microsoft.com/office/drawing/2014/main" id="{4BCED787-12DD-4104-8F9F-3E223B43EC77}"/>
              </a:ext>
            </a:extLst>
          </p:cNvPr>
          <p:cNvSpPr txBox="1">
            <a:spLocks/>
          </p:cNvSpPr>
          <p:nvPr/>
        </p:nvSpPr>
        <p:spPr>
          <a:xfrm>
            <a:off x="9082260" y="642940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3188A9-D42A-488E-AC63-45C7C231CDED}" type="slidenum">
              <a:rPr lang="en-US" sz="1600" smtClean="0">
                <a:solidFill>
                  <a:schemeClr val="tx1">
                    <a:lumMod val="75000"/>
                    <a:lumOff val="25000"/>
                  </a:schemeClr>
                </a:solidFill>
                <a:latin typeface="Metropolis" panose="00000500000000000000" pitchFamily="50" charset="0"/>
              </a:rPr>
              <a:pPr/>
              <a:t>15</a:t>
            </a:fld>
            <a:endParaRPr lang="en-US" sz="1600" dirty="0">
              <a:solidFill>
                <a:schemeClr val="tx1">
                  <a:lumMod val="75000"/>
                  <a:lumOff val="25000"/>
                </a:schemeClr>
              </a:solidFill>
              <a:latin typeface="Metropolis" panose="00000500000000000000" pitchFamily="50" charset="0"/>
            </a:endParaRPr>
          </a:p>
        </p:txBody>
      </p:sp>
      <p:cxnSp>
        <p:nvCxnSpPr>
          <p:cNvPr id="7" name="Straight Connector 6">
            <a:extLst>
              <a:ext uri="{FF2B5EF4-FFF2-40B4-BE49-F238E27FC236}">
                <a16:creationId xmlns:a16="http://schemas.microsoft.com/office/drawing/2014/main" id="{340924BD-F973-4EB9-B315-8E82B4565724}"/>
              </a:ext>
            </a:extLst>
          </p:cNvPr>
          <p:cNvCxnSpPr>
            <a:cxnSpLocks/>
          </p:cNvCxnSpPr>
          <p:nvPr/>
        </p:nvCxnSpPr>
        <p:spPr>
          <a:xfrm>
            <a:off x="0" y="6353204"/>
            <a:ext cx="121920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53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92092-0D74-4638-B423-C89789715E57}"/>
              </a:ext>
            </a:extLst>
          </p:cNvPr>
          <p:cNvSpPr>
            <a:spLocks noGrp="1"/>
          </p:cNvSpPr>
          <p:nvPr>
            <p:ph idx="4294967295"/>
          </p:nvPr>
        </p:nvSpPr>
        <p:spPr>
          <a:xfrm>
            <a:off x="475145" y="1048823"/>
            <a:ext cx="6614682" cy="587178"/>
          </a:xfrm>
          <a:prstGeom prst="rect">
            <a:avLst/>
          </a:prstGeom>
        </p:spPr>
        <p:txBody>
          <a:bodyPr/>
          <a:lstStyle/>
          <a:p>
            <a:pPr marL="0" indent="0">
              <a:buNone/>
            </a:pPr>
            <a:r>
              <a:rPr lang="en-US" sz="2400" dirty="0">
                <a:solidFill>
                  <a:schemeClr val="tx1">
                    <a:lumMod val="75000"/>
                    <a:lumOff val="25000"/>
                  </a:schemeClr>
                </a:solidFill>
                <a:latin typeface="Metropolis" panose="00000500000000000000" pitchFamily="50" charset="0"/>
              </a:rPr>
              <a:t>Offer one year contracts at discounted rates</a:t>
            </a:r>
          </a:p>
        </p:txBody>
      </p:sp>
      <p:sp>
        <p:nvSpPr>
          <p:cNvPr id="6" name="TextBox 5">
            <a:extLst>
              <a:ext uri="{FF2B5EF4-FFF2-40B4-BE49-F238E27FC236}">
                <a16:creationId xmlns:a16="http://schemas.microsoft.com/office/drawing/2014/main" id="{49A14989-C291-4184-8162-5AF5378B8D37}"/>
              </a:ext>
            </a:extLst>
          </p:cNvPr>
          <p:cNvSpPr txBox="1"/>
          <p:nvPr/>
        </p:nvSpPr>
        <p:spPr>
          <a:xfrm>
            <a:off x="7089827" y="1988550"/>
            <a:ext cx="4745325" cy="1671548"/>
          </a:xfrm>
          <a:prstGeom prst="rect">
            <a:avLst/>
          </a:prstGeom>
          <a:noFill/>
        </p:spPr>
        <p:txBody>
          <a:bodyPr wrap="square" rtlCol="0">
            <a:spAutoFit/>
          </a:bodyPr>
          <a:lstStyle/>
          <a:p>
            <a:pPr algn="just">
              <a:lnSpc>
                <a:spcPct val="150000"/>
              </a:lnSpc>
            </a:pPr>
            <a:r>
              <a:rPr lang="en-US" sz="1400" b="1" dirty="0">
                <a:solidFill>
                  <a:schemeClr val="tx1">
                    <a:lumMod val="75000"/>
                    <a:lumOff val="25000"/>
                  </a:schemeClr>
                </a:solidFill>
                <a:latin typeface="Metropolis" panose="00000500000000000000" pitchFamily="50" charset="0"/>
              </a:rPr>
              <a:t>Findings</a:t>
            </a:r>
          </a:p>
          <a:p>
            <a:pPr algn="just">
              <a:lnSpc>
                <a:spcPct val="150000"/>
              </a:lnSpc>
            </a:pPr>
            <a:r>
              <a:rPr lang="en-US" sz="1400" dirty="0">
                <a:solidFill>
                  <a:schemeClr val="tx1">
                    <a:lumMod val="75000"/>
                    <a:lumOff val="25000"/>
                  </a:schemeClr>
                </a:solidFill>
                <a:latin typeface="Metropolis" panose="00000500000000000000" pitchFamily="50" charset="0"/>
              </a:rPr>
              <a:t>The graph shows the distribution of how long members continued their gym subscription. We can see that the majority of participants, quit within the first 5 months and very few stayed beyond 10.</a:t>
            </a:r>
          </a:p>
        </p:txBody>
      </p:sp>
      <p:sp>
        <p:nvSpPr>
          <p:cNvPr id="9" name="TextBox 8">
            <a:extLst>
              <a:ext uri="{FF2B5EF4-FFF2-40B4-BE49-F238E27FC236}">
                <a16:creationId xmlns:a16="http://schemas.microsoft.com/office/drawing/2014/main" id="{797FDA3F-AE43-4FAC-8DCB-3EE3E02D676E}"/>
              </a:ext>
            </a:extLst>
          </p:cNvPr>
          <p:cNvSpPr txBox="1"/>
          <p:nvPr/>
        </p:nvSpPr>
        <p:spPr>
          <a:xfrm>
            <a:off x="7089827" y="3816911"/>
            <a:ext cx="4735633" cy="1671548"/>
          </a:xfrm>
          <a:prstGeom prst="rect">
            <a:avLst/>
          </a:prstGeom>
          <a:noFill/>
        </p:spPr>
        <p:txBody>
          <a:bodyPr wrap="square" rtlCol="0">
            <a:spAutoFit/>
          </a:bodyPr>
          <a:lstStyle/>
          <a:p>
            <a:pPr>
              <a:lnSpc>
                <a:spcPct val="150000"/>
              </a:lnSpc>
            </a:pPr>
            <a:r>
              <a:rPr lang="en-US" sz="1400" b="1" dirty="0">
                <a:solidFill>
                  <a:schemeClr val="tx1">
                    <a:lumMod val="75000"/>
                    <a:lumOff val="25000"/>
                  </a:schemeClr>
                </a:solidFill>
                <a:latin typeface="Metropolis" panose="00000500000000000000" pitchFamily="50" charset="0"/>
              </a:rPr>
              <a:t>Suggestions/Limitations</a:t>
            </a:r>
          </a:p>
          <a:p>
            <a:pPr algn="just">
              <a:lnSpc>
                <a:spcPct val="150000"/>
              </a:lnSpc>
            </a:pPr>
            <a:r>
              <a:rPr lang="en-US" sz="1400" dirty="0">
                <a:solidFill>
                  <a:schemeClr val="tx1">
                    <a:lumMod val="75000"/>
                    <a:lumOff val="25000"/>
                  </a:schemeClr>
                </a:solidFill>
                <a:latin typeface="Metropolis" panose="00000500000000000000" pitchFamily="50" charset="0"/>
              </a:rPr>
              <a:t>The gym could update their pricing strategy to include a yearly contract at a cheaper rate. This will force customers to stay with the gym for an entire year.</a:t>
            </a:r>
          </a:p>
        </p:txBody>
      </p:sp>
      <p:sp>
        <p:nvSpPr>
          <p:cNvPr id="7" name="Rectangle: Top Corners Snipped 6">
            <a:extLst>
              <a:ext uri="{FF2B5EF4-FFF2-40B4-BE49-F238E27FC236}">
                <a16:creationId xmlns:a16="http://schemas.microsoft.com/office/drawing/2014/main" id="{FD5FE1C1-86E2-4560-B94D-DD2303A4C70D}"/>
              </a:ext>
            </a:extLst>
          </p:cNvPr>
          <p:cNvSpPr/>
          <p:nvPr/>
        </p:nvSpPr>
        <p:spPr>
          <a:xfrm rot="10800000">
            <a:off x="0" y="0"/>
            <a:ext cx="12192000" cy="914400"/>
          </a:xfrm>
          <a:prstGeom prst="snip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ítulo 1">
            <a:extLst>
              <a:ext uri="{FF2B5EF4-FFF2-40B4-BE49-F238E27FC236}">
                <a16:creationId xmlns:a16="http://schemas.microsoft.com/office/drawing/2014/main" id="{38E364A5-C08C-480C-B3AA-622D2CE9197F}"/>
              </a:ext>
            </a:extLst>
          </p:cNvPr>
          <p:cNvSpPr txBox="1">
            <a:spLocks/>
          </p:cNvSpPr>
          <p:nvPr/>
        </p:nvSpPr>
        <p:spPr>
          <a:xfrm>
            <a:off x="475145" y="185515"/>
            <a:ext cx="9875520" cy="5561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chemeClr val="bg1"/>
                </a:solidFill>
                <a:latin typeface="Metropolis" panose="00000500000000000000" pitchFamily="50" charset="0"/>
              </a:rPr>
              <a:t>Additional Findings (i)</a:t>
            </a:r>
          </a:p>
        </p:txBody>
      </p:sp>
      <p:sp>
        <p:nvSpPr>
          <p:cNvPr id="10" name="Slide Number Placeholder 2">
            <a:extLst>
              <a:ext uri="{FF2B5EF4-FFF2-40B4-BE49-F238E27FC236}">
                <a16:creationId xmlns:a16="http://schemas.microsoft.com/office/drawing/2014/main" id="{5E19270D-BAFD-4DB2-B0F5-C07FC158A174}"/>
              </a:ext>
            </a:extLst>
          </p:cNvPr>
          <p:cNvSpPr txBox="1">
            <a:spLocks/>
          </p:cNvSpPr>
          <p:nvPr/>
        </p:nvSpPr>
        <p:spPr>
          <a:xfrm>
            <a:off x="9082260" y="642940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3188A9-D42A-488E-AC63-45C7C231CDED}" type="slidenum">
              <a:rPr lang="en-US" sz="1600" smtClean="0">
                <a:solidFill>
                  <a:schemeClr val="tx1">
                    <a:lumMod val="75000"/>
                    <a:lumOff val="25000"/>
                  </a:schemeClr>
                </a:solidFill>
                <a:latin typeface="Metropolis" panose="00000500000000000000" pitchFamily="50" charset="0"/>
              </a:rPr>
              <a:pPr/>
              <a:t>16</a:t>
            </a:fld>
            <a:endParaRPr lang="en-US" sz="1600" dirty="0">
              <a:solidFill>
                <a:schemeClr val="tx1">
                  <a:lumMod val="75000"/>
                  <a:lumOff val="25000"/>
                </a:schemeClr>
              </a:solidFill>
              <a:latin typeface="Metropolis" panose="00000500000000000000" pitchFamily="50" charset="0"/>
            </a:endParaRPr>
          </a:p>
        </p:txBody>
      </p:sp>
      <p:cxnSp>
        <p:nvCxnSpPr>
          <p:cNvPr id="11" name="Straight Connector 10">
            <a:extLst>
              <a:ext uri="{FF2B5EF4-FFF2-40B4-BE49-F238E27FC236}">
                <a16:creationId xmlns:a16="http://schemas.microsoft.com/office/drawing/2014/main" id="{88553998-C247-43B6-82D8-8663C7F5EB36}"/>
              </a:ext>
            </a:extLst>
          </p:cNvPr>
          <p:cNvCxnSpPr>
            <a:cxnSpLocks/>
          </p:cNvCxnSpPr>
          <p:nvPr/>
        </p:nvCxnSpPr>
        <p:spPr>
          <a:xfrm>
            <a:off x="0" y="6353204"/>
            <a:ext cx="121920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9A056092-5C97-4924-A0D1-2422FACEC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 y="1770071"/>
            <a:ext cx="6327279" cy="4218186"/>
          </a:xfrm>
          <a:prstGeom prst="rect">
            <a:avLst/>
          </a:prstGeom>
        </p:spPr>
      </p:pic>
      <p:pic>
        <p:nvPicPr>
          <p:cNvPr id="14" name="Picture 13">
            <a:extLst>
              <a:ext uri="{FF2B5EF4-FFF2-40B4-BE49-F238E27FC236}">
                <a16:creationId xmlns:a16="http://schemas.microsoft.com/office/drawing/2014/main" id="{4E271709-4B1C-4EC0-B3F6-9AEC496D9B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11057" y="5293706"/>
            <a:ext cx="914403" cy="914403"/>
          </a:xfrm>
          <a:prstGeom prst="rect">
            <a:avLst/>
          </a:prstGeom>
        </p:spPr>
      </p:pic>
    </p:spTree>
    <p:extLst>
      <p:ext uri="{BB962C8B-B14F-4D97-AF65-F5344CB8AC3E}">
        <p14:creationId xmlns:p14="http://schemas.microsoft.com/office/powerpoint/2010/main" val="2751456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Top Corners Snipped 6">
            <a:extLst>
              <a:ext uri="{FF2B5EF4-FFF2-40B4-BE49-F238E27FC236}">
                <a16:creationId xmlns:a16="http://schemas.microsoft.com/office/drawing/2014/main" id="{FD5FE1C1-86E2-4560-B94D-DD2303A4C70D}"/>
              </a:ext>
            </a:extLst>
          </p:cNvPr>
          <p:cNvSpPr/>
          <p:nvPr/>
        </p:nvSpPr>
        <p:spPr>
          <a:xfrm rot="10800000">
            <a:off x="0" y="0"/>
            <a:ext cx="12192000" cy="914400"/>
          </a:xfrm>
          <a:prstGeom prst="snip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ítulo 1">
            <a:extLst>
              <a:ext uri="{FF2B5EF4-FFF2-40B4-BE49-F238E27FC236}">
                <a16:creationId xmlns:a16="http://schemas.microsoft.com/office/drawing/2014/main" id="{38E364A5-C08C-480C-B3AA-622D2CE9197F}"/>
              </a:ext>
            </a:extLst>
          </p:cNvPr>
          <p:cNvSpPr txBox="1">
            <a:spLocks/>
          </p:cNvSpPr>
          <p:nvPr/>
        </p:nvSpPr>
        <p:spPr>
          <a:xfrm>
            <a:off x="475145" y="185515"/>
            <a:ext cx="9875520" cy="5561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Metropolis" panose="00000500000000000000" pitchFamily="50" charset="0"/>
              </a:rPr>
              <a:t>Additional Findings from Forecasting Tools</a:t>
            </a:r>
            <a:endParaRPr lang="es-CL" sz="3200" b="1" dirty="0">
              <a:solidFill>
                <a:schemeClr val="bg1"/>
              </a:solidFill>
              <a:latin typeface="Metropolis" panose="00000500000000000000" pitchFamily="50" charset="0"/>
            </a:endParaRPr>
          </a:p>
        </p:txBody>
      </p:sp>
      <p:sp>
        <p:nvSpPr>
          <p:cNvPr id="10" name="Slide Number Placeholder 2">
            <a:extLst>
              <a:ext uri="{FF2B5EF4-FFF2-40B4-BE49-F238E27FC236}">
                <a16:creationId xmlns:a16="http://schemas.microsoft.com/office/drawing/2014/main" id="{5E19270D-BAFD-4DB2-B0F5-C07FC158A174}"/>
              </a:ext>
            </a:extLst>
          </p:cNvPr>
          <p:cNvSpPr txBox="1">
            <a:spLocks/>
          </p:cNvSpPr>
          <p:nvPr/>
        </p:nvSpPr>
        <p:spPr>
          <a:xfrm>
            <a:off x="9082260" y="642940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3188A9-D42A-488E-AC63-45C7C231CDED}" type="slidenum">
              <a:rPr lang="en-US" sz="1600" smtClean="0">
                <a:solidFill>
                  <a:schemeClr val="tx1">
                    <a:lumMod val="75000"/>
                    <a:lumOff val="25000"/>
                  </a:schemeClr>
                </a:solidFill>
                <a:latin typeface="Metropolis" panose="00000500000000000000" pitchFamily="50" charset="0"/>
              </a:rPr>
              <a:pPr/>
              <a:t>17</a:t>
            </a:fld>
            <a:endParaRPr lang="en-US" sz="1600" dirty="0">
              <a:solidFill>
                <a:schemeClr val="tx1">
                  <a:lumMod val="75000"/>
                  <a:lumOff val="25000"/>
                </a:schemeClr>
              </a:solidFill>
              <a:latin typeface="Metropolis" panose="00000500000000000000" pitchFamily="50" charset="0"/>
            </a:endParaRPr>
          </a:p>
        </p:txBody>
      </p:sp>
      <p:cxnSp>
        <p:nvCxnSpPr>
          <p:cNvPr id="11" name="Straight Connector 10">
            <a:extLst>
              <a:ext uri="{FF2B5EF4-FFF2-40B4-BE49-F238E27FC236}">
                <a16:creationId xmlns:a16="http://schemas.microsoft.com/office/drawing/2014/main" id="{88553998-C247-43B6-82D8-8663C7F5EB36}"/>
              </a:ext>
            </a:extLst>
          </p:cNvPr>
          <p:cNvCxnSpPr>
            <a:cxnSpLocks/>
          </p:cNvCxnSpPr>
          <p:nvPr/>
        </p:nvCxnSpPr>
        <p:spPr>
          <a:xfrm>
            <a:off x="0" y="6353204"/>
            <a:ext cx="121920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936D41BE-33DC-4287-AFEA-5A035B13B01A}"/>
              </a:ext>
            </a:extLst>
          </p:cNvPr>
          <p:cNvSpPr txBox="1">
            <a:spLocks/>
          </p:cNvSpPr>
          <p:nvPr/>
        </p:nvSpPr>
        <p:spPr>
          <a:xfrm>
            <a:off x="633190" y="1099918"/>
            <a:ext cx="10925619" cy="16861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Clr>
                <a:srgbClr val="00B0F0"/>
              </a:buClr>
              <a:buFont typeface="Wingdings" panose="05000000000000000000" pitchFamily="2" charset="2"/>
              <a:buChar char="§"/>
            </a:pPr>
            <a:r>
              <a:rPr lang="en-US" sz="2000" dirty="0">
                <a:solidFill>
                  <a:schemeClr val="tx1">
                    <a:lumMod val="75000"/>
                    <a:lumOff val="25000"/>
                  </a:schemeClr>
                </a:solidFill>
                <a:latin typeface="Metropolis" panose="00000500000000000000" pitchFamily="50" charset="0"/>
              </a:rPr>
              <a:t>We explored and built a tool can predict on a per location basis. We also built a model that would forecast the number of people who would quit </a:t>
            </a:r>
            <a:r>
              <a:rPr lang="en-US" sz="2000" dirty="0" err="1">
                <a:solidFill>
                  <a:schemeClr val="tx1">
                    <a:lumMod val="75000"/>
                    <a:lumOff val="25000"/>
                  </a:schemeClr>
                </a:solidFill>
                <a:latin typeface="Metropolis" panose="00000500000000000000" pitchFamily="50" charset="0"/>
              </a:rPr>
              <a:t>OC&amp;Gym</a:t>
            </a:r>
            <a:r>
              <a:rPr lang="en-US" sz="2000" dirty="0">
                <a:solidFill>
                  <a:schemeClr val="tx1">
                    <a:lumMod val="75000"/>
                    <a:lumOff val="25000"/>
                  </a:schemeClr>
                </a:solidFill>
                <a:latin typeface="Metropolis" panose="00000500000000000000" pitchFamily="50" charset="0"/>
              </a:rPr>
              <a:t> within the next 1 and 3 months.</a:t>
            </a:r>
          </a:p>
          <a:p>
            <a:pPr algn="just">
              <a:lnSpc>
                <a:spcPct val="150000"/>
              </a:lnSpc>
              <a:buClr>
                <a:srgbClr val="00B0F0"/>
              </a:buClr>
              <a:buFont typeface="Wingdings" panose="05000000000000000000" pitchFamily="2" charset="2"/>
              <a:buChar char="§"/>
            </a:pPr>
            <a:r>
              <a:rPr lang="en-US" sz="2000" dirty="0">
                <a:solidFill>
                  <a:schemeClr val="tx1">
                    <a:lumMod val="75000"/>
                    <a:lumOff val="25000"/>
                  </a:schemeClr>
                </a:solidFill>
                <a:latin typeface="Metropolis" panose="00000500000000000000" pitchFamily="50" charset="0"/>
              </a:rPr>
              <a:t>Here we summarized the findings and their use cases respectively.</a:t>
            </a:r>
          </a:p>
        </p:txBody>
      </p:sp>
      <p:graphicFrame>
        <p:nvGraphicFramePr>
          <p:cNvPr id="2" name="Table 1">
            <a:extLst>
              <a:ext uri="{FF2B5EF4-FFF2-40B4-BE49-F238E27FC236}">
                <a16:creationId xmlns:a16="http://schemas.microsoft.com/office/drawing/2014/main" id="{4EF2AA9E-DE7C-43B4-86EA-4E8A8985577F}"/>
              </a:ext>
            </a:extLst>
          </p:cNvPr>
          <p:cNvGraphicFramePr>
            <a:graphicFrameLocks noGrp="1"/>
          </p:cNvGraphicFramePr>
          <p:nvPr>
            <p:extLst>
              <p:ext uri="{D42A27DB-BD31-4B8C-83A1-F6EECF244321}">
                <p14:modId xmlns:p14="http://schemas.microsoft.com/office/powerpoint/2010/main" val="3200027459"/>
              </p:ext>
            </p:extLst>
          </p:nvPr>
        </p:nvGraphicFramePr>
        <p:xfrm>
          <a:off x="990601" y="2786064"/>
          <a:ext cx="10477499" cy="3083560"/>
        </p:xfrm>
        <a:graphic>
          <a:graphicData uri="http://schemas.openxmlformats.org/drawingml/2006/table">
            <a:tbl>
              <a:tblPr firstRow="1" bandRow="1">
                <a:tableStyleId>{5C22544A-7EE6-4342-B048-85BDC9FD1C3A}</a:tableStyleId>
              </a:tblPr>
              <a:tblGrid>
                <a:gridCol w="966787">
                  <a:extLst>
                    <a:ext uri="{9D8B030D-6E8A-4147-A177-3AD203B41FA5}">
                      <a16:colId xmlns:a16="http://schemas.microsoft.com/office/drawing/2014/main" val="3859993111"/>
                    </a:ext>
                  </a:extLst>
                </a:gridCol>
                <a:gridCol w="5167313">
                  <a:extLst>
                    <a:ext uri="{9D8B030D-6E8A-4147-A177-3AD203B41FA5}">
                      <a16:colId xmlns:a16="http://schemas.microsoft.com/office/drawing/2014/main" val="4010192342"/>
                    </a:ext>
                  </a:extLst>
                </a:gridCol>
                <a:gridCol w="4343399">
                  <a:extLst>
                    <a:ext uri="{9D8B030D-6E8A-4147-A177-3AD203B41FA5}">
                      <a16:colId xmlns:a16="http://schemas.microsoft.com/office/drawing/2014/main" val="1721687984"/>
                    </a:ext>
                  </a:extLst>
                </a:gridCol>
              </a:tblGrid>
              <a:tr h="370840">
                <a:tc>
                  <a:txBody>
                    <a:bodyPr/>
                    <a:lstStyle/>
                    <a:p>
                      <a:pPr algn="ctr"/>
                      <a:r>
                        <a:rPr lang="en-MY" sz="1600" dirty="0"/>
                        <a:t>No</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00B0F0"/>
                    </a:solidFill>
                  </a:tcPr>
                </a:tc>
                <a:tc>
                  <a:txBody>
                    <a:bodyPr/>
                    <a:lstStyle/>
                    <a:p>
                      <a:pPr algn="ctr"/>
                      <a:r>
                        <a:rPr lang="en-MY" sz="1600" dirty="0"/>
                        <a:t>Findings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00B0F0"/>
                    </a:solidFill>
                  </a:tcPr>
                </a:tc>
                <a:tc>
                  <a:txBody>
                    <a:bodyPr/>
                    <a:lstStyle/>
                    <a:p>
                      <a:pPr algn="ctr"/>
                      <a:r>
                        <a:rPr lang="en-MY" sz="1600" dirty="0"/>
                        <a:t>Use Cases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00B0F0"/>
                    </a:solidFill>
                  </a:tcPr>
                </a:tc>
                <a:extLst>
                  <a:ext uri="{0D108BD9-81ED-4DB2-BD59-A6C34878D82A}">
                    <a16:rowId xmlns:a16="http://schemas.microsoft.com/office/drawing/2014/main" val="7399183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latin typeface="Metropolis" panose="00000500000000000000" pitchFamily="50" charset="0"/>
                        </a:rPr>
                        <a:t>1</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latin typeface="Metropolis" panose="00000500000000000000" pitchFamily="50" charset="0"/>
                        </a:rPr>
                        <a:t>within the next one month or three months, </a:t>
                      </a:r>
                      <a:r>
                        <a:rPr lang="en-US" sz="1600" b="1" u="sng" dirty="0">
                          <a:solidFill>
                            <a:schemeClr val="tx1">
                              <a:lumMod val="75000"/>
                              <a:lumOff val="25000"/>
                            </a:schemeClr>
                          </a:solidFill>
                          <a:latin typeface="Metropolis" panose="00000500000000000000" pitchFamily="50" charset="0"/>
                        </a:rPr>
                        <a:t>Kensington and Chelsea </a:t>
                      </a:r>
                      <a:r>
                        <a:rPr lang="en-US" sz="1600" dirty="0">
                          <a:solidFill>
                            <a:schemeClr val="tx1">
                              <a:lumMod val="75000"/>
                              <a:lumOff val="25000"/>
                            </a:schemeClr>
                          </a:solidFill>
                          <a:latin typeface="Metropolis" panose="00000500000000000000" pitchFamily="50" charset="0"/>
                        </a:rPr>
                        <a:t>is expected to have the most customers churn , with </a:t>
                      </a:r>
                      <a:r>
                        <a:rPr lang="en-US" sz="1600" b="1" u="sng" dirty="0">
                          <a:solidFill>
                            <a:schemeClr val="tx1">
                              <a:lumMod val="75000"/>
                              <a:lumOff val="25000"/>
                            </a:schemeClr>
                          </a:solidFill>
                          <a:latin typeface="Metropolis" panose="00000500000000000000" pitchFamily="50" charset="0"/>
                        </a:rPr>
                        <a:t>Hammersmith</a:t>
                      </a:r>
                      <a:r>
                        <a:rPr lang="en-US" sz="1600" dirty="0">
                          <a:solidFill>
                            <a:schemeClr val="tx1">
                              <a:lumMod val="75000"/>
                              <a:lumOff val="25000"/>
                            </a:schemeClr>
                          </a:solidFill>
                          <a:latin typeface="Metropolis" panose="00000500000000000000" pitchFamily="50" charset="0"/>
                        </a:rPr>
                        <a:t> being the second while </a:t>
                      </a:r>
                      <a:r>
                        <a:rPr lang="en-US" sz="1600" b="1" u="sng" dirty="0">
                          <a:solidFill>
                            <a:schemeClr val="tx1">
                              <a:lumMod val="75000"/>
                              <a:lumOff val="25000"/>
                            </a:schemeClr>
                          </a:solidFill>
                          <a:latin typeface="Metropolis" panose="00000500000000000000" pitchFamily="50" charset="0"/>
                        </a:rPr>
                        <a:t>Enfield</a:t>
                      </a:r>
                      <a:r>
                        <a:rPr lang="en-US" sz="1600" dirty="0">
                          <a:solidFill>
                            <a:schemeClr val="tx1">
                              <a:lumMod val="75000"/>
                              <a:lumOff val="25000"/>
                            </a:schemeClr>
                          </a:solidFill>
                          <a:latin typeface="Metropolis" panose="00000500000000000000" pitchFamily="50" charset="0"/>
                        </a:rPr>
                        <a:t> is reported to have the lowest number of customers churn;</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MY" sz="1600" dirty="0"/>
                        <a:t>Helping the company to allocate resources objectively by focusing on programs to improve overall clubs’ performance at </a:t>
                      </a:r>
                      <a:r>
                        <a:rPr lang="en-US" sz="1600" b="1" u="sng" dirty="0">
                          <a:solidFill>
                            <a:schemeClr val="tx1">
                              <a:lumMod val="75000"/>
                              <a:lumOff val="25000"/>
                            </a:schemeClr>
                          </a:solidFill>
                          <a:latin typeface="Metropolis" panose="00000500000000000000" pitchFamily="50" charset="0"/>
                        </a:rPr>
                        <a:t>Kensington and Chelsea </a:t>
                      </a:r>
                      <a:r>
                        <a:rPr lang="en-US" sz="1600" b="0" u="none" dirty="0">
                          <a:solidFill>
                            <a:schemeClr val="tx1">
                              <a:lumMod val="75000"/>
                              <a:lumOff val="25000"/>
                            </a:schemeClr>
                          </a:solidFill>
                          <a:latin typeface="Metropolis" panose="00000500000000000000" pitchFamily="50" charset="0"/>
                        </a:rPr>
                        <a:t>within the next one or three months</a:t>
                      </a:r>
                      <a:endParaRPr lang="en-MY" sz="1600" b="0" u="none"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5437537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latin typeface="Metropolis" panose="00000500000000000000" pitchFamily="50" charset="0"/>
                        </a:rPr>
                        <a:t>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latin typeface="Metropolis" panose="00000500000000000000" pitchFamily="50" charset="0"/>
                        </a:rPr>
                        <a:t>approximately </a:t>
                      </a:r>
                      <a:r>
                        <a:rPr lang="en-US" sz="1600" b="1" u="sng" dirty="0">
                          <a:solidFill>
                            <a:schemeClr val="tx1">
                              <a:lumMod val="75000"/>
                              <a:lumOff val="25000"/>
                            </a:schemeClr>
                          </a:solidFill>
                          <a:latin typeface="Metropolis" panose="00000500000000000000" pitchFamily="50" charset="0"/>
                        </a:rPr>
                        <a:t>34706 customers </a:t>
                      </a:r>
                      <a:r>
                        <a:rPr lang="en-US" sz="1600" dirty="0">
                          <a:solidFill>
                            <a:schemeClr val="tx1">
                              <a:lumMod val="75000"/>
                              <a:lumOff val="25000"/>
                            </a:schemeClr>
                          </a:solidFill>
                          <a:latin typeface="Metropolis" panose="00000500000000000000" pitchFamily="50" charset="0"/>
                        </a:rPr>
                        <a:t>are predicted to churn within the </a:t>
                      </a:r>
                      <a:r>
                        <a:rPr lang="en-US" sz="1600" b="1" u="sng" dirty="0">
                          <a:solidFill>
                            <a:schemeClr val="tx1">
                              <a:lumMod val="75000"/>
                              <a:lumOff val="25000"/>
                            </a:schemeClr>
                          </a:solidFill>
                          <a:latin typeface="Metropolis" panose="00000500000000000000" pitchFamily="50" charset="0"/>
                        </a:rPr>
                        <a:t>next one month</a:t>
                      </a:r>
                      <a:r>
                        <a:rPr lang="en-US" sz="1600" dirty="0">
                          <a:solidFill>
                            <a:schemeClr val="tx1">
                              <a:lumMod val="75000"/>
                              <a:lumOff val="25000"/>
                            </a:schemeClr>
                          </a:solidFill>
                          <a:latin typeface="Metropolis" panose="00000500000000000000" pitchFamily="50" charset="0"/>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MY" sz="1600" dirty="0"/>
                        <a:t>Helping the company to perform attractive programs that can arrest the churn within next one month.</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9247372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latin typeface="Metropolis" panose="00000500000000000000" pitchFamily="50" charset="0"/>
                        </a:rPr>
                        <a:t>3</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latin typeface="Metropolis" panose="00000500000000000000" pitchFamily="50" charset="0"/>
                        </a:rPr>
                        <a:t>approximately </a:t>
                      </a:r>
                      <a:r>
                        <a:rPr lang="en-US" sz="1600" b="1" u="sng" dirty="0">
                          <a:solidFill>
                            <a:schemeClr val="tx1">
                              <a:lumMod val="75000"/>
                              <a:lumOff val="25000"/>
                            </a:schemeClr>
                          </a:solidFill>
                          <a:latin typeface="Metropolis" panose="00000500000000000000" pitchFamily="50" charset="0"/>
                        </a:rPr>
                        <a:t>46989 customers </a:t>
                      </a:r>
                      <a:r>
                        <a:rPr lang="en-US" sz="1600" dirty="0">
                          <a:solidFill>
                            <a:schemeClr val="tx1">
                              <a:lumMod val="75000"/>
                              <a:lumOff val="25000"/>
                            </a:schemeClr>
                          </a:solidFill>
                          <a:latin typeface="Metropolis" panose="00000500000000000000" pitchFamily="50" charset="0"/>
                        </a:rPr>
                        <a:t>are predicted to churn within the </a:t>
                      </a:r>
                      <a:r>
                        <a:rPr lang="en-US" sz="1600" b="1" u="sng" dirty="0">
                          <a:solidFill>
                            <a:schemeClr val="tx1">
                              <a:lumMod val="75000"/>
                              <a:lumOff val="25000"/>
                            </a:schemeClr>
                          </a:solidFill>
                          <a:latin typeface="Metropolis" panose="00000500000000000000" pitchFamily="50" charset="0"/>
                        </a:rPr>
                        <a:t>next three months</a:t>
                      </a:r>
                      <a:r>
                        <a:rPr lang="en-US" sz="1600" dirty="0">
                          <a:solidFill>
                            <a:schemeClr val="tx1">
                              <a:lumMod val="75000"/>
                              <a:lumOff val="25000"/>
                            </a:schemeClr>
                          </a:solidFill>
                          <a:latin typeface="Metropolis" panose="00000500000000000000" pitchFamily="50" charset="0"/>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MY" sz="1600" dirty="0"/>
                        <a:t>Helping the company to perform attractive programs that can arrest the churn within next three months.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4165595"/>
                  </a:ext>
                </a:extLst>
              </a:tr>
            </a:tbl>
          </a:graphicData>
        </a:graphic>
      </p:graphicFrame>
    </p:spTree>
    <p:extLst>
      <p:ext uri="{BB962C8B-B14F-4D97-AF65-F5344CB8AC3E}">
        <p14:creationId xmlns:p14="http://schemas.microsoft.com/office/powerpoint/2010/main" val="3532960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Top Corners Snipped 6">
            <a:extLst>
              <a:ext uri="{FF2B5EF4-FFF2-40B4-BE49-F238E27FC236}">
                <a16:creationId xmlns:a16="http://schemas.microsoft.com/office/drawing/2014/main" id="{FD5FE1C1-86E2-4560-B94D-DD2303A4C70D}"/>
              </a:ext>
            </a:extLst>
          </p:cNvPr>
          <p:cNvSpPr/>
          <p:nvPr/>
        </p:nvSpPr>
        <p:spPr>
          <a:xfrm rot="10800000">
            <a:off x="0" y="0"/>
            <a:ext cx="12192000" cy="914400"/>
          </a:xfrm>
          <a:prstGeom prst="snip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ítulo 1">
            <a:extLst>
              <a:ext uri="{FF2B5EF4-FFF2-40B4-BE49-F238E27FC236}">
                <a16:creationId xmlns:a16="http://schemas.microsoft.com/office/drawing/2014/main" id="{38E364A5-C08C-480C-B3AA-622D2CE9197F}"/>
              </a:ext>
            </a:extLst>
          </p:cNvPr>
          <p:cNvSpPr txBox="1">
            <a:spLocks/>
          </p:cNvSpPr>
          <p:nvPr/>
        </p:nvSpPr>
        <p:spPr>
          <a:xfrm>
            <a:off x="475145" y="185515"/>
            <a:ext cx="9875520" cy="5561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Metropolis" panose="00000500000000000000" pitchFamily="50" charset="0"/>
              </a:rPr>
              <a:t>Summary of Findings</a:t>
            </a:r>
            <a:endParaRPr lang="es-CL" sz="3200" b="1" dirty="0">
              <a:solidFill>
                <a:schemeClr val="bg1"/>
              </a:solidFill>
              <a:latin typeface="Metropolis" panose="00000500000000000000" pitchFamily="50" charset="0"/>
            </a:endParaRPr>
          </a:p>
        </p:txBody>
      </p:sp>
      <p:sp>
        <p:nvSpPr>
          <p:cNvPr id="10" name="Slide Number Placeholder 2">
            <a:extLst>
              <a:ext uri="{FF2B5EF4-FFF2-40B4-BE49-F238E27FC236}">
                <a16:creationId xmlns:a16="http://schemas.microsoft.com/office/drawing/2014/main" id="{5E19270D-BAFD-4DB2-B0F5-C07FC158A174}"/>
              </a:ext>
            </a:extLst>
          </p:cNvPr>
          <p:cNvSpPr txBox="1">
            <a:spLocks/>
          </p:cNvSpPr>
          <p:nvPr/>
        </p:nvSpPr>
        <p:spPr>
          <a:xfrm>
            <a:off x="9082260" y="642940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3188A9-D42A-488E-AC63-45C7C231CDED}" type="slidenum">
              <a:rPr lang="en-US" sz="1600" smtClean="0">
                <a:solidFill>
                  <a:schemeClr val="tx1">
                    <a:lumMod val="75000"/>
                    <a:lumOff val="25000"/>
                  </a:schemeClr>
                </a:solidFill>
                <a:latin typeface="Metropolis" panose="00000500000000000000" pitchFamily="50" charset="0"/>
              </a:rPr>
              <a:pPr/>
              <a:t>18</a:t>
            </a:fld>
            <a:endParaRPr lang="en-US" sz="1600" dirty="0">
              <a:solidFill>
                <a:schemeClr val="tx1">
                  <a:lumMod val="75000"/>
                  <a:lumOff val="25000"/>
                </a:schemeClr>
              </a:solidFill>
              <a:latin typeface="Metropolis" panose="00000500000000000000" pitchFamily="50" charset="0"/>
            </a:endParaRPr>
          </a:p>
        </p:txBody>
      </p:sp>
      <p:cxnSp>
        <p:nvCxnSpPr>
          <p:cNvPr id="11" name="Straight Connector 10">
            <a:extLst>
              <a:ext uri="{FF2B5EF4-FFF2-40B4-BE49-F238E27FC236}">
                <a16:creationId xmlns:a16="http://schemas.microsoft.com/office/drawing/2014/main" id="{88553998-C247-43B6-82D8-8663C7F5EB36}"/>
              </a:ext>
            </a:extLst>
          </p:cNvPr>
          <p:cNvCxnSpPr>
            <a:cxnSpLocks/>
          </p:cNvCxnSpPr>
          <p:nvPr/>
        </p:nvCxnSpPr>
        <p:spPr>
          <a:xfrm>
            <a:off x="0" y="6353204"/>
            <a:ext cx="121920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936D41BE-33DC-4287-AFEA-5A035B13B01A}"/>
              </a:ext>
            </a:extLst>
          </p:cNvPr>
          <p:cNvSpPr txBox="1">
            <a:spLocks/>
          </p:cNvSpPr>
          <p:nvPr/>
        </p:nvSpPr>
        <p:spPr>
          <a:xfrm>
            <a:off x="633190" y="1208317"/>
            <a:ext cx="10925619" cy="4818869"/>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Clr>
                <a:srgbClr val="00B0F0"/>
              </a:buClr>
              <a:buNone/>
            </a:pPr>
            <a:r>
              <a:rPr lang="en-US" sz="2000" b="1" dirty="0">
                <a:solidFill>
                  <a:schemeClr val="tx1">
                    <a:lumMod val="75000"/>
                    <a:lumOff val="25000"/>
                  </a:schemeClr>
                </a:solidFill>
                <a:latin typeface="Metropolis" panose="00000500000000000000" pitchFamily="50" charset="0"/>
              </a:rPr>
              <a:t>Pricing Strategy</a:t>
            </a:r>
          </a:p>
          <a:p>
            <a:pPr algn="just">
              <a:lnSpc>
                <a:spcPct val="150000"/>
              </a:lnSpc>
              <a:buClr>
                <a:srgbClr val="00B0F0"/>
              </a:buClr>
            </a:pPr>
            <a:r>
              <a:rPr lang="en-US" sz="2000" dirty="0">
                <a:solidFill>
                  <a:schemeClr val="tx1">
                    <a:lumMod val="75000"/>
                    <a:lumOff val="25000"/>
                  </a:schemeClr>
                </a:solidFill>
                <a:latin typeface="Metropolis" panose="00000500000000000000" pitchFamily="50" charset="0"/>
              </a:rPr>
              <a:t>Firstly, to encourage members to stay longer, offer a 1 year subscription at a slightly lower cost since most leave within a year</a:t>
            </a:r>
          </a:p>
          <a:p>
            <a:pPr algn="just">
              <a:lnSpc>
                <a:spcPct val="150000"/>
              </a:lnSpc>
              <a:buClr>
                <a:srgbClr val="00B0F0"/>
              </a:buClr>
            </a:pPr>
            <a:r>
              <a:rPr lang="en-US" sz="2000" dirty="0">
                <a:solidFill>
                  <a:schemeClr val="tx1">
                    <a:lumMod val="75000"/>
                    <a:lumOff val="25000"/>
                  </a:schemeClr>
                </a:solidFill>
                <a:latin typeface="Metropolis" panose="00000500000000000000" pitchFamily="50" charset="0"/>
              </a:rPr>
              <a:t>Secondly, to remove the joining fee of 6 pounds on the standard membership , to encourage gym members to take which generally has a lower churn rate.</a:t>
            </a:r>
          </a:p>
          <a:p>
            <a:pPr marL="0" indent="0" algn="just">
              <a:lnSpc>
                <a:spcPct val="150000"/>
              </a:lnSpc>
              <a:buClr>
                <a:srgbClr val="00B0F0"/>
              </a:buClr>
              <a:buNone/>
            </a:pPr>
            <a:r>
              <a:rPr lang="en-US" sz="2000" b="1" dirty="0">
                <a:solidFill>
                  <a:schemeClr val="tx1">
                    <a:lumMod val="75000"/>
                    <a:lumOff val="25000"/>
                  </a:schemeClr>
                </a:solidFill>
                <a:latin typeface="Metropolis" panose="00000500000000000000" pitchFamily="50" charset="0"/>
              </a:rPr>
              <a:t>Other churn reduction </a:t>
            </a:r>
            <a:r>
              <a:rPr lang="en-US" sz="2000" b="1" dirty="0" err="1">
                <a:solidFill>
                  <a:schemeClr val="tx1">
                    <a:lumMod val="75000"/>
                    <a:lumOff val="25000"/>
                  </a:schemeClr>
                </a:solidFill>
                <a:latin typeface="Metropolis" panose="00000500000000000000" pitchFamily="50" charset="0"/>
              </a:rPr>
              <a:t>tecniques</a:t>
            </a:r>
            <a:endParaRPr lang="en-US" sz="2000" b="1" dirty="0">
              <a:solidFill>
                <a:schemeClr val="tx1">
                  <a:lumMod val="75000"/>
                  <a:lumOff val="25000"/>
                </a:schemeClr>
              </a:solidFill>
              <a:latin typeface="Metropolis" panose="00000500000000000000" pitchFamily="50" charset="0"/>
            </a:endParaRPr>
          </a:p>
          <a:p>
            <a:pPr marL="0" indent="0" algn="just">
              <a:lnSpc>
                <a:spcPct val="150000"/>
              </a:lnSpc>
              <a:buClr>
                <a:srgbClr val="00B0F0"/>
              </a:buClr>
              <a:buNone/>
            </a:pPr>
            <a:r>
              <a:rPr lang="en-US" sz="2000" dirty="0">
                <a:solidFill>
                  <a:schemeClr val="tx1">
                    <a:lumMod val="75000"/>
                    <a:lumOff val="25000"/>
                  </a:schemeClr>
                </a:solidFill>
                <a:latin typeface="Metropolis" panose="00000500000000000000" pitchFamily="50" charset="0"/>
              </a:rPr>
              <a:t>Groups of customers within your business that are more likely to churn than others -  specifically females, flexible members and member older than 45 were more likely to churn. In addition, there was a significant loss of revenue. Considering that a lot of members leave gym due to either injury or loss of motivation we have provided specific advice on how to target these groups.</a:t>
            </a:r>
          </a:p>
        </p:txBody>
      </p:sp>
    </p:spTree>
    <p:extLst>
      <p:ext uri="{BB962C8B-B14F-4D97-AF65-F5344CB8AC3E}">
        <p14:creationId xmlns:p14="http://schemas.microsoft.com/office/powerpoint/2010/main" val="199303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Top Corners Snipped 6">
            <a:extLst>
              <a:ext uri="{FF2B5EF4-FFF2-40B4-BE49-F238E27FC236}">
                <a16:creationId xmlns:a16="http://schemas.microsoft.com/office/drawing/2014/main" id="{FD5FE1C1-86E2-4560-B94D-DD2303A4C70D}"/>
              </a:ext>
            </a:extLst>
          </p:cNvPr>
          <p:cNvSpPr/>
          <p:nvPr/>
        </p:nvSpPr>
        <p:spPr>
          <a:xfrm rot="10800000">
            <a:off x="0" y="0"/>
            <a:ext cx="12192000" cy="914400"/>
          </a:xfrm>
          <a:prstGeom prst="snip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ítulo 1">
            <a:extLst>
              <a:ext uri="{FF2B5EF4-FFF2-40B4-BE49-F238E27FC236}">
                <a16:creationId xmlns:a16="http://schemas.microsoft.com/office/drawing/2014/main" id="{38E364A5-C08C-480C-B3AA-622D2CE9197F}"/>
              </a:ext>
            </a:extLst>
          </p:cNvPr>
          <p:cNvSpPr txBox="1">
            <a:spLocks/>
          </p:cNvSpPr>
          <p:nvPr/>
        </p:nvSpPr>
        <p:spPr>
          <a:xfrm>
            <a:off x="475145" y="185515"/>
            <a:ext cx="9875520" cy="5561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Metropolis" panose="00000500000000000000" pitchFamily="50" charset="0"/>
              </a:rPr>
              <a:t>Strengths/limitations</a:t>
            </a:r>
            <a:endParaRPr lang="es-CL" sz="3200" b="1" dirty="0">
              <a:solidFill>
                <a:schemeClr val="bg1"/>
              </a:solidFill>
              <a:latin typeface="Metropolis" panose="00000500000000000000" pitchFamily="50" charset="0"/>
            </a:endParaRPr>
          </a:p>
        </p:txBody>
      </p:sp>
      <p:sp>
        <p:nvSpPr>
          <p:cNvPr id="10" name="Slide Number Placeholder 2">
            <a:extLst>
              <a:ext uri="{FF2B5EF4-FFF2-40B4-BE49-F238E27FC236}">
                <a16:creationId xmlns:a16="http://schemas.microsoft.com/office/drawing/2014/main" id="{5E19270D-BAFD-4DB2-B0F5-C07FC158A174}"/>
              </a:ext>
            </a:extLst>
          </p:cNvPr>
          <p:cNvSpPr txBox="1">
            <a:spLocks/>
          </p:cNvSpPr>
          <p:nvPr/>
        </p:nvSpPr>
        <p:spPr>
          <a:xfrm>
            <a:off x="9082260" y="642940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3188A9-D42A-488E-AC63-45C7C231CDED}" type="slidenum">
              <a:rPr lang="en-US" sz="1600" smtClean="0">
                <a:solidFill>
                  <a:schemeClr val="tx1">
                    <a:lumMod val="75000"/>
                    <a:lumOff val="25000"/>
                  </a:schemeClr>
                </a:solidFill>
                <a:latin typeface="Metropolis" panose="00000500000000000000" pitchFamily="50" charset="0"/>
              </a:rPr>
              <a:pPr/>
              <a:t>19</a:t>
            </a:fld>
            <a:endParaRPr lang="en-US" sz="1600" dirty="0">
              <a:solidFill>
                <a:schemeClr val="tx1">
                  <a:lumMod val="75000"/>
                  <a:lumOff val="25000"/>
                </a:schemeClr>
              </a:solidFill>
              <a:latin typeface="Metropolis" panose="00000500000000000000" pitchFamily="50" charset="0"/>
            </a:endParaRPr>
          </a:p>
        </p:txBody>
      </p:sp>
      <p:cxnSp>
        <p:nvCxnSpPr>
          <p:cNvPr id="11" name="Straight Connector 10">
            <a:extLst>
              <a:ext uri="{FF2B5EF4-FFF2-40B4-BE49-F238E27FC236}">
                <a16:creationId xmlns:a16="http://schemas.microsoft.com/office/drawing/2014/main" id="{88553998-C247-43B6-82D8-8663C7F5EB36}"/>
              </a:ext>
            </a:extLst>
          </p:cNvPr>
          <p:cNvCxnSpPr>
            <a:cxnSpLocks/>
          </p:cNvCxnSpPr>
          <p:nvPr/>
        </p:nvCxnSpPr>
        <p:spPr>
          <a:xfrm>
            <a:off x="0" y="6353204"/>
            <a:ext cx="121920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936D41BE-33DC-4287-AFEA-5A035B13B01A}"/>
              </a:ext>
            </a:extLst>
          </p:cNvPr>
          <p:cNvSpPr txBox="1">
            <a:spLocks/>
          </p:cNvSpPr>
          <p:nvPr/>
        </p:nvSpPr>
        <p:spPr>
          <a:xfrm>
            <a:off x="633190" y="1208317"/>
            <a:ext cx="10925619" cy="4818869"/>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Clr>
                <a:srgbClr val="00B0F0"/>
              </a:buClr>
              <a:buNone/>
            </a:pPr>
            <a:r>
              <a:rPr lang="en-US" sz="2000" b="1" dirty="0">
                <a:solidFill>
                  <a:schemeClr val="tx1">
                    <a:lumMod val="75000"/>
                    <a:lumOff val="25000"/>
                  </a:schemeClr>
                </a:solidFill>
                <a:latin typeface="Metropolis" panose="00000500000000000000" pitchFamily="50" charset="0"/>
              </a:rPr>
              <a:t>Strengths</a:t>
            </a:r>
          </a:p>
          <a:p>
            <a:pPr marL="0" indent="0" algn="just">
              <a:lnSpc>
                <a:spcPct val="150000"/>
              </a:lnSpc>
              <a:buClr>
                <a:srgbClr val="00B0F0"/>
              </a:buClr>
              <a:buNone/>
            </a:pPr>
            <a:r>
              <a:rPr lang="en-US" sz="2000" dirty="0">
                <a:solidFill>
                  <a:schemeClr val="tx1">
                    <a:lumMod val="75000"/>
                    <a:lumOff val="25000"/>
                  </a:schemeClr>
                </a:solidFill>
                <a:latin typeface="Metropolis" panose="00000500000000000000" pitchFamily="50" charset="0"/>
              </a:rPr>
              <a:t>We have almost explored most of the of the available attributes in the dataset, through many different forms of visualization and analysis.</a:t>
            </a:r>
          </a:p>
          <a:p>
            <a:pPr marL="0" indent="0" algn="just">
              <a:lnSpc>
                <a:spcPct val="150000"/>
              </a:lnSpc>
              <a:buClr>
                <a:srgbClr val="00B0F0"/>
              </a:buClr>
              <a:buNone/>
            </a:pPr>
            <a:r>
              <a:rPr lang="en-US" sz="2000" b="1" dirty="0">
                <a:solidFill>
                  <a:schemeClr val="tx1">
                    <a:lumMod val="75000"/>
                    <a:lumOff val="25000"/>
                  </a:schemeClr>
                </a:solidFill>
                <a:latin typeface="Metropolis" panose="00000500000000000000" pitchFamily="50" charset="0"/>
              </a:rPr>
              <a:t>Limitations</a:t>
            </a:r>
          </a:p>
          <a:p>
            <a:pPr algn="just">
              <a:lnSpc>
                <a:spcPct val="150000"/>
              </a:lnSpc>
              <a:buClr>
                <a:srgbClr val="00B0F0"/>
              </a:buClr>
              <a:buFont typeface="Wingdings" panose="05000000000000000000" pitchFamily="2" charset="2"/>
              <a:buChar char="§"/>
            </a:pPr>
            <a:r>
              <a:rPr lang="en-US" sz="2000" dirty="0">
                <a:solidFill>
                  <a:schemeClr val="tx1">
                    <a:lumMod val="75000"/>
                    <a:lumOff val="25000"/>
                  </a:schemeClr>
                </a:solidFill>
                <a:latin typeface="Metropolis" panose="00000500000000000000" pitchFamily="50" charset="0"/>
              </a:rPr>
              <a:t>A key limitation of our analysis is that we did not look at the combined effect of factors. For example we explored gender and age brackets separately, but not females within a certain age bracket.  For further analysis we could use data sets.</a:t>
            </a:r>
          </a:p>
          <a:p>
            <a:pPr lvl="1" algn="just">
              <a:lnSpc>
                <a:spcPct val="150000"/>
              </a:lnSpc>
              <a:buClr>
                <a:srgbClr val="00B0F0"/>
              </a:buClr>
              <a:buFont typeface="Wingdings" panose="05000000000000000000" pitchFamily="2" charset="2"/>
              <a:buChar char="§"/>
            </a:pPr>
            <a:r>
              <a:rPr lang="en-US" sz="2000" dirty="0">
                <a:solidFill>
                  <a:schemeClr val="tx1">
                    <a:lumMod val="75000"/>
                    <a:lumOff val="25000"/>
                  </a:schemeClr>
                </a:solidFill>
                <a:latin typeface="Metropolis" panose="00000500000000000000" pitchFamily="50" charset="0"/>
              </a:rPr>
              <a:t>Data relating to the gym industry beyond London to see if we can target those areas</a:t>
            </a:r>
          </a:p>
          <a:p>
            <a:pPr lvl="1" algn="just">
              <a:lnSpc>
                <a:spcPct val="150000"/>
              </a:lnSpc>
              <a:buClr>
                <a:srgbClr val="00B0F0"/>
              </a:buClr>
              <a:buFont typeface="Wingdings" panose="05000000000000000000" pitchFamily="2" charset="2"/>
              <a:buChar char="§"/>
            </a:pPr>
            <a:r>
              <a:rPr lang="en-US" sz="2000" dirty="0">
                <a:solidFill>
                  <a:schemeClr val="tx1">
                    <a:lumMod val="75000"/>
                    <a:lumOff val="25000"/>
                  </a:schemeClr>
                </a:solidFill>
                <a:latin typeface="Metropolis" panose="00000500000000000000" pitchFamily="50" charset="0"/>
              </a:rPr>
              <a:t>Data relating to surveys of customer experience at the gym</a:t>
            </a:r>
          </a:p>
          <a:p>
            <a:pPr lvl="1" algn="just">
              <a:lnSpc>
                <a:spcPct val="150000"/>
              </a:lnSpc>
              <a:buClr>
                <a:srgbClr val="00B0F0"/>
              </a:buClr>
              <a:buFont typeface="Wingdings" panose="05000000000000000000" pitchFamily="2" charset="2"/>
              <a:buChar char="§"/>
            </a:pPr>
            <a:r>
              <a:rPr lang="en-US" sz="2000" dirty="0">
                <a:solidFill>
                  <a:schemeClr val="tx1">
                    <a:lumMod val="75000"/>
                    <a:lumOff val="25000"/>
                  </a:schemeClr>
                </a:solidFill>
                <a:latin typeface="Metropolis" panose="00000500000000000000" pitchFamily="50" charset="0"/>
              </a:rPr>
              <a:t>Data regarding quality of coaches/trainers at the gym</a:t>
            </a:r>
          </a:p>
          <a:p>
            <a:pPr lvl="1" algn="just">
              <a:lnSpc>
                <a:spcPct val="150000"/>
              </a:lnSpc>
              <a:buClr>
                <a:srgbClr val="00B0F0"/>
              </a:buClr>
              <a:buFont typeface="Wingdings" panose="05000000000000000000" pitchFamily="2" charset="2"/>
              <a:buChar char="§"/>
            </a:pPr>
            <a:r>
              <a:rPr lang="en-US" sz="2000" dirty="0">
                <a:solidFill>
                  <a:schemeClr val="tx1">
                    <a:lumMod val="75000"/>
                    <a:lumOff val="25000"/>
                  </a:schemeClr>
                </a:solidFill>
                <a:latin typeface="Metropolis" panose="00000500000000000000" pitchFamily="50" charset="0"/>
              </a:rPr>
              <a:t>Data regarding size/capacity of gym and availability of gym equipment</a:t>
            </a:r>
          </a:p>
          <a:p>
            <a:pPr lvl="1" algn="just">
              <a:lnSpc>
                <a:spcPct val="150000"/>
              </a:lnSpc>
              <a:buClr>
                <a:srgbClr val="00B0F0"/>
              </a:buClr>
              <a:buFont typeface="Wingdings" panose="05000000000000000000" pitchFamily="2" charset="2"/>
              <a:buChar char="§"/>
            </a:pPr>
            <a:r>
              <a:rPr lang="en-US" sz="2000" dirty="0">
                <a:solidFill>
                  <a:schemeClr val="tx1">
                    <a:lumMod val="75000"/>
                    <a:lumOff val="25000"/>
                  </a:schemeClr>
                </a:solidFill>
                <a:latin typeface="Metropolis" panose="00000500000000000000" pitchFamily="50" charset="0"/>
              </a:rPr>
              <a:t>Competitor data to compare the performance of the two businesses</a:t>
            </a:r>
          </a:p>
          <a:p>
            <a:pPr marL="0" indent="0" algn="just">
              <a:lnSpc>
                <a:spcPct val="150000"/>
              </a:lnSpc>
              <a:buClr>
                <a:srgbClr val="00B0F0"/>
              </a:buClr>
              <a:buNone/>
            </a:pPr>
            <a:endParaRPr lang="en-US" sz="2000" b="1" dirty="0">
              <a:solidFill>
                <a:schemeClr val="tx1">
                  <a:lumMod val="75000"/>
                  <a:lumOff val="25000"/>
                </a:schemeClr>
              </a:solidFill>
              <a:latin typeface="Metropolis" panose="00000500000000000000" pitchFamily="50" charset="0"/>
            </a:endParaRPr>
          </a:p>
        </p:txBody>
      </p:sp>
    </p:spTree>
    <p:extLst>
      <p:ext uri="{BB962C8B-B14F-4D97-AF65-F5344CB8AC3E}">
        <p14:creationId xmlns:p14="http://schemas.microsoft.com/office/powerpoint/2010/main" val="354507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92D011-40DA-4D18-94FE-8A8E40D15846}"/>
              </a:ext>
            </a:extLst>
          </p:cNvPr>
          <p:cNvSpPr>
            <a:spLocks noGrp="1"/>
          </p:cNvSpPr>
          <p:nvPr>
            <p:ph idx="4294967295"/>
          </p:nvPr>
        </p:nvSpPr>
        <p:spPr>
          <a:xfrm>
            <a:off x="655903" y="1627177"/>
            <a:ext cx="4757002" cy="3603645"/>
          </a:xfrm>
          <a:prstGeom prst="rect">
            <a:avLst/>
          </a:prstGeom>
        </p:spPr>
        <p:txBody>
          <a:bodyPr>
            <a:noAutofit/>
          </a:bodyPr>
          <a:lstStyle/>
          <a:p>
            <a:pPr algn="just">
              <a:lnSpc>
                <a:spcPct val="150000"/>
              </a:lnSpc>
              <a:buClr>
                <a:srgbClr val="00B0F0"/>
              </a:buClr>
              <a:buFont typeface="Wingdings" panose="05000000000000000000" pitchFamily="2" charset="2"/>
              <a:buChar char="§"/>
            </a:pPr>
            <a:r>
              <a:rPr lang="en-US" sz="1800" dirty="0">
                <a:solidFill>
                  <a:schemeClr val="tx1">
                    <a:lumMod val="75000"/>
                    <a:lumOff val="25000"/>
                  </a:schemeClr>
                </a:solidFill>
                <a:latin typeface="Metropolis" panose="00000500000000000000" pitchFamily="50" charset="0"/>
              </a:rPr>
              <a:t>Summary</a:t>
            </a:r>
          </a:p>
          <a:p>
            <a:pPr algn="just">
              <a:lnSpc>
                <a:spcPct val="150000"/>
              </a:lnSpc>
              <a:buClr>
                <a:srgbClr val="00B0F0"/>
              </a:buClr>
              <a:buFont typeface="Wingdings" panose="05000000000000000000" pitchFamily="2" charset="2"/>
              <a:buChar char="§"/>
            </a:pPr>
            <a:r>
              <a:rPr lang="en-US" sz="1800" dirty="0">
                <a:solidFill>
                  <a:schemeClr val="tx1">
                    <a:lumMod val="75000"/>
                    <a:lumOff val="25000"/>
                  </a:schemeClr>
                </a:solidFill>
                <a:latin typeface="Metropolis" panose="00000500000000000000" pitchFamily="50" charset="0"/>
              </a:rPr>
              <a:t>Business problem overview</a:t>
            </a:r>
          </a:p>
          <a:p>
            <a:pPr algn="just">
              <a:lnSpc>
                <a:spcPct val="150000"/>
              </a:lnSpc>
              <a:buClr>
                <a:srgbClr val="00B0F0"/>
              </a:buClr>
              <a:buFont typeface="Wingdings" panose="05000000000000000000" pitchFamily="2" charset="2"/>
              <a:buChar char="§"/>
            </a:pPr>
            <a:r>
              <a:rPr lang="en-US" sz="1800" dirty="0">
                <a:solidFill>
                  <a:schemeClr val="tx1">
                    <a:lumMod val="75000"/>
                    <a:lumOff val="25000"/>
                  </a:schemeClr>
                </a:solidFill>
                <a:latin typeface="Metropolis" panose="00000500000000000000" pitchFamily="50" charset="0"/>
              </a:rPr>
              <a:t>Summary of Analysis Approach and hypothesis</a:t>
            </a:r>
          </a:p>
          <a:p>
            <a:pPr algn="just">
              <a:lnSpc>
                <a:spcPct val="150000"/>
              </a:lnSpc>
              <a:buClr>
                <a:srgbClr val="00B0F0"/>
              </a:buClr>
              <a:buFont typeface="Wingdings" panose="05000000000000000000" pitchFamily="2" charset="2"/>
              <a:buChar char="§"/>
            </a:pPr>
            <a:r>
              <a:rPr lang="en-US" sz="1800" dirty="0">
                <a:solidFill>
                  <a:schemeClr val="tx1">
                    <a:lumMod val="75000"/>
                    <a:lumOff val="25000"/>
                  </a:schemeClr>
                </a:solidFill>
                <a:latin typeface="Metropolis" panose="00000500000000000000" pitchFamily="50" charset="0"/>
              </a:rPr>
              <a:t>KPIs</a:t>
            </a:r>
          </a:p>
          <a:p>
            <a:pPr algn="just">
              <a:lnSpc>
                <a:spcPct val="150000"/>
              </a:lnSpc>
              <a:buClr>
                <a:srgbClr val="00B0F0"/>
              </a:buClr>
              <a:buFont typeface="Wingdings" panose="05000000000000000000" pitchFamily="2" charset="2"/>
              <a:buChar char="§"/>
            </a:pPr>
            <a:r>
              <a:rPr lang="en-US" sz="1800" dirty="0">
                <a:solidFill>
                  <a:schemeClr val="tx1">
                    <a:lumMod val="75000"/>
                    <a:lumOff val="25000"/>
                  </a:schemeClr>
                </a:solidFill>
                <a:latin typeface="Metropolis" panose="00000500000000000000" pitchFamily="50" charset="0"/>
              </a:rPr>
              <a:t>Results of hypothesis analysis</a:t>
            </a:r>
          </a:p>
          <a:p>
            <a:pPr algn="just">
              <a:lnSpc>
                <a:spcPct val="150000"/>
              </a:lnSpc>
              <a:buClr>
                <a:srgbClr val="00B0F0"/>
              </a:buClr>
              <a:buFont typeface="Wingdings" panose="05000000000000000000" pitchFamily="2" charset="2"/>
              <a:buChar char="§"/>
            </a:pPr>
            <a:endParaRPr lang="en-US" sz="1800" dirty="0">
              <a:solidFill>
                <a:schemeClr val="tx1">
                  <a:lumMod val="75000"/>
                  <a:lumOff val="25000"/>
                </a:schemeClr>
              </a:solidFill>
              <a:latin typeface="Metropolis" panose="00000500000000000000" pitchFamily="50" charset="0"/>
            </a:endParaRPr>
          </a:p>
        </p:txBody>
      </p:sp>
      <p:sp>
        <p:nvSpPr>
          <p:cNvPr id="4" name="Rectangle: Top Corners Snipped 3">
            <a:extLst>
              <a:ext uri="{FF2B5EF4-FFF2-40B4-BE49-F238E27FC236}">
                <a16:creationId xmlns:a16="http://schemas.microsoft.com/office/drawing/2014/main" id="{51D137BB-208A-43A6-A276-1AA20345209C}"/>
              </a:ext>
            </a:extLst>
          </p:cNvPr>
          <p:cNvSpPr/>
          <p:nvPr/>
        </p:nvSpPr>
        <p:spPr>
          <a:xfrm rot="10800000">
            <a:off x="0" y="0"/>
            <a:ext cx="12192000" cy="914400"/>
          </a:xfrm>
          <a:prstGeom prst="snip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ítulo 1">
            <a:extLst>
              <a:ext uri="{FF2B5EF4-FFF2-40B4-BE49-F238E27FC236}">
                <a16:creationId xmlns:a16="http://schemas.microsoft.com/office/drawing/2014/main" id="{A48EDA97-DEE1-4A49-8C3E-39DB7C798223}"/>
              </a:ext>
            </a:extLst>
          </p:cNvPr>
          <p:cNvSpPr txBox="1">
            <a:spLocks/>
          </p:cNvSpPr>
          <p:nvPr/>
        </p:nvSpPr>
        <p:spPr>
          <a:xfrm>
            <a:off x="475145" y="185515"/>
            <a:ext cx="9875520" cy="5561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chemeClr val="bg1"/>
                </a:solidFill>
                <a:latin typeface="Metropolis" panose="00000500000000000000" pitchFamily="50" charset="0"/>
              </a:rPr>
              <a:t>Presentation Outline (i)</a:t>
            </a:r>
          </a:p>
        </p:txBody>
      </p:sp>
      <p:sp>
        <p:nvSpPr>
          <p:cNvPr id="8" name="Content Placeholder 2">
            <a:extLst>
              <a:ext uri="{FF2B5EF4-FFF2-40B4-BE49-F238E27FC236}">
                <a16:creationId xmlns:a16="http://schemas.microsoft.com/office/drawing/2014/main" id="{94FDC7E8-2887-4D23-A029-324B2EB34C39}"/>
              </a:ext>
            </a:extLst>
          </p:cNvPr>
          <p:cNvSpPr txBox="1">
            <a:spLocks/>
          </p:cNvSpPr>
          <p:nvPr/>
        </p:nvSpPr>
        <p:spPr>
          <a:xfrm>
            <a:off x="6354591" y="1627177"/>
            <a:ext cx="4920233" cy="36036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rgbClr val="00B0F0"/>
              </a:buClr>
              <a:buFont typeface="Wingdings" panose="05000000000000000000" pitchFamily="2" charset="2"/>
              <a:buChar char="§"/>
            </a:pPr>
            <a:r>
              <a:rPr lang="en-US" sz="1600" dirty="0">
                <a:solidFill>
                  <a:schemeClr val="tx1">
                    <a:lumMod val="75000"/>
                    <a:lumOff val="25000"/>
                  </a:schemeClr>
                </a:solidFill>
                <a:latin typeface="Metropolis" panose="00000500000000000000" pitchFamily="50" charset="0"/>
              </a:rPr>
              <a:t>Forecasting</a:t>
            </a:r>
          </a:p>
          <a:p>
            <a:pPr>
              <a:lnSpc>
                <a:spcPct val="150000"/>
              </a:lnSpc>
              <a:buClr>
                <a:srgbClr val="00B0F0"/>
              </a:buClr>
              <a:buFont typeface="Wingdings" panose="05000000000000000000" pitchFamily="2" charset="2"/>
              <a:buChar char="§"/>
            </a:pPr>
            <a:r>
              <a:rPr lang="en-US" sz="1600" dirty="0">
                <a:solidFill>
                  <a:schemeClr val="tx1">
                    <a:lumMod val="75000"/>
                    <a:lumOff val="25000"/>
                  </a:schemeClr>
                </a:solidFill>
                <a:latin typeface="Metropolis" panose="00000500000000000000" pitchFamily="50" charset="0"/>
              </a:rPr>
              <a:t>Summary of Findings</a:t>
            </a:r>
          </a:p>
          <a:p>
            <a:pPr>
              <a:lnSpc>
                <a:spcPct val="150000"/>
              </a:lnSpc>
              <a:buClr>
                <a:srgbClr val="00B0F0"/>
              </a:buClr>
              <a:buFont typeface="Wingdings" panose="05000000000000000000" pitchFamily="2" charset="2"/>
              <a:buChar char="§"/>
            </a:pPr>
            <a:r>
              <a:rPr lang="en-US" sz="1600" dirty="0">
                <a:solidFill>
                  <a:schemeClr val="tx1">
                    <a:lumMod val="75000"/>
                    <a:lumOff val="25000"/>
                  </a:schemeClr>
                </a:solidFill>
                <a:latin typeface="Metropolis" panose="00000500000000000000" pitchFamily="50" charset="0"/>
              </a:rPr>
              <a:t>Strengths/limitations</a:t>
            </a:r>
          </a:p>
        </p:txBody>
      </p:sp>
      <p:sp>
        <p:nvSpPr>
          <p:cNvPr id="9" name="Slide Number Placeholder 2">
            <a:extLst>
              <a:ext uri="{FF2B5EF4-FFF2-40B4-BE49-F238E27FC236}">
                <a16:creationId xmlns:a16="http://schemas.microsoft.com/office/drawing/2014/main" id="{AE50E125-DDED-454D-B645-D728684F74D0}"/>
              </a:ext>
            </a:extLst>
          </p:cNvPr>
          <p:cNvSpPr txBox="1">
            <a:spLocks/>
          </p:cNvSpPr>
          <p:nvPr/>
        </p:nvSpPr>
        <p:spPr>
          <a:xfrm>
            <a:off x="9082260" y="642940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3188A9-D42A-488E-AC63-45C7C231CDED}" type="slidenum">
              <a:rPr lang="en-US" sz="1600" smtClean="0">
                <a:solidFill>
                  <a:schemeClr val="tx1">
                    <a:lumMod val="75000"/>
                    <a:lumOff val="25000"/>
                  </a:schemeClr>
                </a:solidFill>
                <a:latin typeface="Metropolis" panose="00000500000000000000" pitchFamily="50" charset="0"/>
              </a:rPr>
              <a:pPr/>
              <a:t>2</a:t>
            </a:fld>
            <a:endParaRPr lang="en-US" sz="1600" dirty="0">
              <a:solidFill>
                <a:schemeClr val="tx1">
                  <a:lumMod val="75000"/>
                  <a:lumOff val="25000"/>
                </a:schemeClr>
              </a:solidFill>
              <a:latin typeface="Metropolis" panose="00000500000000000000" pitchFamily="50" charset="0"/>
            </a:endParaRPr>
          </a:p>
        </p:txBody>
      </p:sp>
      <p:cxnSp>
        <p:nvCxnSpPr>
          <p:cNvPr id="11" name="Straight Connector 10">
            <a:extLst>
              <a:ext uri="{FF2B5EF4-FFF2-40B4-BE49-F238E27FC236}">
                <a16:creationId xmlns:a16="http://schemas.microsoft.com/office/drawing/2014/main" id="{51471210-BA09-47EB-A892-E544AF0E3A00}"/>
              </a:ext>
            </a:extLst>
          </p:cNvPr>
          <p:cNvCxnSpPr>
            <a:cxnSpLocks/>
          </p:cNvCxnSpPr>
          <p:nvPr/>
        </p:nvCxnSpPr>
        <p:spPr>
          <a:xfrm>
            <a:off x="0" y="6353204"/>
            <a:ext cx="121920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9627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9FFF2D-7153-46D2-863A-0AD221B6C951}"/>
              </a:ext>
            </a:extLst>
          </p:cNvPr>
          <p:cNvSpPr>
            <a:spLocks noGrp="1"/>
          </p:cNvSpPr>
          <p:nvPr>
            <p:ph idx="4294967295"/>
          </p:nvPr>
        </p:nvSpPr>
        <p:spPr>
          <a:xfrm>
            <a:off x="941438" y="2337862"/>
            <a:ext cx="10309122" cy="1031283"/>
          </a:xfrm>
          <a:prstGeom prst="rect">
            <a:avLst/>
          </a:prstGeom>
        </p:spPr>
        <p:txBody>
          <a:bodyPr>
            <a:normAutofit fontScale="85000" lnSpcReduction="10000"/>
          </a:bodyPr>
          <a:lstStyle/>
          <a:p>
            <a:pPr marL="0" indent="0" algn="ctr">
              <a:buNone/>
            </a:pPr>
            <a:r>
              <a:rPr lang="en-MY" sz="5400" b="1" dirty="0">
                <a:latin typeface="Metropolis" panose="00000500000000000000" pitchFamily="50" charset="0"/>
              </a:rPr>
              <a:t>Thank you for listening, any questions? </a:t>
            </a:r>
          </a:p>
        </p:txBody>
      </p:sp>
      <p:sp>
        <p:nvSpPr>
          <p:cNvPr id="5" name="Rectangle: Top Corners Snipped 4">
            <a:extLst>
              <a:ext uri="{FF2B5EF4-FFF2-40B4-BE49-F238E27FC236}">
                <a16:creationId xmlns:a16="http://schemas.microsoft.com/office/drawing/2014/main" id="{9D0CE634-FE43-4DE6-B775-EAB3AEC94702}"/>
              </a:ext>
            </a:extLst>
          </p:cNvPr>
          <p:cNvSpPr/>
          <p:nvPr/>
        </p:nvSpPr>
        <p:spPr>
          <a:xfrm>
            <a:off x="-1" y="5943600"/>
            <a:ext cx="12192000" cy="914400"/>
          </a:xfrm>
          <a:prstGeom prst="snip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5413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6EDFC1-595B-4F3E-8DCB-DA74E295988B}"/>
              </a:ext>
            </a:extLst>
          </p:cNvPr>
          <p:cNvSpPr>
            <a:spLocks noGrp="1"/>
          </p:cNvSpPr>
          <p:nvPr>
            <p:ph idx="4294967295"/>
          </p:nvPr>
        </p:nvSpPr>
        <p:spPr>
          <a:xfrm>
            <a:off x="633190" y="1458133"/>
            <a:ext cx="10925619" cy="4351338"/>
          </a:xfrm>
          <a:prstGeom prst="rect">
            <a:avLst/>
          </a:prstGeom>
        </p:spPr>
        <p:txBody>
          <a:bodyPr>
            <a:normAutofit fontScale="92500" lnSpcReduction="20000"/>
          </a:bodyPr>
          <a:lstStyle/>
          <a:p>
            <a:pPr algn="just">
              <a:lnSpc>
                <a:spcPct val="150000"/>
              </a:lnSpc>
              <a:buClr>
                <a:srgbClr val="00B0F0"/>
              </a:buClr>
              <a:buFont typeface="Wingdings" panose="05000000000000000000" pitchFamily="2" charset="2"/>
              <a:buChar char="§"/>
            </a:pPr>
            <a:r>
              <a:rPr lang="en-US" sz="2000" dirty="0">
                <a:solidFill>
                  <a:schemeClr val="tx1">
                    <a:lumMod val="75000"/>
                    <a:lumOff val="25000"/>
                  </a:schemeClr>
                </a:solidFill>
                <a:latin typeface="Metropolis" panose="00000500000000000000" pitchFamily="50" charset="0"/>
              </a:rPr>
              <a:t>Project objective – using data from 2009 until the end of 2019 analyze customer churn for </a:t>
            </a:r>
            <a:r>
              <a:rPr lang="en-US" sz="2000" dirty="0" err="1">
                <a:solidFill>
                  <a:schemeClr val="tx1">
                    <a:lumMod val="75000"/>
                    <a:lumOff val="25000"/>
                  </a:schemeClr>
                </a:solidFill>
                <a:latin typeface="Metropolis" panose="00000500000000000000" pitchFamily="50" charset="0"/>
              </a:rPr>
              <a:t>OC&amp;CGym</a:t>
            </a:r>
            <a:r>
              <a:rPr lang="en-US" sz="2000" dirty="0">
                <a:solidFill>
                  <a:schemeClr val="tx1">
                    <a:lumMod val="75000"/>
                    <a:lumOff val="25000"/>
                  </a:schemeClr>
                </a:solidFill>
                <a:latin typeface="Metropolis" panose="00000500000000000000" pitchFamily="50" charset="0"/>
              </a:rPr>
              <a:t> gym club’s membership across its entire operation. </a:t>
            </a:r>
          </a:p>
          <a:p>
            <a:pPr algn="just">
              <a:lnSpc>
                <a:spcPct val="150000"/>
              </a:lnSpc>
              <a:buClr>
                <a:srgbClr val="00B0F0"/>
              </a:buClr>
              <a:buFont typeface="Wingdings" panose="05000000000000000000" pitchFamily="2" charset="2"/>
              <a:buChar char="§"/>
            </a:pPr>
            <a:r>
              <a:rPr lang="en-US" sz="2000" dirty="0">
                <a:solidFill>
                  <a:schemeClr val="tx1">
                    <a:lumMod val="75000"/>
                    <a:lumOff val="25000"/>
                  </a:schemeClr>
                </a:solidFill>
                <a:latin typeface="Metropolis" panose="00000500000000000000" pitchFamily="50" charset="0"/>
              </a:rPr>
              <a:t>Available Data</a:t>
            </a:r>
          </a:p>
          <a:p>
            <a:pPr lvl="1" algn="just">
              <a:lnSpc>
                <a:spcPct val="150000"/>
              </a:lnSpc>
              <a:buClr>
                <a:srgbClr val="00B0F0"/>
              </a:buClr>
              <a:buFont typeface="Wingdings" panose="05000000000000000000" pitchFamily="2" charset="2"/>
              <a:buChar char="§"/>
            </a:pPr>
            <a:r>
              <a:rPr lang="en-US" sz="1600" dirty="0">
                <a:solidFill>
                  <a:schemeClr val="tx1">
                    <a:lumMod val="75000"/>
                    <a:lumOff val="25000"/>
                  </a:schemeClr>
                </a:solidFill>
                <a:latin typeface="Metropolis" panose="00000500000000000000" pitchFamily="50" charset="0"/>
              </a:rPr>
              <a:t>Customers-  birth year, gender, affluence, join date, subscription type, birthdate and when they left the gym</a:t>
            </a:r>
          </a:p>
          <a:p>
            <a:pPr lvl="1" algn="just">
              <a:lnSpc>
                <a:spcPct val="150000"/>
              </a:lnSpc>
              <a:buClr>
                <a:srgbClr val="00B0F0"/>
              </a:buClr>
              <a:buFont typeface="Wingdings" panose="05000000000000000000" pitchFamily="2" charset="2"/>
              <a:buChar char="§"/>
            </a:pPr>
            <a:r>
              <a:rPr lang="en-US" sz="1600" dirty="0">
                <a:solidFill>
                  <a:schemeClr val="tx1">
                    <a:lumMod val="75000"/>
                    <a:lumOff val="25000"/>
                  </a:schemeClr>
                </a:solidFill>
                <a:latin typeface="Metropolis" panose="00000500000000000000" pitchFamily="50" charset="0"/>
              </a:rPr>
              <a:t>Visitation – </a:t>
            </a:r>
            <a:r>
              <a:rPr lang="en-US" sz="1600" dirty="0" err="1">
                <a:solidFill>
                  <a:schemeClr val="tx1">
                    <a:lumMod val="75000"/>
                    <a:lumOff val="25000"/>
                  </a:schemeClr>
                </a:solidFill>
                <a:latin typeface="Metropolis" panose="00000500000000000000" pitchFamily="50" charset="0"/>
              </a:rPr>
              <a:t>customerid</a:t>
            </a:r>
            <a:r>
              <a:rPr lang="en-US" sz="1600" dirty="0">
                <a:solidFill>
                  <a:schemeClr val="tx1">
                    <a:lumMod val="75000"/>
                    <a:lumOff val="25000"/>
                  </a:schemeClr>
                </a:solidFill>
                <a:latin typeface="Metropolis" panose="00000500000000000000" pitchFamily="50" charset="0"/>
              </a:rPr>
              <a:t>, date/time of visit, peak/</a:t>
            </a:r>
            <a:r>
              <a:rPr lang="en-US" sz="1600" dirty="0" err="1">
                <a:solidFill>
                  <a:schemeClr val="tx1">
                    <a:lumMod val="75000"/>
                    <a:lumOff val="25000"/>
                  </a:schemeClr>
                </a:solidFill>
                <a:latin typeface="Metropolis" panose="00000500000000000000" pitchFamily="50" charset="0"/>
              </a:rPr>
              <a:t>offpeak</a:t>
            </a:r>
            <a:endParaRPr lang="en-US" sz="1600" dirty="0">
              <a:solidFill>
                <a:schemeClr val="tx1">
                  <a:lumMod val="75000"/>
                  <a:lumOff val="25000"/>
                </a:schemeClr>
              </a:solidFill>
              <a:latin typeface="Metropolis" panose="00000500000000000000" pitchFamily="50" charset="0"/>
            </a:endParaRPr>
          </a:p>
          <a:p>
            <a:pPr algn="just">
              <a:lnSpc>
                <a:spcPct val="150000"/>
              </a:lnSpc>
              <a:buClr>
                <a:srgbClr val="00B0F0"/>
              </a:buClr>
              <a:buFont typeface="Wingdings" panose="05000000000000000000" pitchFamily="2" charset="2"/>
              <a:buChar char="§"/>
            </a:pPr>
            <a:r>
              <a:rPr lang="en-US" sz="2000" dirty="0">
                <a:solidFill>
                  <a:schemeClr val="tx1">
                    <a:lumMod val="75000"/>
                    <a:lumOff val="25000"/>
                  </a:schemeClr>
                </a:solidFill>
                <a:latin typeface="Metropolis" panose="00000500000000000000" pitchFamily="50" charset="0"/>
              </a:rPr>
              <a:t>From the provided dataset we were able to find several key insights to reduce customer churn. These actionable insights are in two forms.</a:t>
            </a:r>
          </a:p>
          <a:p>
            <a:pPr lvl="1" algn="just">
              <a:lnSpc>
                <a:spcPct val="150000"/>
              </a:lnSpc>
              <a:buClr>
                <a:srgbClr val="00B0F0"/>
              </a:buClr>
              <a:buFont typeface="Wingdings" panose="05000000000000000000" pitchFamily="2" charset="2"/>
              <a:buChar char="§"/>
            </a:pPr>
            <a:r>
              <a:rPr lang="en-US" sz="1600" dirty="0">
                <a:solidFill>
                  <a:schemeClr val="tx1">
                    <a:lumMod val="75000"/>
                    <a:lumOff val="25000"/>
                  </a:schemeClr>
                </a:solidFill>
                <a:latin typeface="Metropolis" panose="00000500000000000000" pitchFamily="50" charset="0"/>
              </a:rPr>
              <a:t>Improved pricing strategy</a:t>
            </a:r>
          </a:p>
          <a:p>
            <a:pPr lvl="1" algn="just">
              <a:lnSpc>
                <a:spcPct val="150000"/>
              </a:lnSpc>
              <a:buClr>
                <a:srgbClr val="00B0F0"/>
              </a:buClr>
              <a:buFont typeface="Wingdings" panose="05000000000000000000" pitchFamily="2" charset="2"/>
              <a:buChar char="§"/>
            </a:pPr>
            <a:r>
              <a:rPr lang="en-US" sz="1600" dirty="0">
                <a:solidFill>
                  <a:schemeClr val="tx1">
                    <a:lumMod val="75000"/>
                    <a:lumOff val="25000"/>
                  </a:schemeClr>
                </a:solidFill>
                <a:latin typeface="Metropolis" panose="00000500000000000000" pitchFamily="50" charset="0"/>
              </a:rPr>
              <a:t>Identification of periods of time where customers are likely to churn</a:t>
            </a:r>
          </a:p>
          <a:p>
            <a:pPr algn="just">
              <a:lnSpc>
                <a:spcPct val="150000"/>
              </a:lnSpc>
              <a:buClr>
                <a:srgbClr val="00B0F0"/>
              </a:buClr>
              <a:buFont typeface="Wingdings" panose="05000000000000000000" pitchFamily="2" charset="2"/>
              <a:buChar char="§"/>
            </a:pPr>
            <a:r>
              <a:rPr lang="en-US" sz="2000" dirty="0">
                <a:solidFill>
                  <a:schemeClr val="tx1">
                    <a:lumMod val="75000"/>
                    <a:lumOff val="25000"/>
                  </a:schemeClr>
                </a:solidFill>
                <a:latin typeface="Metropolis" panose="00000500000000000000" pitchFamily="50" charset="0"/>
              </a:rPr>
              <a:t>Developed a forecasting tool to aid management decisions using machine learning techniques</a:t>
            </a:r>
          </a:p>
        </p:txBody>
      </p:sp>
      <p:sp>
        <p:nvSpPr>
          <p:cNvPr id="4" name="Rectangle: Top Corners Snipped 3">
            <a:extLst>
              <a:ext uri="{FF2B5EF4-FFF2-40B4-BE49-F238E27FC236}">
                <a16:creationId xmlns:a16="http://schemas.microsoft.com/office/drawing/2014/main" id="{E4D51336-3278-416E-B665-400FB8211171}"/>
              </a:ext>
            </a:extLst>
          </p:cNvPr>
          <p:cNvSpPr/>
          <p:nvPr/>
        </p:nvSpPr>
        <p:spPr>
          <a:xfrm rot="10800000">
            <a:off x="0" y="0"/>
            <a:ext cx="12192000" cy="914400"/>
          </a:xfrm>
          <a:prstGeom prst="snip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ítulo 1">
            <a:extLst>
              <a:ext uri="{FF2B5EF4-FFF2-40B4-BE49-F238E27FC236}">
                <a16:creationId xmlns:a16="http://schemas.microsoft.com/office/drawing/2014/main" id="{95A5700E-514B-4BA8-986A-09A103471DF2}"/>
              </a:ext>
            </a:extLst>
          </p:cNvPr>
          <p:cNvSpPr txBox="1">
            <a:spLocks/>
          </p:cNvSpPr>
          <p:nvPr/>
        </p:nvSpPr>
        <p:spPr>
          <a:xfrm>
            <a:off x="475145" y="185515"/>
            <a:ext cx="9875520" cy="5561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chemeClr val="bg1"/>
                </a:solidFill>
                <a:latin typeface="Metropolis" panose="00000500000000000000" pitchFamily="50" charset="0"/>
              </a:rPr>
              <a:t>Summary</a:t>
            </a:r>
          </a:p>
        </p:txBody>
      </p:sp>
      <p:sp>
        <p:nvSpPr>
          <p:cNvPr id="6" name="Slide Number Placeholder 2">
            <a:extLst>
              <a:ext uri="{FF2B5EF4-FFF2-40B4-BE49-F238E27FC236}">
                <a16:creationId xmlns:a16="http://schemas.microsoft.com/office/drawing/2014/main" id="{4BCED787-12DD-4104-8F9F-3E223B43EC77}"/>
              </a:ext>
            </a:extLst>
          </p:cNvPr>
          <p:cNvSpPr txBox="1">
            <a:spLocks/>
          </p:cNvSpPr>
          <p:nvPr/>
        </p:nvSpPr>
        <p:spPr>
          <a:xfrm>
            <a:off x="9082260" y="642940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3188A9-D42A-488E-AC63-45C7C231CDED}" type="slidenum">
              <a:rPr lang="en-US" sz="1600" smtClean="0">
                <a:solidFill>
                  <a:schemeClr val="tx1">
                    <a:lumMod val="75000"/>
                    <a:lumOff val="25000"/>
                  </a:schemeClr>
                </a:solidFill>
                <a:latin typeface="Metropolis" panose="00000500000000000000" pitchFamily="50" charset="0"/>
              </a:rPr>
              <a:pPr/>
              <a:t>3</a:t>
            </a:fld>
            <a:endParaRPr lang="en-US" sz="1600" dirty="0">
              <a:solidFill>
                <a:schemeClr val="tx1">
                  <a:lumMod val="75000"/>
                  <a:lumOff val="25000"/>
                </a:schemeClr>
              </a:solidFill>
              <a:latin typeface="Metropolis" panose="00000500000000000000" pitchFamily="50" charset="0"/>
            </a:endParaRPr>
          </a:p>
        </p:txBody>
      </p:sp>
      <p:cxnSp>
        <p:nvCxnSpPr>
          <p:cNvPr id="7" name="Straight Connector 6">
            <a:extLst>
              <a:ext uri="{FF2B5EF4-FFF2-40B4-BE49-F238E27FC236}">
                <a16:creationId xmlns:a16="http://schemas.microsoft.com/office/drawing/2014/main" id="{340924BD-F973-4EB9-B315-8E82B4565724}"/>
              </a:ext>
            </a:extLst>
          </p:cNvPr>
          <p:cNvCxnSpPr>
            <a:cxnSpLocks/>
          </p:cNvCxnSpPr>
          <p:nvPr/>
        </p:nvCxnSpPr>
        <p:spPr>
          <a:xfrm>
            <a:off x="0" y="6353204"/>
            <a:ext cx="121920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985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CFB653-DE8B-4013-9218-9C81A801C367}"/>
              </a:ext>
            </a:extLst>
          </p:cNvPr>
          <p:cNvSpPr>
            <a:spLocks noGrp="1"/>
          </p:cNvSpPr>
          <p:nvPr>
            <p:ph idx="4294967295"/>
          </p:nvPr>
        </p:nvSpPr>
        <p:spPr>
          <a:xfrm>
            <a:off x="609600" y="1500981"/>
            <a:ext cx="7124700" cy="4351338"/>
          </a:xfrm>
          <a:prstGeom prst="rect">
            <a:avLst/>
          </a:prstGeom>
        </p:spPr>
        <p:txBody>
          <a:bodyPr>
            <a:normAutofit/>
          </a:bodyPr>
          <a:lstStyle/>
          <a:p>
            <a:pPr algn="just">
              <a:lnSpc>
                <a:spcPct val="150000"/>
              </a:lnSpc>
              <a:buClr>
                <a:srgbClr val="00B0F0"/>
              </a:buClr>
              <a:buFont typeface="Wingdings" panose="05000000000000000000" pitchFamily="2" charset="2"/>
              <a:buChar char="§"/>
            </a:pPr>
            <a:r>
              <a:rPr lang="en-US" sz="2000" dirty="0">
                <a:solidFill>
                  <a:schemeClr val="tx1">
                    <a:lumMod val="75000"/>
                    <a:lumOff val="25000"/>
                  </a:schemeClr>
                </a:solidFill>
                <a:latin typeface="Metropolis" panose="00000500000000000000" pitchFamily="50" charset="0"/>
              </a:rPr>
              <a:t>The gym has been expanding significantly over the last 10 years but recently slowed expansion and to boost revenue the gym has increased prices. </a:t>
            </a:r>
          </a:p>
          <a:p>
            <a:pPr algn="just">
              <a:lnSpc>
                <a:spcPct val="150000"/>
              </a:lnSpc>
              <a:buClr>
                <a:srgbClr val="00B0F0"/>
              </a:buClr>
              <a:buFont typeface="Wingdings" panose="05000000000000000000" pitchFamily="2" charset="2"/>
              <a:buChar char="§"/>
            </a:pPr>
            <a:r>
              <a:rPr lang="en-US" sz="2000" dirty="0">
                <a:solidFill>
                  <a:schemeClr val="tx1">
                    <a:lumMod val="75000"/>
                    <a:lumOff val="25000"/>
                  </a:schemeClr>
                </a:solidFill>
                <a:latin typeface="Metropolis" panose="00000500000000000000" pitchFamily="50" charset="0"/>
              </a:rPr>
              <a:t>Increased price hike has not provided you with the required, profit/revenue increase.</a:t>
            </a:r>
          </a:p>
          <a:p>
            <a:pPr algn="just">
              <a:lnSpc>
                <a:spcPct val="150000"/>
              </a:lnSpc>
              <a:buClr>
                <a:srgbClr val="00B0F0"/>
              </a:buClr>
              <a:buFont typeface="Wingdings" panose="05000000000000000000" pitchFamily="2" charset="2"/>
              <a:buChar char="§"/>
            </a:pPr>
            <a:r>
              <a:rPr lang="en-US" sz="2000" dirty="0">
                <a:solidFill>
                  <a:schemeClr val="tx1">
                    <a:lumMod val="75000"/>
                    <a:lumOff val="25000"/>
                  </a:schemeClr>
                </a:solidFill>
                <a:latin typeface="Metropolis" panose="00000500000000000000" pitchFamily="50" charset="0"/>
              </a:rPr>
              <a:t>Customer churn has been been very high.</a:t>
            </a:r>
            <a:endParaRPr lang="en-MY" sz="2000" dirty="0">
              <a:solidFill>
                <a:schemeClr val="tx1">
                  <a:lumMod val="75000"/>
                  <a:lumOff val="25000"/>
                </a:schemeClr>
              </a:solidFill>
              <a:latin typeface="Metropolis" panose="00000500000000000000" pitchFamily="50" charset="0"/>
            </a:endParaRPr>
          </a:p>
        </p:txBody>
      </p:sp>
      <p:sp>
        <p:nvSpPr>
          <p:cNvPr id="4" name="Rectangle: Top Corners Snipped 3">
            <a:extLst>
              <a:ext uri="{FF2B5EF4-FFF2-40B4-BE49-F238E27FC236}">
                <a16:creationId xmlns:a16="http://schemas.microsoft.com/office/drawing/2014/main" id="{CCE20F35-A6A1-47A9-9868-E052B35F9E29}"/>
              </a:ext>
            </a:extLst>
          </p:cNvPr>
          <p:cNvSpPr/>
          <p:nvPr/>
        </p:nvSpPr>
        <p:spPr>
          <a:xfrm rot="10800000">
            <a:off x="0" y="0"/>
            <a:ext cx="12192000" cy="914400"/>
          </a:xfrm>
          <a:prstGeom prst="snip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ítulo 1">
            <a:extLst>
              <a:ext uri="{FF2B5EF4-FFF2-40B4-BE49-F238E27FC236}">
                <a16:creationId xmlns:a16="http://schemas.microsoft.com/office/drawing/2014/main" id="{DF8E2999-74C3-49B1-A77E-F00C55AEA665}"/>
              </a:ext>
            </a:extLst>
          </p:cNvPr>
          <p:cNvSpPr txBox="1">
            <a:spLocks/>
          </p:cNvSpPr>
          <p:nvPr/>
        </p:nvSpPr>
        <p:spPr>
          <a:xfrm>
            <a:off x="475145" y="185515"/>
            <a:ext cx="9875520" cy="5561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chemeClr val="bg1"/>
                </a:solidFill>
                <a:latin typeface="Metropolis" panose="00000500000000000000" pitchFamily="50" charset="0"/>
              </a:rPr>
              <a:t>Business Problem</a:t>
            </a:r>
          </a:p>
        </p:txBody>
      </p:sp>
      <p:sp>
        <p:nvSpPr>
          <p:cNvPr id="6" name="Slide Number Placeholder 2">
            <a:extLst>
              <a:ext uri="{FF2B5EF4-FFF2-40B4-BE49-F238E27FC236}">
                <a16:creationId xmlns:a16="http://schemas.microsoft.com/office/drawing/2014/main" id="{327641F5-02F1-45E7-B76C-F48EA9B85CA4}"/>
              </a:ext>
            </a:extLst>
          </p:cNvPr>
          <p:cNvSpPr txBox="1">
            <a:spLocks/>
          </p:cNvSpPr>
          <p:nvPr/>
        </p:nvSpPr>
        <p:spPr>
          <a:xfrm>
            <a:off x="9082260" y="642940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3188A9-D42A-488E-AC63-45C7C231CDED}" type="slidenum">
              <a:rPr lang="en-US" sz="1600" smtClean="0">
                <a:solidFill>
                  <a:schemeClr val="tx1">
                    <a:lumMod val="75000"/>
                    <a:lumOff val="25000"/>
                  </a:schemeClr>
                </a:solidFill>
                <a:latin typeface="Metropolis" panose="00000500000000000000" pitchFamily="50" charset="0"/>
              </a:rPr>
              <a:pPr/>
              <a:t>4</a:t>
            </a:fld>
            <a:endParaRPr lang="en-US" sz="1600" dirty="0">
              <a:solidFill>
                <a:schemeClr val="tx1">
                  <a:lumMod val="75000"/>
                  <a:lumOff val="25000"/>
                </a:schemeClr>
              </a:solidFill>
              <a:latin typeface="Metropolis" panose="00000500000000000000" pitchFamily="50" charset="0"/>
            </a:endParaRPr>
          </a:p>
        </p:txBody>
      </p:sp>
      <p:cxnSp>
        <p:nvCxnSpPr>
          <p:cNvPr id="7" name="Straight Connector 6">
            <a:extLst>
              <a:ext uri="{FF2B5EF4-FFF2-40B4-BE49-F238E27FC236}">
                <a16:creationId xmlns:a16="http://schemas.microsoft.com/office/drawing/2014/main" id="{F1CF945D-9ECE-4441-8414-E2EDE5754C11}"/>
              </a:ext>
            </a:extLst>
          </p:cNvPr>
          <p:cNvCxnSpPr>
            <a:cxnSpLocks/>
          </p:cNvCxnSpPr>
          <p:nvPr/>
        </p:nvCxnSpPr>
        <p:spPr>
          <a:xfrm>
            <a:off x="0" y="6353204"/>
            <a:ext cx="121920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F1028B7-55FD-4BE5-8AB7-BE86958E8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900" y="1924575"/>
            <a:ext cx="3144779" cy="3297438"/>
          </a:xfrm>
          <a:prstGeom prst="rect">
            <a:avLst/>
          </a:prstGeom>
        </p:spPr>
      </p:pic>
      <p:sp>
        <p:nvSpPr>
          <p:cNvPr id="13" name="Rectangle 12">
            <a:extLst>
              <a:ext uri="{FF2B5EF4-FFF2-40B4-BE49-F238E27FC236}">
                <a16:creationId xmlns:a16="http://schemas.microsoft.com/office/drawing/2014/main" id="{5E6C7E3C-5E22-41D1-93D5-83008D3BAC25}"/>
              </a:ext>
            </a:extLst>
          </p:cNvPr>
          <p:cNvSpPr/>
          <p:nvPr/>
        </p:nvSpPr>
        <p:spPr>
          <a:xfrm>
            <a:off x="2724150" y="7484396"/>
            <a:ext cx="6096000" cy="923330"/>
          </a:xfrm>
          <a:prstGeom prst="rect">
            <a:avLst/>
          </a:prstGeom>
        </p:spPr>
        <p:txBody>
          <a:bodyPr>
            <a:spAutoFit/>
          </a:bodyPr>
          <a:lstStyle/>
          <a:p>
            <a:r>
              <a:rPr lang="en-US" dirty="0">
                <a:solidFill>
                  <a:srgbClr val="1F2836"/>
                </a:solidFill>
              </a:rPr>
              <a:t>I told u - presentation outlines, summary, technologies and techniques. 2,3,4,9,11,12,13,14</a:t>
            </a:r>
            <a:br>
              <a:rPr lang="en-US" dirty="0"/>
            </a:br>
            <a:endParaRPr lang="en-US" dirty="0"/>
          </a:p>
        </p:txBody>
      </p:sp>
    </p:spTree>
    <p:extLst>
      <p:ext uri="{BB962C8B-B14F-4D97-AF65-F5344CB8AC3E}">
        <p14:creationId xmlns:p14="http://schemas.microsoft.com/office/powerpoint/2010/main" val="1240339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6EDFC1-595B-4F3E-8DCB-DA74E295988B}"/>
              </a:ext>
            </a:extLst>
          </p:cNvPr>
          <p:cNvSpPr>
            <a:spLocks noGrp="1"/>
          </p:cNvSpPr>
          <p:nvPr>
            <p:ph idx="4294967295"/>
          </p:nvPr>
        </p:nvSpPr>
        <p:spPr>
          <a:xfrm>
            <a:off x="633189" y="1099917"/>
            <a:ext cx="10925619" cy="4351338"/>
          </a:xfrm>
          <a:prstGeom prst="rect">
            <a:avLst/>
          </a:prstGeom>
        </p:spPr>
        <p:txBody>
          <a:bodyPr>
            <a:normAutofit/>
          </a:bodyPr>
          <a:lstStyle/>
          <a:p>
            <a:pPr algn="just">
              <a:lnSpc>
                <a:spcPct val="150000"/>
              </a:lnSpc>
              <a:buClr>
                <a:srgbClr val="00B0F0"/>
              </a:buClr>
              <a:buFont typeface="Wingdings" panose="05000000000000000000" pitchFamily="2" charset="2"/>
              <a:buChar char="§"/>
            </a:pPr>
            <a:r>
              <a:rPr lang="en-US" sz="2000" dirty="0">
                <a:solidFill>
                  <a:schemeClr val="tx1">
                    <a:lumMod val="75000"/>
                    <a:lumOff val="25000"/>
                  </a:schemeClr>
                </a:solidFill>
                <a:latin typeface="Metropolis" panose="00000500000000000000" pitchFamily="50" charset="0"/>
              </a:rPr>
              <a:t>Below is the high level approach that we took to analyze the data</a:t>
            </a:r>
          </a:p>
        </p:txBody>
      </p:sp>
      <p:sp>
        <p:nvSpPr>
          <p:cNvPr id="4" name="Rectangle: Top Corners Snipped 3">
            <a:extLst>
              <a:ext uri="{FF2B5EF4-FFF2-40B4-BE49-F238E27FC236}">
                <a16:creationId xmlns:a16="http://schemas.microsoft.com/office/drawing/2014/main" id="{E4D51336-3278-416E-B665-400FB8211171}"/>
              </a:ext>
            </a:extLst>
          </p:cNvPr>
          <p:cNvSpPr/>
          <p:nvPr/>
        </p:nvSpPr>
        <p:spPr>
          <a:xfrm rot="10800000">
            <a:off x="0" y="0"/>
            <a:ext cx="12192000" cy="914400"/>
          </a:xfrm>
          <a:prstGeom prst="snip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ítulo 1">
            <a:extLst>
              <a:ext uri="{FF2B5EF4-FFF2-40B4-BE49-F238E27FC236}">
                <a16:creationId xmlns:a16="http://schemas.microsoft.com/office/drawing/2014/main" id="{95A5700E-514B-4BA8-986A-09A103471DF2}"/>
              </a:ext>
            </a:extLst>
          </p:cNvPr>
          <p:cNvSpPr txBox="1">
            <a:spLocks/>
          </p:cNvSpPr>
          <p:nvPr/>
        </p:nvSpPr>
        <p:spPr>
          <a:xfrm>
            <a:off x="475145" y="185515"/>
            <a:ext cx="9875520" cy="5561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chemeClr val="bg1"/>
                </a:solidFill>
                <a:latin typeface="Metropolis" panose="00000500000000000000" pitchFamily="50" charset="0"/>
              </a:rPr>
              <a:t>Summary of Analysis Approach and hypothesis</a:t>
            </a:r>
          </a:p>
        </p:txBody>
      </p:sp>
      <p:sp>
        <p:nvSpPr>
          <p:cNvPr id="6" name="Slide Number Placeholder 2">
            <a:extLst>
              <a:ext uri="{FF2B5EF4-FFF2-40B4-BE49-F238E27FC236}">
                <a16:creationId xmlns:a16="http://schemas.microsoft.com/office/drawing/2014/main" id="{4BCED787-12DD-4104-8F9F-3E223B43EC77}"/>
              </a:ext>
            </a:extLst>
          </p:cNvPr>
          <p:cNvSpPr txBox="1">
            <a:spLocks/>
          </p:cNvSpPr>
          <p:nvPr/>
        </p:nvSpPr>
        <p:spPr>
          <a:xfrm>
            <a:off x="9082260" y="642940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3188A9-D42A-488E-AC63-45C7C231CDED}" type="slidenum">
              <a:rPr lang="en-US" sz="1600" smtClean="0">
                <a:solidFill>
                  <a:schemeClr val="tx1">
                    <a:lumMod val="75000"/>
                    <a:lumOff val="25000"/>
                  </a:schemeClr>
                </a:solidFill>
                <a:latin typeface="Metropolis" panose="00000500000000000000" pitchFamily="50" charset="0"/>
              </a:rPr>
              <a:pPr/>
              <a:t>5</a:t>
            </a:fld>
            <a:endParaRPr lang="en-US" sz="1600" dirty="0">
              <a:solidFill>
                <a:schemeClr val="tx1">
                  <a:lumMod val="75000"/>
                  <a:lumOff val="25000"/>
                </a:schemeClr>
              </a:solidFill>
              <a:latin typeface="Metropolis" panose="00000500000000000000" pitchFamily="50" charset="0"/>
            </a:endParaRPr>
          </a:p>
        </p:txBody>
      </p:sp>
      <p:cxnSp>
        <p:nvCxnSpPr>
          <p:cNvPr id="7" name="Straight Connector 6">
            <a:extLst>
              <a:ext uri="{FF2B5EF4-FFF2-40B4-BE49-F238E27FC236}">
                <a16:creationId xmlns:a16="http://schemas.microsoft.com/office/drawing/2014/main" id="{340924BD-F973-4EB9-B315-8E82B4565724}"/>
              </a:ext>
            </a:extLst>
          </p:cNvPr>
          <p:cNvCxnSpPr>
            <a:cxnSpLocks/>
          </p:cNvCxnSpPr>
          <p:nvPr/>
        </p:nvCxnSpPr>
        <p:spPr>
          <a:xfrm>
            <a:off x="0" y="6353204"/>
            <a:ext cx="121920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aphicFrame>
        <p:nvGraphicFramePr>
          <p:cNvPr id="2" name="Diagram 1">
            <a:extLst>
              <a:ext uri="{FF2B5EF4-FFF2-40B4-BE49-F238E27FC236}">
                <a16:creationId xmlns:a16="http://schemas.microsoft.com/office/drawing/2014/main" id="{D7B18324-5E1D-D04D-B81C-5F700D2161EF}"/>
              </a:ext>
            </a:extLst>
          </p:cNvPr>
          <p:cNvGraphicFramePr/>
          <p:nvPr>
            <p:extLst>
              <p:ext uri="{D42A27DB-BD31-4B8C-83A1-F6EECF244321}">
                <p14:modId xmlns:p14="http://schemas.microsoft.com/office/powerpoint/2010/main" val="3435727811"/>
              </p:ext>
            </p:extLst>
          </p:nvPr>
        </p:nvGraphicFramePr>
        <p:xfrm>
          <a:off x="1093272" y="444912"/>
          <a:ext cx="9732538" cy="3378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3A83D6F5-EFBB-6F45-AF0A-131F30A707B1}"/>
              </a:ext>
            </a:extLst>
          </p:cNvPr>
          <p:cNvSpPr txBox="1"/>
          <p:nvPr/>
        </p:nvSpPr>
        <p:spPr>
          <a:xfrm>
            <a:off x="241864" y="2918354"/>
            <a:ext cx="5745982" cy="3693319"/>
          </a:xfrm>
          <a:prstGeom prst="rect">
            <a:avLst/>
          </a:prstGeom>
          <a:noFill/>
        </p:spPr>
        <p:txBody>
          <a:bodyPr wrap="square" rtlCol="0">
            <a:spAutoFit/>
          </a:bodyPr>
          <a:lstStyle/>
          <a:p>
            <a:pPr>
              <a:lnSpc>
                <a:spcPct val="150000"/>
              </a:lnSpc>
            </a:pPr>
            <a:r>
              <a:rPr lang="en-US" b="1" dirty="0">
                <a:solidFill>
                  <a:schemeClr val="tx1">
                    <a:lumMod val="75000"/>
                    <a:lumOff val="25000"/>
                  </a:schemeClr>
                </a:solidFill>
                <a:latin typeface="Metropolis" panose="00000500000000000000" pitchFamily="50" charset="0"/>
              </a:rPr>
              <a:t>First hypothesis </a:t>
            </a:r>
            <a:r>
              <a:rPr lang="en-US" dirty="0">
                <a:solidFill>
                  <a:schemeClr val="tx1">
                    <a:lumMod val="75000"/>
                    <a:lumOff val="25000"/>
                  </a:schemeClr>
                </a:solidFill>
                <a:latin typeface="Metropolis" panose="00000500000000000000" pitchFamily="50" charset="0"/>
              </a:rPr>
              <a:t>was that the following attributes would be related to the customer churn rate.</a:t>
            </a:r>
          </a:p>
          <a:p>
            <a:pPr lvl="1">
              <a:lnSpc>
                <a:spcPct val="150000"/>
              </a:lnSpc>
              <a:buClr>
                <a:srgbClr val="00B0F0"/>
              </a:buClr>
              <a:buFont typeface="Wingdings" panose="05000000000000000000" pitchFamily="2" charset="2"/>
              <a:buChar char="§"/>
            </a:pPr>
            <a:r>
              <a:rPr lang="en-US" dirty="0">
                <a:solidFill>
                  <a:schemeClr val="tx1">
                    <a:lumMod val="75000"/>
                    <a:lumOff val="25000"/>
                  </a:schemeClr>
                </a:solidFill>
                <a:latin typeface="Metropolis" panose="00000500000000000000" pitchFamily="50" charset="0"/>
              </a:rPr>
              <a:t>Gender</a:t>
            </a:r>
          </a:p>
          <a:p>
            <a:pPr lvl="1">
              <a:lnSpc>
                <a:spcPct val="150000"/>
              </a:lnSpc>
              <a:buClr>
                <a:srgbClr val="00B0F0"/>
              </a:buClr>
              <a:buFont typeface="Wingdings" panose="05000000000000000000" pitchFamily="2" charset="2"/>
              <a:buChar char="§"/>
            </a:pPr>
            <a:r>
              <a:rPr lang="en-US" dirty="0">
                <a:solidFill>
                  <a:schemeClr val="tx1">
                    <a:lumMod val="75000"/>
                    <a:lumOff val="25000"/>
                  </a:schemeClr>
                </a:solidFill>
                <a:latin typeface="Metropolis" panose="00000500000000000000" pitchFamily="50" charset="0"/>
              </a:rPr>
              <a:t>Age of customer</a:t>
            </a:r>
          </a:p>
          <a:p>
            <a:pPr lvl="1">
              <a:lnSpc>
                <a:spcPct val="150000"/>
              </a:lnSpc>
              <a:buClr>
                <a:srgbClr val="00B0F0"/>
              </a:buClr>
              <a:buFont typeface="Wingdings" panose="05000000000000000000" pitchFamily="2" charset="2"/>
              <a:buChar char="§"/>
            </a:pPr>
            <a:r>
              <a:rPr lang="en-US" dirty="0">
                <a:solidFill>
                  <a:schemeClr val="tx1">
                    <a:lumMod val="75000"/>
                    <a:lumOff val="25000"/>
                  </a:schemeClr>
                </a:solidFill>
                <a:latin typeface="Metropolis" panose="00000500000000000000" pitchFamily="50" charset="0"/>
              </a:rPr>
              <a:t>Subscription Type of customer</a:t>
            </a:r>
          </a:p>
          <a:p>
            <a:pPr lvl="1">
              <a:lnSpc>
                <a:spcPct val="150000"/>
              </a:lnSpc>
              <a:buClr>
                <a:srgbClr val="00B0F0"/>
              </a:buClr>
              <a:buFont typeface="Wingdings" panose="05000000000000000000" pitchFamily="2" charset="2"/>
              <a:buChar char="§"/>
            </a:pPr>
            <a:r>
              <a:rPr lang="en-US" dirty="0">
                <a:solidFill>
                  <a:schemeClr val="tx1">
                    <a:lumMod val="75000"/>
                    <a:lumOff val="25000"/>
                  </a:schemeClr>
                </a:solidFill>
                <a:latin typeface="Metropolis" panose="00000500000000000000" pitchFamily="50" charset="0"/>
              </a:rPr>
              <a:t>How regularly a customer attended the gym</a:t>
            </a:r>
          </a:p>
          <a:p>
            <a:pPr lvl="1">
              <a:lnSpc>
                <a:spcPct val="150000"/>
              </a:lnSpc>
              <a:buClr>
                <a:srgbClr val="00B0F0"/>
              </a:buClr>
              <a:buFont typeface="Wingdings" panose="05000000000000000000" pitchFamily="2" charset="2"/>
              <a:buChar char="§"/>
            </a:pPr>
            <a:r>
              <a:rPr lang="en-US" dirty="0">
                <a:solidFill>
                  <a:schemeClr val="tx1">
                    <a:lumMod val="75000"/>
                    <a:lumOff val="25000"/>
                  </a:schemeClr>
                </a:solidFill>
                <a:latin typeface="Metropolis" panose="00000500000000000000" pitchFamily="50" charset="0"/>
              </a:rPr>
              <a:t>At what times (peak vs non peak) a customer attends the gym</a:t>
            </a:r>
          </a:p>
          <a:p>
            <a:endParaRPr lang="en-US" dirty="0"/>
          </a:p>
        </p:txBody>
      </p:sp>
      <p:sp>
        <p:nvSpPr>
          <p:cNvPr id="11" name="TextBox 10">
            <a:extLst>
              <a:ext uri="{FF2B5EF4-FFF2-40B4-BE49-F238E27FC236}">
                <a16:creationId xmlns:a16="http://schemas.microsoft.com/office/drawing/2014/main" id="{FEF4E879-3A11-1F47-BD01-45EAA58D3B5F}"/>
              </a:ext>
            </a:extLst>
          </p:cNvPr>
          <p:cNvSpPr txBox="1"/>
          <p:nvPr/>
        </p:nvSpPr>
        <p:spPr>
          <a:xfrm>
            <a:off x="6079478" y="2918353"/>
            <a:ext cx="5745982" cy="2126864"/>
          </a:xfrm>
          <a:prstGeom prst="rect">
            <a:avLst/>
          </a:prstGeom>
          <a:noFill/>
        </p:spPr>
        <p:txBody>
          <a:bodyPr wrap="square" rtlCol="0">
            <a:spAutoFit/>
          </a:bodyPr>
          <a:lstStyle/>
          <a:p>
            <a:pPr>
              <a:lnSpc>
                <a:spcPct val="150000"/>
              </a:lnSpc>
            </a:pPr>
            <a:r>
              <a:rPr lang="en-US" b="1" dirty="0">
                <a:solidFill>
                  <a:schemeClr val="tx1">
                    <a:lumMod val="75000"/>
                    <a:lumOff val="25000"/>
                  </a:schemeClr>
                </a:solidFill>
                <a:latin typeface="Metropolis" panose="00000500000000000000" pitchFamily="50" charset="0"/>
              </a:rPr>
              <a:t>Second hypothesis </a:t>
            </a:r>
            <a:r>
              <a:rPr lang="en-US" dirty="0">
                <a:solidFill>
                  <a:schemeClr val="tx1">
                    <a:lumMod val="75000"/>
                    <a:lumOff val="25000"/>
                  </a:schemeClr>
                </a:solidFill>
                <a:latin typeface="Metropolis" panose="00000500000000000000" pitchFamily="50" charset="0"/>
              </a:rPr>
              <a:t>was that there would be a strong seasonal effect to the revenue. We would also expect significant changes in churn rate around the time the pricing strategy was implemented.</a:t>
            </a:r>
            <a:endParaRPr lang="en-US" sz="1400" dirty="0">
              <a:solidFill>
                <a:schemeClr val="tx1">
                  <a:lumMod val="75000"/>
                  <a:lumOff val="25000"/>
                </a:schemeClr>
              </a:solidFill>
              <a:latin typeface="Metropolis" panose="00000500000000000000" pitchFamily="50" charset="0"/>
            </a:endParaRPr>
          </a:p>
          <a:p>
            <a:pPr marL="457200" indent="-457200">
              <a:lnSpc>
                <a:spcPct val="150000"/>
              </a:lnSpc>
              <a:buAutoNum type="arabicParenR"/>
            </a:pPr>
            <a:endParaRPr lang="en-US" dirty="0"/>
          </a:p>
        </p:txBody>
      </p:sp>
    </p:spTree>
    <p:extLst>
      <p:ext uri="{BB962C8B-B14F-4D97-AF65-F5344CB8AC3E}">
        <p14:creationId xmlns:p14="http://schemas.microsoft.com/office/powerpoint/2010/main" val="2302326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6EDFC1-595B-4F3E-8DCB-DA74E295988B}"/>
              </a:ext>
            </a:extLst>
          </p:cNvPr>
          <p:cNvSpPr>
            <a:spLocks noGrp="1"/>
          </p:cNvSpPr>
          <p:nvPr>
            <p:ph idx="4294967295"/>
          </p:nvPr>
        </p:nvSpPr>
        <p:spPr>
          <a:xfrm>
            <a:off x="633190" y="1458133"/>
            <a:ext cx="10925619" cy="4351338"/>
          </a:xfrm>
          <a:prstGeom prst="rect">
            <a:avLst/>
          </a:prstGeom>
        </p:spPr>
        <p:txBody>
          <a:bodyPr>
            <a:normAutofit/>
          </a:bodyPr>
          <a:lstStyle/>
          <a:p>
            <a:pPr algn="just">
              <a:lnSpc>
                <a:spcPct val="150000"/>
              </a:lnSpc>
              <a:buClr>
                <a:srgbClr val="00B0F0"/>
              </a:buClr>
              <a:buFont typeface="Wingdings" panose="05000000000000000000" pitchFamily="2" charset="2"/>
              <a:buChar char="§"/>
            </a:pPr>
            <a:r>
              <a:rPr lang="en-US" sz="2000" dirty="0">
                <a:solidFill>
                  <a:schemeClr val="tx1">
                    <a:lumMod val="75000"/>
                    <a:lumOff val="25000"/>
                  </a:schemeClr>
                </a:solidFill>
                <a:latin typeface="Metropolis" panose="00000500000000000000" pitchFamily="50" charset="0"/>
              </a:rPr>
              <a:t>Churn rate - (number of customers who left during the month)/(number of customers at the start of the month). If a customer was to join and leave in the same month then we also increase the numerator and denominator by 1 i.e.. they count as a churned customer.</a:t>
            </a:r>
          </a:p>
          <a:p>
            <a:pPr algn="just">
              <a:lnSpc>
                <a:spcPct val="150000"/>
              </a:lnSpc>
              <a:buClr>
                <a:srgbClr val="00B0F0"/>
              </a:buClr>
              <a:buFont typeface="Wingdings" panose="05000000000000000000" pitchFamily="2" charset="2"/>
              <a:buChar char="§"/>
            </a:pPr>
            <a:r>
              <a:rPr lang="en-US" sz="2000" dirty="0">
                <a:solidFill>
                  <a:schemeClr val="tx1">
                    <a:lumMod val="75000"/>
                    <a:lumOff val="25000"/>
                  </a:schemeClr>
                </a:solidFill>
                <a:latin typeface="Metropolis" panose="00000500000000000000" pitchFamily="50" charset="0"/>
              </a:rPr>
              <a:t>Standardized Revenue - Since the number of locations was constantly changing  we standardized the revenue by dividing the total monthly revenue by the total number of stores that were open in that month. Here on we will refer to that as standardized revenue.</a:t>
            </a:r>
          </a:p>
          <a:p>
            <a:pPr algn="just">
              <a:lnSpc>
                <a:spcPct val="150000"/>
              </a:lnSpc>
              <a:buClr>
                <a:srgbClr val="00B0F0"/>
              </a:buClr>
              <a:buFont typeface="Wingdings" panose="05000000000000000000" pitchFamily="2" charset="2"/>
              <a:buChar char="§"/>
            </a:pPr>
            <a:endParaRPr lang="en-US" sz="2000" dirty="0">
              <a:solidFill>
                <a:schemeClr val="tx1">
                  <a:lumMod val="75000"/>
                  <a:lumOff val="25000"/>
                </a:schemeClr>
              </a:solidFill>
              <a:latin typeface="Metropolis" panose="00000500000000000000" pitchFamily="50" charset="0"/>
            </a:endParaRPr>
          </a:p>
        </p:txBody>
      </p:sp>
      <p:sp>
        <p:nvSpPr>
          <p:cNvPr id="4" name="Rectangle: Top Corners Snipped 3">
            <a:extLst>
              <a:ext uri="{FF2B5EF4-FFF2-40B4-BE49-F238E27FC236}">
                <a16:creationId xmlns:a16="http://schemas.microsoft.com/office/drawing/2014/main" id="{E4D51336-3278-416E-B665-400FB8211171}"/>
              </a:ext>
            </a:extLst>
          </p:cNvPr>
          <p:cNvSpPr/>
          <p:nvPr/>
        </p:nvSpPr>
        <p:spPr>
          <a:xfrm rot="10800000">
            <a:off x="0" y="0"/>
            <a:ext cx="12192000" cy="914400"/>
          </a:xfrm>
          <a:prstGeom prst="snip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ítulo 1">
            <a:extLst>
              <a:ext uri="{FF2B5EF4-FFF2-40B4-BE49-F238E27FC236}">
                <a16:creationId xmlns:a16="http://schemas.microsoft.com/office/drawing/2014/main" id="{95A5700E-514B-4BA8-986A-09A103471DF2}"/>
              </a:ext>
            </a:extLst>
          </p:cNvPr>
          <p:cNvSpPr txBox="1">
            <a:spLocks/>
          </p:cNvSpPr>
          <p:nvPr/>
        </p:nvSpPr>
        <p:spPr>
          <a:xfrm>
            <a:off x="475145" y="185515"/>
            <a:ext cx="9875520" cy="5561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chemeClr val="bg1"/>
                </a:solidFill>
                <a:latin typeface="Metropolis" panose="00000500000000000000" pitchFamily="50" charset="0"/>
              </a:rPr>
              <a:t>KPIs</a:t>
            </a:r>
          </a:p>
        </p:txBody>
      </p:sp>
      <p:sp>
        <p:nvSpPr>
          <p:cNvPr id="6" name="Slide Number Placeholder 2">
            <a:extLst>
              <a:ext uri="{FF2B5EF4-FFF2-40B4-BE49-F238E27FC236}">
                <a16:creationId xmlns:a16="http://schemas.microsoft.com/office/drawing/2014/main" id="{4BCED787-12DD-4104-8F9F-3E223B43EC77}"/>
              </a:ext>
            </a:extLst>
          </p:cNvPr>
          <p:cNvSpPr txBox="1">
            <a:spLocks/>
          </p:cNvSpPr>
          <p:nvPr/>
        </p:nvSpPr>
        <p:spPr>
          <a:xfrm>
            <a:off x="9082260" y="642940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3188A9-D42A-488E-AC63-45C7C231CDED}" type="slidenum">
              <a:rPr lang="en-US" sz="1600" smtClean="0">
                <a:solidFill>
                  <a:schemeClr val="tx1">
                    <a:lumMod val="75000"/>
                    <a:lumOff val="25000"/>
                  </a:schemeClr>
                </a:solidFill>
                <a:latin typeface="Metropolis" panose="00000500000000000000" pitchFamily="50" charset="0"/>
              </a:rPr>
              <a:pPr/>
              <a:t>6</a:t>
            </a:fld>
            <a:endParaRPr lang="en-US" sz="1600" dirty="0">
              <a:solidFill>
                <a:schemeClr val="tx1">
                  <a:lumMod val="75000"/>
                  <a:lumOff val="25000"/>
                </a:schemeClr>
              </a:solidFill>
              <a:latin typeface="Metropolis" panose="00000500000000000000" pitchFamily="50" charset="0"/>
            </a:endParaRPr>
          </a:p>
        </p:txBody>
      </p:sp>
      <p:cxnSp>
        <p:nvCxnSpPr>
          <p:cNvPr id="7" name="Straight Connector 6">
            <a:extLst>
              <a:ext uri="{FF2B5EF4-FFF2-40B4-BE49-F238E27FC236}">
                <a16:creationId xmlns:a16="http://schemas.microsoft.com/office/drawing/2014/main" id="{340924BD-F973-4EB9-B315-8E82B4565724}"/>
              </a:ext>
            </a:extLst>
          </p:cNvPr>
          <p:cNvCxnSpPr>
            <a:cxnSpLocks/>
          </p:cNvCxnSpPr>
          <p:nvPr/>
        </p:nvCxnSpPr>
        <p:spPr>
          <a:xfrm>
            <a:off x="0" y="6353204"/>
            <a:ext cx="121920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509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6EDFC1-595B-4F3E-8DCB-DA74E295988B}"/>
              </a:ext>
            </a:extLst>
          </p:cNvPr>
          <p:cNvSpPr>
            <a:spLocks noGrp="1"/>
          </p:cNvSpPr>
          <p:nvPr>
            <p:ph idx="4294967295"/>
          </p:nvPr>
        </p:nvSpPr>
        <p:spPr>
          <a:xfrm>
            <a:off x="640445" y="2469246"/>
            <a:ext cx="10911109" cy="1919508"/>
          </a:xfrm>
          <a:prstGeom prst="rect">
            <a:avLst/>
          </a:prstGeom>
        </p:spPr>
        <p:txBody>
          <a:bodyPr>
            <a:normAutofit/>
          </a:bodyPr>
          <a:lstStyle/>
          <a:p>
            <a:pPr>
              <a:lnSpc>
                <a:spcPct val="150000"/>
              </a:lnSpc>
              <a:buClr>
                <a:srgbClr val="00B0F0"/>
              </a:buClr>
              <a:buFont typeface="Wingdings" panose="05000000000000000000" pitchFamily="2" charset="2"/>
              <a:buChar char="§"/>
            </a:pPr>
            <a:r>
              <a:rPr lang="en-US" sz="2000" b="1" dirty="0">
                <a:solidFill>
                  <a:schemeClr val="tx1">
                    <a:lumMod val="75000"/>
                    <a:lumOff val="25000"/>
                  </a:schemeClr>
                </a:solidFill>
                <a:latin typeface="Metropolis" panose="00000500000000000000" pitchFamily="50" charset="0"/>
              </a:rPr>
              <a:t>Results for Hypothesis 1</a:t>
            </a:r>
          </a:p>
          <a:p>
            <a:pPr lvl="1">
              <a:lnSpc>
                <a:spcPct val="150000"/>
              </a:lnSpc>
              <a:buClr>
                <a:srgbClr val="00B0F0"/>
              </a:buClr>
              <a:buFont typeface="Wingdings" panose="05000000000000000000" pitchFamily="2" charset="2"/>
              <a:buChar char="§"/>
            </a:pPr>
            <a:r>
              <a:rPr lang="en-US" sz="2000" dirty="0">
                <a:solidFill>
                  <a:schemeClr val="tx1">
                    <a:lumMod val="75000"/>
                    <a:lumOff val="25000"/>
                  </a:schemeClr>
                </a:solidFill>
                <a:latin typeface="Metropolis" panose="00000500000000000000" pitchFamily="50" charset="0"/>
              </a:rPr>
              <a:t>Our first hypothesis assumed that several attributes would be related to churn. The below section explores what we found for each attribute.</a:t>
            </a:r>
          </a:p>
        </p:txBody>
      </p:sp>
      <p:sp>
        <p:nvSpPr>
          <p:cNvPr id="4" name="Rectangle: Top Corners Snipped 3">
            <a:extLst>
              <a:ext uri="{FF2B5EF4-FFF2-40B4-BE49-F238E27FC236}">
                <a16:creationId xmlns:a16="http://schemas.microsoft.com/office/drawing/2014/main" id="{E4D51336-3278-416E-B665-400FB8211171}"/>
              </a:ext>
            </a:extLst>
          </p:cNvPr>
          <p:cNvSpPr/>
          <p:nvPr/>
        </p:nvSpPr>
        <p:spPr>
          <a:xfrm rot="10800000">
            <a:off x="0" y="0"/>
            <a:ext cx="12192000" cy="914400"/>
          </a:xfrm>
          <a:prstGeom prst="snip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ítulo 1">
            <a:extLst>
              <a:ext uri="{FF2B5EF4-FFF2-40B4-BE49-F238E27FC236}">
                <a16:creationId xmlns:a16="http://schemas.microsoft.com/office/drawing/2014/main" id="{95A5700E-514B-4BA8-986A-09A103471DF2}"/>
              </a:ext>
            </a:extLst>
          </p:cNvPr>
          <p:cNvSpPr txBox="1">
            <a:spLocks/>
          </p:cNvSpPr>
          <p:nvPr/>
        </p:nvSpPr>
        <p:spPr>
          <a:xfrm>
            <a:off x="475145" y="185515"/>
            <a:ext cx="9875520" cy="5561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err="1">
                <a:solidFill>
                  <a:schemeClr val="bg1"/>
                </a:solidFill>
                <a:latin typeface="Metropolis" panose="00000500000000000000" pitchFamily="50" charset="0"/>
              </a:rPr>
              <a:t>Results</a:t>
            </a:r>
            <a:r>
              <a:rPr lang="es-CL" sz="3200" b="1" dirty="0">
                <a:solidFill>
                  <a:schemeClr val="bg1"/>
                </a:solidFill>
                <a:latin typeface="Metropolis" panose="00000500000000000000" pitchFamily="50" charset="0"/>
              </a:rPr>
              <a:t> (A)</a:t>
            </a:r>
          </a:p>
        </p:txBody>
      </p:sp>
      <p:sp>
        <p:nvSpPr>
          <p:cNvPr id="6" name="Slide Number Placeholder 2">
            <a:extLst>
              <a:ext uri="{FF2B5EF4-FFF2-40B4-BE49-F238E27FC236}">
                <a16:creationId xmlns:a16="http://schemas.microsoft.com/office/drawing/2014/main" id="{4BCED787-12DD-4104-8F9F-3E223B43EC77}"/>
              </a:ext>
            </a:extLst>
          </p:cNvPr>
          <p:cNvSpPr txBox="1">
            <a:spLocks/>
          </p:cNvSpPr>
          <p:nvPr/>
        </p:nvSpPr>
        <p:spPr>
          <a:xfrm>
            <a:off x="9082260" y="642940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3188A9-D42A-488E-AC63-45C7C231CDED}" type="slidenum">
              <a:rPr lang="en-US" sz="1600" smtClean="0">
                <a:solidFill>
                  <a:schemeClr val="tx1">
                    <a:lumMod val="75000"/>
                    <a:lumOff val="25000"/>
                  </a:schemeClr>
                </a:solidFill>
                <a:latin typeface="Metropolis" panose="00000500000000000000" pitchFamily="50" charset="0"/>
              </a:rPr>
              <a:pPr/>
              <a:t>7</a:t>
            </a:fld>
            <a:endParaRPr lang="en-US" sz="1600" dirty="0">
              <a:solidFill>
                <a:schemeClr val="tx1">
                  <a:lumMod val="75000"/>
                  <a:lumOff val="25000"/>
                </a:schemeClr>
              </a:solidFill>
              <a:latin typeface="Metropolis" panose="00000500000000000000" pitchFamily="50" charset="0"/>
            </a:endParaRPr>
          </a:p>
        </p:txBody>
      </p:sp>
      <p:cxnSp>
        <p:nvCxnSpPr>
          <p:cNvPr id="7" name="Straight Connector 6">
            <a:extLst>
              <a:ext uri="{FF2B5EF4-FFF2-40B4-BE49-F238E27FC236}">
                <a16:creationId xmlns:a16="http://schemas.microsoft.com/office/drawing/2014/main" id="{340924BD-F973-4EB9-B315-8E82B4565724}"/>
              </a:ext>
            </a:extLst>
          </p:cNvPr>
          <p:cNvCxnSpPr>
            <a:cxnSpLocks/>
          </p:cNvCxnSpPr>
          <p:nvPr/>
        </p:nvCxnSpPr>
        <p:spPr>
          <a:xfrm>
            <a:off x="0" y="6353204"/>
            <a:ext cx="121920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964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92092-0D74-4638-B423-C89789715E57}"/>
              </a:ext>
            </a:extLst>
          </p:cNvPr>
          <p:cNvSpPr>
            <a:spLocks noGrp="1"/>
          </p:cNvSpPr>
          <p:nvPr>
            <p:ph idx="4294967295"/>
          </p:nvPr>
        </p:nvSpPr>
        <p:spPr>
          <a:xfrm>
            <a:off x="475145" y="1048823"/>
            <a:ext cx="10486504" cy="587178"/>
          </a:xfrm>
          <a:prstGeom prst="rect">
            <a:avLst/>
          </a:prstGeom>
        </p:spPr>
        <p:txBody>
          <a:bodyPr/>
          <a:lstStyle/>
          <a:p>
            <a:pPr marL="0" indent="0">
              <a:buNone/>
            </a:pPr>
            <a:r>
              <a:rPr lang="en-US" sz="2000" dirty="0">
                <a:solidFill>
                  <a:schemeClr val="tx1">
                    <a:lumMod val="75000"/>
                    <a:lumOff val="25000"/>
                  </a:schemeClr>
                </a:solidFill>
                <a:latin typeface="Metropolis" panose="00000500000000000000" pitchFamily="50" charset="0"/>
              </a:rPr>
              <a:t>Gender –The gym should take steps to help motivate women and keep them attending.</a:t>
            </a:r>
          </a:p>
          <a:p>
            <a:pPr marL="0" indent="0">
              <a:buNone/>
            </a:pPr>
            <a:endParaRPr lang="en-US" sz="2400" dirty="0">
              <a:solidFill>
                <a:schemeClr val="tx1">
                  <a:lumMod val="75000"/>
                  <a:lumOff val="25000"/>
                </a:schemeClr>
              </a:solidFill>
              <a:latin typeface="Metropolis" panose="00000500000000000000" pitchFamily="50" charset="0"/>
            </a:endParaRPr>
          </a:p>
          <a:p>
            <a:pPr marL="0" indent="0">
              <a:buNone/>
            </a:pPr>
            <a:endParaRPr lang="en-US" sz="2400" dirty="0">
              <a:solidFill>
                <a:schemeClr val="tx1">
                  <a:lumMod val="75000"/>
                  <a:lumOff val="25000"/>
                </a:schemeClr>
              </a:solidFill>
              <a:latin typeface="Metropolis" panose="00000500000000000000" pitchFamily="50" charset="0"/>
            </a:endParaRPr>
          </a:p>
        </p:txBody>
      </p:sp>
      <p:pic>
        <p:nvPicPr>
          <p:cNvPr id="5" name="Picture 4">
            <a:extLst>
              <a:ext uri="{FF2B5EF4-FFF2-40B4-BE49-F238E27FC236}">
                <a16:creationId xmlns:a16="http://schemas.microsoft.com/office/drawing/2014/main" id="{4FC6A91A-7A9B-4990-8A98-CC6838C9A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837" y="1636000"/>
            <a:ext cx="6545984" cy="3964699"/>
          </a:xfrm>
          <a:prstGeom prst="rect">
            <a:avLst/>
          </a:prstGeom>
        </p:spPr>
      </p:pic>
      <p:sp>
        <p:nvSpPr>
          <p:cNvPr id="6" name="TextBox 5">
            <a:extLst>
              <a:ext uri="{FF2B5EF4-FFF2-40B4-BE49-F238E27FC236}">
                <a16:creationId xmlns:a16="http://schemas.microsoft.com/office/drawing/2014/main" id="{49A14989-C291-4184-8162-5AF5378B8D37}"/>
              </a:ext>
            </a:extLst>
          </p:cNvPr>
          <p:cNvSpPr txBox="1"/>
          <p:nvPr/>
        </p:nvSpPr>
        <p:spPr>
          <a:xfrm>
            <a:off x="7030821" y="1886640"/>
            <a:ext cx="4745325" cy="1674754"/>
          </a:xfrm>
          <a:prstGeom prst="rect">
            <a:avLst/>
          </a:prstGeom>
          <a:noFill/>
        </p:spPr>
        <p:txBody>
          <a:bodyPr wrap="square" rtlCol="0">
            <a:spAutoFit/>
          </a:bodyPr>
          <a:lstStyle/>
          <a:p>
            <a:pPr algn="just">
              <a:lnSpc>
                <a:spcPct val="150000"/>
              </a:lnSpc>
            </a:pPr>
            <a:r>
              <a:rPr lang="en-US" sz="1400" b="1" dirty="0">
                <a:solidFill>
                  <a:schemeClr val="tx1">
                    <a:lumMod val="75000"/>
                    <a:lumOff val="25000"/>
                  </a:schemeClr>
                </a:solidFill>
                <a:latin typeface="Metropolis" panose="00000500000000000000" pitchFamily="50" charset="0"/>
              </a:rPr>
              <a:t>Findings</a:t>
            </a:r>
          </a:p>
          <a:p>
            <a:pPr algn="just">
              <a:lnSpc>
                <a:spcPct val="150000"/>
              </a:lnSpc>
            </a:pPr>
            <a:r>
              <a:rPr lang="en-US" sz="1400" dirty="0">
                <a:solidFill>
                  <a:schemeClr val="tx1">
                    <a:lumMod val="75000"/>
                    <a:lumOff val="25000"/>
                  </a:schemeClr>
                </a:solidFill>
                <a:latin typeface="Metropolis" panose="00000500000000000000" pitchFamily="50" charset="0"/>
              </a:rPr>
              <a:t>The graph compares the revenue and churn rates between males and females. We can see that both genders follow a very similar pattern but females have consistently had a higher churn rate and have contributed less towards revenue.</a:t>
            </a:r>
          </a:p>
        </p:txBody>
      </p:sp>
      <p:sp>
        <p:nvSpPr>
          <p:cNvPr id="9" name="TextBox 8">
            <a:extLst>
              <a:ext uri="{FF2B5EF4-FFF2-40B4-BE49-F238E27FC236}">
                <a16:creationId xmlns:a16="http://schemas.microsoft.com/office/drawing/2014/main" id="{797FDA3F-AE43-4FAC-8DCB-3EE3E02D676E}"/>
              </a:ext>
            </a:extLst>
          </p:cNvPr>
          <p:cNvSpPr txBox="1"/>
          <p:nvPr/>
        </p:nvSpPr>
        <p:spPr>
          <a:xfrm>
            <a:off x="7089827" y="3889477"/>
            <a:ext cx="4735633" cy="1674754"/>
          </a:xfrm>
          <a:prstGeom prst="rect">
            <a:avLst/>
          </a:prstGeom>
          <a:noFill/>
        </p:spPr>
        <p:txBody>
          <a:bodyPr wrap="square" rtlCol="0">
            <a:spAutoFit/>
          </a:bodyPr>
          <a:lstStyle/>
          <a:p>
            <a:pPr>
              <a:lnSpc>
                <a:spcPct val="150000"/>
              </a:lnSpc>
            </a:pPr>
            <a:r>
              <a:rPr lang="en-US" sz="1400" b="1" dirty="0">
                <a:solidFill>
                  <a:schemeClr val="tx1">
                    <a:lumMod val="75000"/>
                    <a:lumOff val="25000"/>
                  </a:schemeClr>
                </a:solidFill>
                <a:latin typeface="Metropolis" panose="00000500000000000000" pitchFamily="50" charset="0"/>
              </a:rPr>
              <a:t>Suggestions/Limitations</a:t>
            </a:r>
          </a:p>
          <a:p>
            <a:pPr algn="just">
              <a:lnSpc>
                <a:spcPct val="150000"/>
              </a:lnSpc>
            </a:pPr>
            <a:r>
              <a:rPr lang="en-US" sz="1400" dirty="0">
                <a:solidFill>
                  <a:schemeClr val="tx1">
                    <a:lumMod val="75000"/>
                    <a:lumOff val="25000"/>
                  </a:schemeClr>
                </a:solidFill>
                <a:latin typeface="Metropolis" panose="00000500000000000000" pitchFamily="50" charset="0"/>
              </a:rPr>
              <a:t>Offer a free diet/training plan advice as a group session for all women once a month where they get advice specific to female body types. This could help them make more progress and hence gain motivation and not drop their gym subscription.</a:t>
            </a:r>
          </a:p>
        </p:txBody>
      </p:sp>
      <p:sp>
        <p:nvSpPr>
          <p:cNvPr id="7" name="Rectangle: Top Corners Snipped 6">
            <a:extLst>
              <a:ext uri="{FF2B5EF4-FFF2-40B4-BE49-F238E27FC236}">
                <a16:creationId xmlns:a16="http://schemas.microsoft.com/office/drawing/2014/main" id="{FD5FE1C1-86E2-4560-B94D-DD2303A4C70D}"/>
              </a:ext>
            </a:extLst>
          </p:cNvPr>
          <p:cNvSpPr/>
          <p:nvPr/>
        </p:nvSpPr>
        <p:spPr>
          <a:xfrm rot="10800000">
            <a:off x="0" y="0"/>
            <a:ext cx="12192000" cy="914400"/>
          </a:xfrm>
          <a:prstGeom prst="snip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ítulo 1">
            <a:extLst>
              <a:ext uri="{FF2B5EF4-FFF2-40B4-BE49-F238E27FC236}">
                <a16:creationId xmlns:a16="http://schemas.microsoft.com/office/drawing/2014/main" id="{38E364A5-C08C-480C-B3AA-622D2CE9197F}"/>
              </a:ext>
            </a:extLst>
          </p:cNvPr>
          <p:cNvSpPr txBox="1">
            <a:spLocks/>
          </p:cNvSpPr>
          <p:nvPr/>
        </p:nvSpPr>
        <p:spPr>
          <a:xfrm>
            <a:off x="475145" y="185515"/>
            <a:ext cx="9875520" cy="5561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chemeClr val="bg1"/>
                </a:solidFill>
                <a:latin typeface="Metropolis" panose="00000500000000000000" pitchFamily="50" charset="0"/>
              </a:rPr>
              <a:t>Results for Hypothesis 1 (i)</a:t>
            </a:r>
          </a:p>
        </p:txBody>
      </p:sp>
      <p:sp>
        <p:nvSpPr>
          <p:cNvPr id="10" name="Slide Number Placeholder 2">
            <a:extLst>
              <a:ext uri="{FF2B5EF4-FFF2-40B4-BE49-F238E27FC236}">
                <a16:creationId xmlns:a16="http://schemas.microsoft.com/office/drawing/2014/main" id="{5E19270D-BAFD-4DB2-B0F5-C07FC158A174}"/>
              </a:ext>
            </a:extLst>
          </p:cNvPr>
          <p:cNvSpPr txBox="1">
            <a:spLocks/>
          </p:cNvSpPr>
          <p:nvPr/>
        </p:nvSpPr>
        <p:spPr>
          <a:xfrm>
            <a:off x="9082260" y="642940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3188A9-D42A-488E-AC63-45C7C231CDED}" type="slidenum">
              <a:rPr lang="en-US" sz="1600" smtClean="0">
                <a:solidFill>
                  <a:schemeClr val="tx1">
                    <a:lumMod val="75000"/>
                    <a:lumOff val="25000"/>
                  </a:schemeClr>
                </a:solidFill>
                <a:latin typeface="Metropolis" panose="00000500000000000000" pitchFamily="50" charset="0"/>
              </a:rPr>
              <a:pPr/>
              <a:t>8</a:t>
            </a:fld>
            <a:endParaRPr lang="en-US" sz="1600" dirty="0">
              <a:solidFill>
                <a:schemeClr val="tx1">
                  <a:lumMod val="75000"/>
                  <a:lumOff val="25000"/>
                </a:schemeClr>
              </a:solidFill>
              <a:latin typeface="Metropolis" panose="00000500000000000000" pitchFamily="50" charset="0"/>
            </a:endParaRPr>
          </a:p>
        </p:txBody>
      </p:sp>
      <p:cxnSp>
        <p:nvCxnSpPr>
          <p:cNvPr id="11" name="Straight Connector 10">
            <a:extLst>
              <a:ext uri="{FF2B5EF4-FFF2-40B4-BE49-F238E27FC236}">
                <a16:creationId xmlns:a16="http://schemas.microsoft.com/office/drawing/2014/main" id="{88553998-C247-43B6-82D8-8663C7F5EB36}"/>
              </a:ext>
            </a:extLst>
          </p:cNvPr>
          <p:cNvCxnSpPr>
            <a:cxnSpLocks/>
          </p:cNvCxnSpPr>
          <p:nvPr/>
        </p:nvCxnSpPr>
        <p:spPr>
          <a:xfrm>
            <a:off x="0" y="6353204"/>
            <a:ext cx="121920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421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92092-0D74-4638-B423-C89789715E57}"/>
              </a:ext>
            </a:extLst>
          </p:cNvPr>
          <p:cNvSpPr>
            <a:spLocks noGrp="1"/>
          </p:cNvSpPr>
          <p:nvPr>
            <p:ph idx="4294967295"/>
          </p:nvPr>
        </p:nvSpPr>
        <p:spPr>
          <a:xfrm>
            <a:off x="475145" y="1048823"/>
            <a:ext cx="6614682" cy="587178"/>
          </a:xfrm>
          <a:prstGeom prst="rect">
            <a:avLst/>
          </a:prstGeom>
        </p:spPr>
        <p:txBody>
          <a:bodyPr/>
          <a:lstStyle/>
          <a:p>
            <a:pPr marL="0" indent="0">
              <a:buNone/>
            </a:pPr>
            <a:r>
              <a:rPr lang="en-US" sz="2000" dirty="0">
                <a:solidFill>
                  <a:schemeClr val="tx1">
                    <a:lumMod val="75000"/>
                    <a:lumOff val="25000"/>
                  </a:schemeClr>
                </a:solidFill>
                <a:latin typeface="Metropolis" panose="00000500000000000000" pitchFamily="50" charset="0"/>
              </a:rPr>
              <a:t>Subscription - try and sell more standard packages</a:t>
            </a:r>
          </a:p>
          <a:p>
            <a:pPr marL="0" indent="0">
              <a:buNone/>
            </a:pPr>
            <a:endParaRPr lang="en-US" sz="2400" dirty="0">
              <a:solidFill>
                <a:schemeClr val="tx1">
                  <a:lumMod val="75000"/>
                  <a:lumOff val="25000"/>
                </a:schemeClr>
              </a:solidFill>
              <a:latin typeface="Metropolis" panose="00000500000000000000" pitchFamily="50" charset="0"/>
            </a:endParaRPr>
          </a:p>
        </p:txBody>
      </p:sp>
      <p:sp>
        <p:nvSpPr>
          <p:cNvPr id="6" name="TextBox 5">
            <a:extLst>
              <a:ext uri="{FF2B5EF4-FFF2-40B4-BE49-F238E27FC236}">
                <a16:creationId xmlns:a16="http://schemas.microsoft.com/office/drawing/2014/main" id="{49A14989-C291-4184-8162-5AF5378B8D37}"/>
              </a:ext>
            </a:extLst>
          </p:cNvPr>
          <p:cNvSpPr txBox="1"/>
          <p:nvPr/>
        </p:nvSpPr>
        <p:spPr>
          <a:xfrm>
            <a:off x="7089827" y="1161236"/>
            <a:ext cx="4745325" cy="2967415"/>
          </a:xfrm>
          <a:prstGeom prst="rect">
            <a:avLst/>
          </a:prstGeom>
          <a:noFill/>
        </p:spPr>
        <p:txBody>
          <a:bodyPr wrap="square" rtlCol="0">
            <a:spAutoFit/>
          </a:bodyPr>
          <a:lstStyle/>
          <a:p>
            <a:pPr algn="just">
              <a:lnSpc>
                <a:spcPct val="150000"/>
              </a:lnSpc>
            </a:pPr>
            <a:r>
              <a:rPr lang="en-US" sz="1400" b="1" dirty="0">
                <a:solidFill>
                  <a:schemeClr val="tx1">
                    <a:lumMod val="75000"/>
                    <a:lumOff val="25000"/>
                  </a:schemeClr>
                </a:solidFill>
                <a:latin typeface="Metropolis" panose="00000500000000000000" pitchFamily="50" charset="0"/>
              </a:rPr>
              <a:t>Findings</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latin typeface="Metropolis" panose="00000500000000000000" pitchFamily="50" charset="0"/>
              </a:rPr>
              <a:t>Contribution to revenue has been greater from the standard gym package as opposed to the flexible package. </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latin typeface="Metropolis" panose="00000500000000000000" pitchFamily="50" charset="0"/>
              </a:rPr>
              <a:t>Standardized revenue from the standard package took a more significant drop after the price hike but has since consistent grown and is now higher than before the price change. </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latin typeface="Metropolis" panose="00000500000000000000" pitchFamily="50" charset="0"/>
              </a:rPr>
              <a:t>The churn rate from the standard customers is significantly lower.</a:t>
            </a:r>
          </a:p>
        </p:txBody>
      </p:sp>
      <p:sp>
        <p:nvSpPr>
          <p:cNvPr id="9" name="TextBox 8">
            <a:extLst>
              <a:ext uri="{FF2B5EF4-FFF2-40B4-BE49-F238E27FC236}">
                <a16:creationId xmlns:a16="http://schemas.microsoft.com/office/drawing/2014/main" id="{797FDA3F-AE43-4FAC-8DCB-3EE3E02D676E}"/>
              </a:ext>
            </a:extLst>
          </p:cNvPr>
          <p:cNvSpPr txBox="1"/>
          <p:nvPr/>
        </p:nvSpPr>
        <p:spPr>
          <a:xfrm>
            <a:off x="7089827" y="4232377"/>
            <a:ext cx="4735633" cy="1351588"/>
          </a:xfrm>
          <a:prstGeom prst="rect">
            <a:avLst/>
          </a:prstGeom>
          <a:noFill/>
        </p:spPr>
        <p:txBody>
          <a:bodyPr wrap="square" rtlCol="0">
            <a:spAutoFit/>
          </a:bodyPr>
          <a:lstStyle/>
          <a:p>
            <a:pPr>
              <a:lnSpc>
                <a:spcPct val="150000"/>
              </a:lnSpc>
            </a:pPr>
            <a:r>
              <a:rPr lang="en-US" sz="1400" b="1" dirty="0">
                <a:solidFill>
                  <a:schemeClr val="tx1">
                    <a:lumMod val="75000"/>
                    <a:lumOff val="25000"/>
                  </a:schemeClr>
                </a:solidFill>
                <a:latin typeface="Metropolis" panose="00000500000000000000" pitchFamily="50" charset="0"/>
              </a:rPr>
              <a:t>Suggestions/Limitations</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latin typeface="Metropolis" panose="00000500000000000000" pitchFamily="50" charset="0"/>
              </a:rPr>
              <a:t>Try and sell more standard packages, a strategy for this could be to alter the pricing strategy to waive the 6 pound joining fee for standard customers when they join.</a:t>
            </a:r>
          </a:p>
        </p:txBody>
      </p:sp>
      <p:sp>
        <p:nvSpPr>
          <p:cNvPr id="7" name="Rectangle: Top Corners Snipped 6">
            <a:extLst>
              <a:ext uri="{FF2B5EF4-FFF2-40B4-BE49-F238E27FC236}">
                <a16:creationId xmlns:a16="http://schemas.microsoft.com/office/drawing/2014/main" id="{FD5FE1C1-86E2-4560-B94D-DD2303A4C70D}"/>
              </a:ext>
            </a:extLst>
          </p:cNvPr>
          <p:cNvSpPr/>
          <p:nvPr/>
        </p:nvSpPr>
        <p:spPr>
          <a:xfrm rot="10800000">
            <a:off x="0" y="0"/>
            <a:ext cx="12192000" cy="914400"/>
          </a:xfrm>
          <a:prstGeom prst="snip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ítulo 1">
            <a:extLst>
              <a:ext uri="{FF2B5EF4-FFF2-40B4-BE49-F238E27FC236}">
                <a16:creationId xmlns:a16="http://schemas.microsoft.com/office/drawing/2014/main" id="{38E364A5-C08C-480C-B3AA-622D2CE9197F}"/>
              </a:ext>
            </a:extLst>
          </p:cNvPr>
          <p:cNvSpPr txBox="1">
            <a:spLocks/>
          </p:cNvSpPr>
          <p:nvPr/>
        </p:nvSpPr>
        <p:spPr>
          <a:xfrm>
            <a:off x="475145" y="185515"/>
            <a:ext cx="9875520" cy="5561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3200" b="1" dirty="0">
                <a:solidFill>
                  <a:schemeClr val="bg1"/>
                </a:solidFill>
                <a:latin typeface="Metropolis" panose="00000500000000000000" pitchFamily="50" charset="0"/>
              </a:rPr>
              <a:t>Results for Hypothesis 1 (ii)</a:t>
            </a:r>
          </a:p>
        </p:txBody>
      </p:sp>
      <p:sp>
        <p:nvSpPr>
          <p:cNvPr id="10" name="Slide Number Placeholder 2">
            <a:extLst>
              <a:ext uri="{FF2B5EF4-FFF2-40B4-BE49-F238E27FC236}">
                <a16:creationId xmlns:a16="http://schemas.microsoft.com/office/drawing/2014/main" id="{5E19270D-BAFD-4DB2-B0F5-C07FC158A174}"/>
              </a:ext>
            </a:extLst>
          </p:cNvPr>
          <p:cNvSpPr txBox="1">
            <a:spLocks/>
          </p:cNvSpPr>
          <p:nvPr/>
        </p:nvSpPr>
        <p:spPr>
          <a:xfrm>
            <a:off x="9082260" y="642940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3188A9-D42A-488E-AC63-45C7C231CDED}" type="slidenum">
              <a:rPr lang="en-US" sz="1600" smtClean="0">
                <a:solidFill>
                  <a:schemeClr val="tx1">
                    <a:lumMod val="75000"/>
                    <a:lumOff val="25000"/>
                  </a:schemeClr>
                </a:solidFill>
                <a:latin typeface="Metropolis" panose="00000500000000000000" pitchFamily="50" charset="0"/>
              </a:rPr>
              <a:pPr/>
              <a:t>9</a:t>
            </a:fld>
            <a:endParaRPr lang="en-US" sz="1600" dirty="0">
              <a:solidFill>
                <a:schemeClr val="tx1">
                  <a:lumMod val="75000"/>
                  <a:lumOff val="25000"/>
                </a:schemeClr>
              </a:solidFill>
              <a:latin typeface="Metropolis" panose="00000500000000000000" pitchFamily="50" charset="0"/>
            </a:endParaRPr>
          </a:p>
        </p:txBody>
      </p:sp>
      <p:cxnSp>
        <p:nvCxnSpPr>
          <p:cNvPr id="11" name="Straight Connector 10">
            <a:extLst>
              <a:ext uri="{FF2B5EF4-FFF2-40B4-BE49-F238E27FC236}">
                <a16:creationId xmlns:a16="http://schemas.microsoft.com/office/drawing/2014/main" id="{88553998-C247-43B6-82D8-8663C7F5EB36}"/>
              </a:ext>
            </a:extLst>
          </p:cNvPr>
          <p:cNvCxnSpPr>
            <a:cxnSpLocks/>
          </p:cNvCxnSpPr>
          <p:nvPr/>
        </p:nvCxnSpPr>
        <p:spPr>
          <a:xfrm>
            <a:off x="0" y="6353204"/>
            <a:ext cx="121920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652295A-A221-4AEE-A204-C83DF4DD1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815" y="1783996"/>
            <a:ext cx="5957485" cy="3898730"/>
          </a:xfrm>
          <a:prstGeom prst="rect">
            <a:avLst/>
          </a:prstGeom>
        </p:spPr>
      </p:pic>
    </p:spTree>
    <p:extLst>
      <p:ext uri="{BB962C8B-B14F-4D97-AF65-F5344CB8AC3E}">
        <p14:creationId xmlns:p14="http://schemas.microsoft.com/office/powerpoint/2010/main" val="819271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884</TotalTime>
  <Words>1820</Words>
  <Application>Microsoft Office PowerPoint</Application>
  <PresentationFormat>Widescreen</PresentationFormat>
  <Paragraphs>161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Barlow SemiBold</vt:lpstr>
      <vt:lpstr>Calibri</vt:lpstr>
      <vt:lpstr>Metropolis</vt:lpstr>
      <vt:lpstr>Wingdings</vt:lpstr>
      <vt:lpstr>Office Theme</vt:lpstr>
      <vt:lpstr>Customer Churn Rate Analysis and Prediction for OC&amp;Gym Gym Clubs Using Data from 2009 to 2019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Rate Analysis and Prediction for OC&amp;Gym Gym Clubs Using Data from 2009 to 2019</dc:title>
  <dc:creator>Faiz Fablillah</dc:creator>
  <cp:lastModifiedBy>Faiz Fablillah</cp:lastModifiedBy>
  <cp:revision>96</cp:revision>
  <dcterms:created xsi:type="dcterms:W3CDTF">2019-08-05T12:50:44Z</dcterms:created>
  <dcterms:modified xsi:type="dcterms:W3CDTF">2019-08-27T02:13:19Z</dcterms:modified>
</cp:coreProperties>
</file>