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Barlow SemiBol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arlowSemiBold-bold.fntdata"/><Relationship Id="rId16" Type="http://schemas.openxmlformats.org/officeDocument/2006/relationships/font" Target="fonts/BarlowSemiBold-regular.fntdata"/><Relationship Id="rId5" Type="http://schemas.openxmlformats.org/officeDocument/2006/relationships/notesMaster" Target="notesMasters/notesMaster1.xml"/><Relationship Id="rId19" Type="http://schemas.openxmlformats.org/officeDocument/2006/relationships/font" Target="fonts/BarlowSemiBold-boldItalic.fntdata"/><Relationship Id="rId6" Type="http://schemas.openxmlformats.org/officeDocument/2006/relationships/slide" Target="slides/slide1.xml"/><Relationship Id="rId18" Type="http://schemas.openxmlformats.org/officeDocument/2006/relationships/font" Target="fonts/BarlowSemi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37bde5d3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37bde5d3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37bde5d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37bde5d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7bde5d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7bde5d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7bde5d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7bde5d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37bde5d3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37bde5d3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37bde5d3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37bde5d3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7bde5d3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7bde5d3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37bde5d3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37bde5d3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37bde5d3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37bde5d3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3400" y="770425"/>
            <a:ext cx="8520600" cy="6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Luxurious European Hotels Reviews Analysis</a:t>
            </a:r>
            <a:endParaRPr sz="3200"/>
          </a:p>
        </p:txBody>
      </p:sp>
      <p:sp>
        <p:nvSpPr>
          <p:cNvPr id="55" name="Google Shape;55;p13"/>
          <p:cNvSpPr txBox="1"/>
          <p:nvPr>
            <p:ph idx="1" type="subTitle"/>
          </p:nvPr>
        </p:nvSpPr>
        <p:spPr>
          <a:xfrm>
            <a:off x="311700" y="2067750"/>
            <a:ext cx="8520600" cy="244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434343"/>
                </a:solidFill>
                <a:latin typeface="Barlow SemiBold"/>
                <a:ea typeface="Barlow SemiBold"/>
                <a:cs typeface="Barlow SemiBold"/>
                <a:sym typeface="Barlow SemiBold"/>
              </a:rPr>
              <a:t>Members of Group 4:</a:t>
            </a:r>
            <a:endParaRPr b="1" sz="1800">
              <a:solidFill>
                <a:srgbClr val="434343"/>
              </a:solidFill>
              <a:latin typeface="Barlow SemiBold"/>
              <a:ea typeface="Barlow SemiBold"/>
              <a:cs typeface="Barlow SemiBold"/>
              <a:sym typeface="Barlow SemiBold"/>
            </a:endParaRPr>
          </a:p>
          <a:p>
            <a:pPr indent="0" lvl="0" marL="0" rtl="0" algn="ctr">
              <a:spcBef>
                <a:spcPts val="0"/>
              </a:spcBef>
              <a:spcAft>
                <a:spcPts val="0"/>
              </a:spcAft>
              <a:buClr>
                <a:schemeClr val="dk1"/>
              </a:buClr>
              <a:buFont typeface="Arial"/>
              <a:buNone/>
            </a:pPr>
            <a:r>
              <a:t/>
            </a:r>
            <a:endParaRPr b="1" sz="1800">
              <a:solidFill>
                <a:srgbClr val="434343"/>
              </a:solidFill>
              <a:latin typeface="Barlow SemiBold"/>
              <a:ea typeface="Barlow SemiBold"/>
              <a:cs typeface="Barlow SemiBold"/>
              <a:sym typeface="Barlow SemiBold"/>
            </a:endParaRPr>
          </a:p>
          <a:p>
            <a:pPr indent="0" lvl="0" marL="0" rtl="0" algn="ctr">
              <a:lnSpc>
                <a:spcPct val="80000"/>
              </a:lnSpc>
              <a:spcBef>
                <a:spcPts val="0"/>
              </a:spcBef>
              <a:spcAft>
                <a:spcPts val="0"/>
              </a:spcAft>
              <a:buClr>
                <a:schemeClr val="dk1"/>
              </a:buClr>
              <a:buSzPts val="2220"/>
              <a:buFont typeface="Arial"/>
              <a:buNone/>
            </a:pPr>
            <a:r>
              <a:rPr lang="en" sz="1800">
                <a:solidFill>
                  <a:srgbClr val="434343"/>
                </a:solidFill>
              </a:rPr>
              <a:t>Yitong Liu | 01625757</a:t>
            </a:r>
            <a:endParaRPr sz="1800">
              <a:solidFill>
                <a:srgbClr val="434343"/>
              </a:solidFill>
            </a:endParaRPr>
          </a:p>
          <a:p>
            <a:pPr indent="0" lvl="0" marL="0" rtl="0" algn="ctr">
              <a:lnSpc>
                <a:spcPct val="80000"/>
              </a:lnSpc>
              <a:spcBef>
                <a:spcPts val="1000"/>
              </a:spcBef>
              <a:spcAft>
                <a:spcPts val="0"/>
              </a:spcAft>
              <a:buClr>
                <a:schemeClr val="dk1"/>
              </a:buClr>
              <a:buSzPts val="2220"/>
              <a:buFont typeface="Arial"/>
              <a:buNone/>
            </a:pPr>
            <a:r>
              <a:rPr lang="en" sz="1800">
                <a:solidFill>
                  <a:srgbClr val="434343"/>
                </a:solidFill>
              </a:rPr>
              <a:t>Faiz Fablillah | 01525542</a:t>
            </a:r>
            <a:endParaRPr sz="1800">
              <a:solidFill>
                <a:srgbClr val="434343"/>
              </a:solidFill>
            </a:endParaRPr>
          </a:p>
          <a:p>
            <a:pPr indent="0" lvl="0" marL="0" rtl="0" algn="ctr">
              <a:lnSpc>
                <a:spcPct val="80000"/>
              </a:lnSpc>
              <a:spcBef>
                <a:spcPts val="1000"/>
              </a:spcBef>
              <a:spcAft>
                <a:spcPts val="0"/>
              </a:spcAft>
              <a:buClr>
                <a:schemeClr val="dk1"/>
              </a:buClr>
              <a:buSzPts val="2220"/>
              <a:buFont typeface="Arial"/>
              <a:buNone/>
            </a:pPr>
            <a:r>
              <a:rPr lang="en" sz="1800">
                <a:solidFill>
                  <a:srgbClr val="434343"/>
                </a:solidFill>
              </a:rPr>
              <a:t>Mingming Zhu | 01548939</a:t>
            </a:r>
            <a:endParaRPr sz="1800">
              <a:solidFill>
                <a:srgbClr val="434343"/>
              </a:solidFill>
            </a:endParaRPr>
          </a:p>
          <a:p>
            <a:pPr indent="0" lvl="0" marL="0" rtl="0" algn="ctr">
              <a:lnSpc>
                <a:spcPct val="80000"/>
              </a:lnSpc>
              <a:spcBef>
                <a:spcPts val="1000"/>
              </a:spcBef>
              <a:spcAft>
                <a:spcPts val="0"/>
              </a:spcAft>
              <a:buNone/>
            </a:pPr>
            <a:r>
              <a:rPr lang="en" sz="1800">
                <a:solidFill>
                  <a:srgbClr val="434343"/>
                </a:solidFill>
              </a:rPr>
              <a:t>Isabella Li | 01547310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234175" y="1682400"/>
            <a:ext cx="8520600" cy="1315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4590"/>
              <a:buFont typeface="Arial"/>
              <a:buNone/>
            </a:pPr>
            <a:r>
              <a:rPr b="1" lang="en" sz="4590">
                <a:solidFill>
                  <a:schemeClr val="dk1"/>
                </a:solidFill>
              </a:rPr>
              <a:t>Thank you for listening, any questions? </a:t>
            </a:r>
            <a:endParaRPr sz="14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600">
                <a:solidFill>
                  <a:srgbClr val="434343"/>
                </a:solidFill>
              </a:rPr>
              <a:t>Presentation 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76530" lvl="0" marL="228600" rtl="0" algn="just">
              <a:lnSpc>
                <a:spcPct val="150000"/>
              </a:lnSpc>
              <a:spcBef>
                <a:spcPts val="0"/>
              </a:spcBef>
              <a:spcAft>
                <a:spcPts val="0"/>
              </a:spcAft>
              <a:buClr>
                <a:srgbClr val="434343"/>
              </a:buClr>
              <a:buSzPts val="1400"/>
              <a:buFont typeface="Noto Sans Symbols"/>
              <a:buChar char="▪"/>
            </a:pPr>
            <a:r>
              <a:rPr lang="en" sz="1400">
                <a:solidFill>
                  <a:srgbClr val="434343"/>
                </a:solidFill>
              </a:rPr>
              <a:t>Summary</a:t>
            </a:r>
            <a:endParaRPr sz="1400">
              <a:solidFill>
                <a:srgbClr val="434343"/>
              </a:solidFill>
              <a:latin typeface="Calibri"/>
              <a:ea typeface="Calibri"/>
              <a:cs typeface="Calibri"/>
              <a:sym typeface="Calibri"/>
            </a:endParaRPr>
          </a:p>
          <a:p>
            <a:pPr indent="-176530" lvl="0" marL="228600" marR="0" rtl="0" algn="just">
              <a:lnSpc>
                <a:spcPct val="150000"/>
              </a:lnSpc>
              <a:spcBef>
                <a:spcPts val="1000"/>
              </a:spcBef>
              <a:spcAft>
                <a:spcPts val="0"/>
              </a:spcAft>
              <a:buClr>
                <a:srgbClr val="434343"/>
              </a:buClr>
              <a:buSzPts val="1400"/>
              <a:buFont typeface="Noto Sans Symbols"/>
              <a:buChar char="▪"/>
            </a:pPr>
            <a:r>
              <a:rPr lang="en" sz="1400">
                <a:solidFill>
                  <a:srgbClr val="434343"/>
                </a:solidFill>
              </a:rPr>
              <a:t>Business problem overview</a:t>
            </a:r>
            <a:endParaRPr sz="1400">
              <a:solidFill>
                <a:srgbClr val="434343"/>
              </a:solidFill>
            </a:endParaRPr>
          </a:p>
          <a:p>
            <a:pPr indent="-176530" lvl="0" marL="228600" marR="0" rtl="0" algn="just">
              <a:lnSpc>
                <a:spcPct val="150000"/>
              </a:lnSpc>
              <a:spcBef>
                <a:spcPts val="1000"/>
              </a:spcBef>
              <a:spcAft>
                <a:spcPts val="0"/>
              </a:spcAft>
              <a:buClr>
                <a:srgbClr val="434343"/>
              </a:buClr>
              <a:buSzPts val="1400"/>
              <a:buFont typeface="Noto Sans Symbols"/>
              <a:buChar char="▪"/>
            </a:pPr>
            <a:r>
              <a:rPr lang="en" sz="1400">
                <a:solidFill>
                  <a:srgbClr val="434343"/>
                </a:solidFill>
              </a:rPr>
              <a:t>Use Of Visualisation for Insights</a:t>
            </a:r>
            <a:endParaRPr sz="2400">
              <a:solidFill>
                <a:schemeClr val="dk1"/>
              </a:solidFill>
            </a:endParaRPr>
          </a:p>
          <a:p>
            <a:pPr indent="-176530" lvl="0" marL="228600" marR="0" rtl="0" algn="just">
              <a:lnSpc>
                <a:spcPct val="150000"/>
              </a:lnSpc>
              <a:spcBef>
                <a:spcPts val="1000"/>
              </a:spcBef>
              <a:spcAft>
                <a:spcPts val="0"/>
              </a:spcAft>
              <a:buClr>
                <a:srgbClr val="434343"/>
              </a:buClr>
              <a:buSzPts val="1400"/>
              <a:buFont typeface="Noto Sans Symbols"/>
              <a:buChar char="▪"/>
            </a:pPr>
            <a:r>
              <a:rPr lang="en" sz="1400">
                <a:solidFill>
                  <a:srgbClr val="434343"/>
                </a:solidFill>
              </a:rPr>
              <a:t>Why, How &amp; What?</a:t>
            </a:r>
            <a:endParaRPr sz="1400">
              <a:solidFill>
                <a:srgbClr val="434343"/>
              </a:solidFill>
            </a:endParaRPr>
          </a:p>
          <a:p>
            <a:pPr indent="-176530" lvl="0" marL="228600" marR="0" rtl="0" algn="just">
              <a:lnSpc>
                <a:spcPct val="150000"/>
              </a:lnSpc>
              <a:spcBef>
                <a:spcPts val="1000"/>
              </a:spcBef>
              <a:spcAft>
                <a:spcPts val="0"/>
              </a:spcAft>
              <a:buClr>
                <a:srgbClr val="434343"/>
              </a:buClr>
              <a:buSzPts val="1400"/>
              <a:buFont typeface="Noto Sans Symbols"/>
              <a:buChar char="▪"/>
            </a:pPr>
            <a:r>
              <a:rPr lang="en" sz="1400">
                <a:solidFill>
                  <a:srgbClr val="434343"/>
                </a:solidFill>
              </a:rPr>
              <a:t>Refining Visualizations for Communication</a:t>
            </a:r>
            <a:endParaRPr sz="1400">
              <a:solidFill>
                <a:srgbClr val="434343"/>
              </a:solidFill>
            </a:endParaRPr>
          </a:p>
          <a:p>
            <a:pPr indent="-176530" lvl="0" marL="228600" marR="0" rtl="0" algn="just">
              <a:lnSpc>
                <a:spcPct val="150000"/>
              </a:lnSpc>
              <a:spcBef>
                <a:spcPts val="1000"/>
              </a:spcBef>
              <a:spcAft>
                <a:spcPts val="0"/>
              </a:spcAft>
              <a:buClr>
                <a:srgbClr val="434343"/>
              </a:buClr>
              <a:buSzPts val="1400"/>
              <a:buFont typeface="Noto Sans Symbols"/>
              <a:buChar char="▪"/>
            </a:pPr>
            <a:r>
              <a:rPr lang="en" sz="1400">
                <a:solidFill>
                  <a:srgbClr val="434343"/>
                </a:solidFill>
              </a:rPr>
              <a:t>Justification of Design Choices</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63400" y="328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7" name="Google Shape;67;p15"/>
          <p:cNvSpPr txBox="1"/>
          <p:nvPr>
            <p:ph idx="1" type="body"/>
          </p:nvPr>
        </p:nvSpPr>
        <p:spPr>
          <a:xfrm>
            <a:off x="311700" y="1124325"/>
            <a:ext cx="8520600" cy="28431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b="1" lang="en" sz="1400"/>
              <a:t>Project Objective:</a:t>
            </a:r>
            <a:r>
              <a:rPr lang="en" sz="1400"/>
              <a:t>  Analyse hotel reviews data and find out meaningful insights through various visualisations which can help company executives make business decisions .</a:t>
            </a:r>
            <a:endParaRPr sz="1400"/>
          </a:p>
          <a:p>
            <a:pPr indent="-317500" lvl="0" marL="457200" rtl="0" algn="just">
              <a:lnSpc>
                <a:spcPct val="150000"/>
              </a:lnSpc>
              <a:spcBef>
                <a:spcPts val="0"/>
              </a:spcBef>
              <a:spcAft>
                <a:spcPts val="0"/>
              </a:spcAft>
              <a:buSzPts val="1400"/>
              <a:buChar char="●"/>
            </a:pPr>
            <a:r>
              <a:rPr b="1" lang="en" sz="1400"/>
              <a:t>Available Dataset: </a:t>
            </a:r>
            <a:endParaRPr b="1" sz="1400"/>
          </a:p>
          <a:p>
            <a:pPr indent="-317500" lvl="1" marL="914400" rtl="0" algn="just">
              <a:lnSpc>
                <a:spcPct val="150000"/>
              </a:lnSpc>
              <a:spcBef>
                <a:spcPts val="0"/>
              </a:spcBef>
              <a:spcAft>
                <a:spcPts val="0"/>
              </a:spcAft>
              <a:buSzPts val="1400"/>
              <a:buChar char="○"/>
            </a:pPr>
            <a:r>
              <a:rPr b="1" lang="en"/>
              <a:t>Hotel Reviews Dataset: </a:t>
            </a:r>
            <a:r>
              <a:rPr lang="en"/>
              <a:t>Data about positive/negative reviews for hotels of 6 european countries.</a:t>
            </a:r>
            <a:r>
              <a:rPr b="1" lang="en"/>
              <a:t> </a:t>
            </a:r>
            <a:endParaRPr/>
          </a:p>
          <a:p>
            <a:pPr indent="-317500" lvl="0" marL="457200" rtl="0" algn="just">
              <a:lnSpc>
                <a:spcPct val="150000"/>
              </a:lnSpc>
              <a:spcBef>
                <a:spcPts val="0"/>
              </a:spcBef>
              <a:spcAft>
                <a:spcPts val="0"/>
              </a:spcAft>
              <a:buSzPts val="1400"/>
              <a:buChar char="●"/>
            </a:pPr>
            <a:r>
              <a:rPr lang="en" sz="1400"/>
              <a:t>After performing detailed analysis of reviews data:</a:t>
            </a:r>
            <a:endParaRPr sz="1400"/>
          </a:p>
          <a:p>
            <a:pPr indent="-317500" lvl="1" marL="914400" rtl="0" algn="just">
              <a:lnSpc>
                <a:spcPct val="150000"/>
              </a:lnSpc>
              <a:spcBef>
                <a:spcPts val="0"/>
              </a:spcBef>
              <a:spcAft>
                <a:spcPts val="0"/>
              </a:spcAft>
              <a:buSzPts val="1400"/>
              <a:buChar char="○"/>
            </a:pPr>
            <a:r>
              <a:rPr lang="en"/>
              <a:t>We provided executive summary with key findings.</a:t>
            </a:r>
            <a:endParaRPr/>
          </a:p>
          <a:p>
            <a:pPr indent="-317500" lvl="1" marL="914400" rtl="0" algn="just">
              <a:lnSpc>
                <a:spcPct val="150000"/>
              </a:lnSpc>
              <a:spcBef>
                <a:spcPts val="0"/>
              </a:spcBef>
              <a:spcAft>
                <a:spcPts val="0"/>
              </a:spcAft>
              <a:buSzPts val="1400"/>
              <a:buChar char="○"/>
            </a:pPr>
            <a:r>
              <a:rPr lang="en"/>
              <a:t>We provided list of recommendations to be taken into considerations to improve services.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 Overview</a:t>
            </a:r>
            <a:endParaRPr/>
          </a:p>
        </p:txBody>
      </p:sp>
      <p:sp>
        <p:nvSpPr>
          <p:cNvPr id="73" name="Google Shape;73;p16"/>
          <p:cNvSpPr txBox="1"/>
          <p:nvPr>
            <p:ph idx="1" type="body"/>
          </p:nvPr>
        </p:nvSpPr>
        <p:spPr>
          <a:xfrm>
            <a:off x="311700" y="1422775"/>
            <a:ext cx="8520600" cy="2286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Booking.com has collected nearly </a:t>
            </a:r>
            <a:r>
              <a:rPr b="1" lang="en" sz="1400"/>
              <a:t>515k</a:t>
            </a:r>
            <a:r>
              <a:rPr lang="en" sz="1400"/>
              <a:t> reviews from visits to </a:t>
            </a:r>
            <a:r>
              <a:rPr b="1" lang="en" sz="1400"/>
              <a:t>1493</a:t>
            </a:r>
            <a:r>
              <a:rPr lang="en" sz="1400"/>
              <a:t> luxurious european hotels across UK, Spain, France, Italy, Austria and Netherlands.</a:t>
            </a:r>
            <a:endParaRPr sz="1400"/>
          </a:p>
          <a:p>
            <a:pPr indent="-317500" lvl="0" marL="457200" rtl="0" algn="l">
              <a:lnSpc>
                <a:spcPct val="150000"/>
              </a:lnSpc>
              <a:spcBef>
                <a:spcPts val="0"/>
              </a:spcBef>
              <a:spcAft>
                <a:spcPts val="0"/>
              </a:spcAft>
              <a:buSzPts val="1400"/>
              <a:buChar char="●"/>
            </a:pPr>
            <a:r>
              <a:rPr lang="en" sz="1400"/>
              <a:t>Main objective of </a:t>
            </a:r>
            <a:r>
              <a:rPr lang="en" sz="1400"/>
              <a:t>performing</a:t>
            </a:r>
            <a:r>
              <a:rPr lang="en" sz="1400"/>
              <a:t> detailed analysis of reviews data is to come up with </a:t>
            </a:r>
            <a:r>
              <a:rPr b="1" lang="en" sz="1400"/>
              <a:t>3 static figures</a:t>
            </a:r>
            <a:r>
              <a:rPr lang="en" sz="1400"/>
              <a:t> which tells nuanced story about data and gives meaningful insights.</a:t>
            </a:r>
            <a:endParaRPr sz="1400"/>
          </a:p>
          <a:p>
            <a:pPr indent="-317500" lvl="0" marL="457200" rtl="0" algn="l">
              <a:lnSpc>
                <a:spcPct val="150000"/>
              </a:lnSpc>
              <a:spcBef>
                <a:spcPts val="0"/>
              </a:spcBef>
              <a:spcAft>
                <a:spcPts val="0"/>
              </a:spcAft>
              <a:buSzPts val="1400"/>
              <a:buChar char="●"/>
            </a:pPr>
            <a:r>
              <a:rPr lang="en" sz="1400"/>
              <a:t>Main figures were used to write </a:t>
            </a:r>
            <a:r>
              <a:rPr b="1" lang="en" sz="1400"/>
              <a:t>executive summary</a:t>
            </a:r>
            <a:r>
              <a:rPr lang="en" sz="1400"/>
              <a:t> to </a:t>
            </a:r>
            <a:r>
              <a:rPr lang="en" sz="1400"/>
              <a:t>draw</a:t>
            </a:r>
            <a:r>
              <a:rPr lang="en" sz="1400"/>
              <a:t> attention towards key findings which will be used by executive team to make decisions.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900"/>
              </a:spcAft>
              <a:buNone/>
            </a:pPr>
            <a:r>
              <a:rPr b="1" lang="en" sz="2400">
                <a:solidFill>
                  <a:schemeClr val="dk2"/>
                </a:solidFill>
              </a:rPr>
              <a:t>Use Of Visualisation for Insights</a:t>
            </a:r>
            <a:endParaRPr b="1" sz="2400">
              <a:solidFill>
                <a:schemeClr val="dk2"/>
              </a:solidFill>
            </a:endParaRPr>
          </a:p>
        </p:txBody>
      </p:sp>
      <p:sp>
        <p:nvSpPr>
          <p:cNvPr id="79" name="Google Shape;79;p17"/>
          <p:cNvSpPr txBox="1"/>
          <p:nvPr>
            <p:ph idx="1" type="body"/>
          </p:nvPr>
        </p:nvSpPr>
        <p:spPr>
          <a:xfrm>
            <a:off x="311700" y="1152475"/>
            <a:ext cx="8520600" cy="3590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500"/>
              <a:t>Figure 1:</a:t>
            </a:r>
            <a:endParaRPr b="1" sz="1500"/>
          </a:p>
          <a:p>
            <a:pPr indent="-323850" lvl="0" marL="457200" rtl="0" algn="just">
              <a:lnSpc>
                <a:spcPct val="100000"/>
              </a:lnSpc>
              <a:spcBef>
                <a:spcPts val="900"/>
              </a:spcBef>
              <a:spcAft>
                <a:spcPts val="0"/>
              </a:spcAft>
              <a:buSzPts val="1500"/>
              <a:buChar char="●"/>
            </a:pPr>
            <a:r>
              <a:rPr lang="en" sz="1500"/>
              <a:t>Pie chart is used to see distribution of no of nights spent at hotel.</a:t>
            </a:r>
            <a:endParaRPr sz="1500"/>
          </a:p>
          <a:p>
            <a:pPr indent="-323850" lvl="0" marL="457200" rtl="0" algn="just">
              <a:lnSpc>
                <a:spcPct val="100000"/>
              </a:lnSpc>
              <a:spcBef>
                <a:spcPts val="900"/>
              </a:spcBef>
              <a:spcAft>
                <a:spcPts val="0"/>
              </a:spcAft>
              <a:buSzPts val="1500"/>
              <a:buChar char="●"/>
            </a:pPr>
            <a:r>
              <a:rPr lang="en" sz="1500"/>
              <a:t>Bar charts are used for analysing </a:t>
            </a:r>
            <a:r>
              <a:rPr lang="en" sz="1500"/>
              <a:t>country wise</a:t>
            </a:r>
            <a:r>
              <a:rPr lang="en" sz="1500"/>
              <a:t> distribution of reviews based on attributes like year, no of nights and family type</a:t>
            </a:r>
            <a:endParaRPr sz="1500"/>
          </a:p>
          <a:p>
            <a:pPr indent="-323850" lvl="0" marL="457200" rtl="0" algn="just">
              <a:lnSpc>
                <a:spcPct val="100000"/>
              </a:lnSpc>
              <a:spcBef>
                <a:spcPts val="900"/>
              </a:spcBef>
              <a:spcAft>
                <a:spcPts val="0"/>
              </a:spcAft>
              <a:buSzPts val="1500"/>
              <a:buChar char="●"/>
            </a:pPr>
            <a:r>
              <a:rPr lang="en" sz="1500"/>
              <a:t>Last bar chart is used to analyse family type relationship with trip type (Business/Leisure). </a:t>
            </a:r>
            <a:endParaRPr sz="1500"/>
          </a:p>
          <a:p>
            <a:pPr indent="0" lvl="0" marL="0" rtl="0" algn="just">
              <a:lnSpc>
                <a:spcPct val="100000"/>
              </a:lnSpc>
              <a:spcBef>
                <a:spcPts val="900"/>
              </a:spcBef>
              <a:spcAft>
                <a:spcPts val="0"/>
              </a:spcAft>
              <a:buNone/>
            </a:pPr>
            <a:r>
              <a:rPr b="1" lang="en" sz="1500"/>
              <a:t>Figure 2:</a:t>
            </a:r>
            <a:endParaRPr b="1" sz="1500"/>
          </a:p>
          <a:p>
            <a:pPr indent="-323850" lvl="0" marL="457200" rtl="0" algn="just">
              <a:lnSpc>
                <a:spcPct val="100000"/>
              </a:lnSpc>
              <a:spcBef>
                <a:spcPts val="900"/>
              </a:spcBef>
              <a:spcAft>
                <a:spcPts val="0"/>
              </a:spcAft>
              <a:buSzPts val="1500"/>
              <a:buChar char="●"/>
            </a:pPr>
            <a:r>
              <a:rPr lang="en" sz="1500"/>
              <a:t>Choropleth maps shows average number of positive/negative words used by travellers from particular country in a review given to UK hotels.</a:t>
            </a:r>
            <a:endParaRPr sz="1500"/>
          </a:p>
          <a:p>
            <a:pPr indent="0" lvl="0" marL="0" rtl="0" algn="just">
              <a:lnSpc>
                <a:spcPct val="100000"/>
              </a:lnSpc>
              <a:spcBef>
                <a:spcPts val="900"/>
              </a:spcBef>
              <a:spcAft>
                <a:spcPts val="0"/>
              </a:spcAft>
              <a:buNone/>
            </a:pPr>
            <a:r>
              <a:rPr b="1" lang="en" sz="1500"/>
              <a:t>Figure 3:</a:t>
            </a:r>
            <a:endParaRPr b="1" sz="1500"/>
          </a:p>
          <a:p>
            <a:pPr indent="-323850" lvl="0" marL="457200" rtl="0" algn="just">
              <a:lnSpc>
                <a:spcPct val="100000"/>
              </a:lnSpc>
              <a:spcBef>
                <a:spcPts val="900"/>
              </a:spcBef>
              <a:spcAft>
                <a:spcPts val="900"/>
              </a:spcAft>
              <a:buSzPts val="1500"/>
              <a:buChar char="●"/>
            </a:pPr>
            <a:r>
              <a:rPr lang="en" sz="1500"/>
              <a:t>Word cloud represents commonly used words in positive/negative reviews given by users to UK hotels.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1577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sz="2400">
                <a:solidFill>
                  <a:schemeClr val="dk2"/>
                </a:solidFill>
              </a:rPr>
              <a:t>Why, How &amp; What?</a:t>
            </a:r>
            <a:endParaRPr b="1" sz="2400">
              <a:solidFill>
                <a:schemeClr val="dk2"/>
              </a:solidFill>
            </a:endParaRPr>
          </a:p>
        </p:txBody>
      </p:sp>
      <p:sp>
        <p:nvSpPr>
          <p:cNvPr id="85" name="Google Shape;85;p18"/>
          <p:cNvSpPr txBox="1"/>
          <p:nvPr>
            <p:ph idx="1" type="body"/>
          </p:nvPr>
        </p:nvSpPr>
        <p:spPr>
          <a:xfrm>
            <a:off x="311700" y="958625"/>
            <a:ext cx="8520600" cy="377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Figure 1:</a:t>
            </a:r>
            <a:endParaRPr b="1" sz="1500"/>
          </a:p>
          <a:p>
            <a:pPr indent="-323850" lvl="0" marL="457200" rtl="0" algn="l">
              <a:lnSpc>
                <a:spcPct val="100000"/>
              </a:lnSpc>
              <a:spcBef>
                <a:spcPts val="1600"/>
              </a:spcBef>
              <a:spcAft>
                <a:spcPts val="0"/>
              </a:spcAft>
              <a:buSzPts val="1500"/>
              <a:buChar char="●"/>
            </a:pPr>
            <a:r>
              <a:rPr lang="en" sz="1500"/>
              <a:t>Pie chart is useful to show distribution of reviews based on one attribute. Bar charts are useful to show relationship between 2 attributes and show distribution of one related to another.</a:t>
            </a:r>
            <a:endParaRPr sz="1500"/>
          </a:p>
          <a:p>
            <a:pPr indent="-323850" lvl="0" marL="457200" rtl="0" algn="l">
              <a:lnSpc>
                <a:spcPct val="100000"/>
              </a:lnSpc>
              <a:spcBef>
                <a:spcPts val="0"/>
              </a:spcBef>
              <a:spcAft>
                <a:spcPts val="0"/>
              </a:spcAft>
              <a:buSzPts val="1500"/>
              <a:buChar char="●"/>
            </a:pPr>
            <a:r>
              <a:rPr lang="en" sz="1500"/>
              <a:t>Pie and bar charts are plotted by aggregating data in pandas dataframe based on attributes.</a:t>
            </a:r>
            <a:endParaRPr sz="1500"/>
          </a:p>
          <a:p>
            <a:pPr indent="-323850" lvl="0" marL="457200" rtl="0" algn="l">
              <a:lnSpc>
                <a:spcPct val="100000"/>
              </a:lnSpc>
              <a:spcBef>
                <a:spcPts val="0"/>
              </a:spcBef>
              <a:spcAft>
                <a:spcPts val="0"/>
              </a:spcAft>
              <a:buSzPts val="1500"/>
              <a:buChar char="●"/>
            </a:pPr>
            <a:r>
              <a:rPr lang="en" sz="1500"/>
              <a:t>They shows relationship between attributes no of nights, family type, year and trip type.</a:t>
            </a:r>
            <a:endParaRPr sz="1500"/>
          </a:p>
          <a:p>
            <a:pPr indent="0" lvl="0" marL="0" rtl="0" algn="l">
              <a:lnSpc>
                <a:spcPct val="100000"/>
              </a:lnSpc>
              <a:spcBef>
                <a:spcPts val="1600"/>
              </a:spcBef>
              <a:spcAft>
                <a:spcPts val="0"/>
              </a:spcAft>
              <a:buNone/>
            </a:pPr>
            <a:r>
              <a:rPr b="1" lang="en" sz="1500"/>
              <a:t>Figure 2:</a:t>
            </a:r>
            <a:endParaRPr b="1" sz="1500"/>
          </a:p>
          <a:p>
            <a:pPr indent="-323850" lvl="0" marL="457200" rtl="0" algn="l">
              <a:lnSpc>
                <a:spcPct val="100000"/>
              </a:lnSpc>
              <a:spcBef>
                <a:spcPts val="1600"/>
              </a:spcBef>
              <a:spcAft>
                <a:spcPts val="0"/>
              </a:spcAft>
              <a:buSzPts val="1500"/>
              <a:buChar char="●"/>
            </a:pPr>
            <a:r>
              <a:rPr lang="en" sz="1500"/>
              <a:t>Choropleth maps are useful for to check intensity of particular attribute in each country on world map.</a:t>
            </a:r>
            <a:endParaRPr sz="1500"/>
          </a:p>
          <a:p>
            <a:pPr indent="-323850" lvl="0" marL="457200" rtl="0" algn="l">
              <a:lnSpc>
                <a:spcPct val="100000"/>
              </a:lnSpc>
              <a:spcBef>
                <a:spcPts val="0"/>
              </a:spcBef>
              <a:spcAft>
                <a:spcPts val="0"/>
              </a:spcAft>
              <a:buSzPts val="1500"/>
              <a:buChar char="●"/>
            </a:pPr>
            <a:r>
              <a:rPr lang="en" sz="1500"/>
              <a:t>Geopandas is used for plotting choropleth map on aggregated data of positive and negative reviews given to UK hotels.</a:t>
            </a:r>
            <a:endParaRPr sz="1500"/>
          </a:p>
          <a:p>
            <a:pPr indent="-323850" lvl="0" marL="457200" rtl="0" algn="l">
              <a:lnSpc>
                <a:spcPct val="100000"/>
              </a:lnSpc>
              <a:spcBef>
                <a:spcPts val="0"/>
              </a:spcBef>
              <a:spcAft>
                <a:spcPts val="0"/>
              </a:spcAft>
              <a:buSzPts val="1500"/>
              <a:buChar char="●"/>
            </a:pPr>
            <a:r>
              <a:rPr lang="en" sz="1500"/>
              <a:t>Its shows intensity of positive/negative words written in review by each country to UK hotels.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Why, How &amp; What? (Contd.)</a:t>
            </a:r>
            <a:endParaRPr b="1" sz="2400"/>
          </a:p>
        </p:txBody>
      </p:sp>
      <p:sp>
        <p:nvSpPr>
          <p:cNvPr id="91" name="Google Shape;91;p19"/>
          <p:cNvSpPr txBox="1"/>
          <p:nvPr>
            <p:ph idx="1" type="body"/>
          </p:nvPr>
        </p:nvSpPr>
        <p:spPr>
          <a:xfrm>
            <a:off x="311700" y="1152475"/>
            <a:ext cx="8520600" cy="2538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t>Figure 3:</a:t>
            </a:r>
            <a:endParaRPr b="1" sz="1500"/>
          </a:p>
          <a:p>
            <a:pPr indent="-323850" lvl="0" marL="457200" rtl="0" algn="just">
              <a:lnSpc>
                <a:spcPct val="150000"/>
              </a:lnSpc>
              <a:spcBef>
                <a:spcPts val="1600"/>
              </a:spcBef>
              <a:spcAft>
                <a:spcPts val="0"/>
              </a:spcAft>
              <a:buSzPts val="1500"/>
              <a:buChar char="●"/>
            </a:pPr>
            <a:r>
              <a:rPr lang="en" sz="1500"/>
              <a:t>Word Cloud is best way to show distribution of words based on frequency of words in text.</a:t>
            </a:r>
            <a:endParaRPr sz="1500"/>
          </a:p>
          <a:p>
            <a:pPr indent="-323850" lvl="0" marL="457200" rtl="0" algn="just">
              <a:lnSpc>
                <a:spcPct val="150000"/>
              </a:lnSpc>
              <a:spcBef>
                <a:spcPts val="0"/>
              </a:spcBef>
              <a:spcAft>
                <a:spcPts val="0"/>
              </a:spcAft>
              <a:buSzPts val="1500"/>
              <a:buChar char="●"/>
            </a:pPr>
            <a:r>
              <a:rPr lang="en" sz="1500"/>
              <a:t>Wordcloud library is primarily used to show commonly occuring words in positive/negative reviews by combining all reviews given to UK hotels.</a:t>
            </a:r>
            <a:endParaRPr sz="1500"/>
          </a:p>
          <a:p>
            <a:pPr indent="-323850" lvl="0" marL="457200" rtl="0" algn="just">
              <a:lnSpc>
                <a:spcPct val="150000"/>
              </a:lnSpc>
              <a:spcBef>
                <a:spcPts val="0"/>
              </a:spcBef>
              <a:spcAft>
                <a:spcPts val="0"/>
              </a:spcAft>
              <a:buSzPts val="1500"/>
              <a:buChar char="●"/>
            </a:pPr>
            <a:r>
              <a:rPr lang="en" sz="1500"/>
              <a:t>Word Cloud highlights high frequency words which are present in corpus. It highlights which things about hotels makes visitors happy/unhappy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Refining Visualizations for Communication</a:t>
            </a:r>
            <a:endParaRPr b="1" sz="2400">
              <a:solidFill>
                <a:schemeClr val="dk2"/>
              </a:solidFill>
            </a:endParaRPr>
          </a:p>
        </p:txBody>
      </p:sp>
      <p:sp>
        <p:nvSpPr>
          <p:cNvPr id="97" name="Google Shape;97;p20"/>
          <p:cNvSpPr txBox="1"/>
          <p:nvPr>
            <p:ph idx="1" type="body"/>
          </p:nvPr>
        </p:nvSpPr>
        <p:spPr>
          <a:xfrm>
            <a:off x="311700" y="1152475"/>
            <a:ext cx="8520600" cy="35517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SzPts val="1500"/>
              <a:buChar char="●"/>
            </a:pPr>
            <a:r>
              <a:rPr lang="en" sz="1500"/>
              <a:t>Main approach decided by us was to find performance of hotels per country giving extra priority to UK hotels as they consisted of 50% of corpus.</a:t>
            </a:r>
            <a:endParaRPr sz="1500"/>
          </a:p>
          <a:p>
            <a:pPr indent="-323850" lvl="0" marL="457200" rtl="0" algn="just">
              <a:lnSpc>
                <a:spcPct val="150000"/>
              </a:lnSpc>
              <a:spcBef>
                <a:spcPts val="0"/>
              </a:spcBef>
              <a:spcAft>
                <a:spcPts val="0"/>
              </a:spcAft>
              <a:buSzPts val="1500"/>
              <a:buChar char="●"/>
            </a:pPr>
            <a:r>
              <a:rPr lang="en" sz="1500"/>
              <a:t>Initially we wanted to show country wise relationship and distribution of reviews based on attributes like year, family type, no of nights and trip type. We found out bar chart and pie charts appropriate for this purpose hence we combined them in single figure</a:t>
            </a:r>
            <a:r>
              <a:rPr lang="en" sz="1500"/>
              <a:t> (</a:t>
            </a:r>
            <a:r>
              <a:rPr b="1" lang="en" sz="1500"/>
              <a:t>Figure 1</a:t>
            </a:r>
            <a:r>
              <a:rPr lang="en" sz="1500"/>
              <a:t>)</a:t>
            </a:r>
            <a:r>
              <a:rPr lang="en" sz="1500"/>
              <a:t>.</a:t>
            </a:r>
            <a:endParaRPr sz="1500"/>
          </a:p>
          <a:p>
            <a:pPr indent="-323850" lvl="0" marL="457200" rtl="0" algn="just">
              <a:lnSpc>
                <a:spcPct val="150000"/>
              </a:lnSpc>
              <a:spcBef>
                <a:spcPts val="0"/>
              </a:spcBef>
              <a:spcAft>
                <a:spcPts val="0"/>
              </a:spcAft>
              <a:buSzPts val="1500"/>
              <a:buChar char="●"/>
            </a:pPr>
            <a:r>
              <a:rPr lang="en" sz="1500"/>
              <a:t>We further wanted to see reactions of customers from other countries to UK hotels. We used choropleth maps for this purpose to show intensity of positiveness and negativeness in a review (</a:t>
            </a:r>
            <a:r>
              <a:rPr b="1" lang="en" sz="1500"/>
              <a:t>Figure 2</a:t>
            </a:r>
            <a:r>
              <a:rPr lang="en" sz="1500"/>
              <a:t>).</a:t>
            </a:r>
            <a:endParaRPr sz="1500"/>
          </a:p>
          <a:p>
            <a:pPr indent="-323850" lvl="0" marL="457200" rtl="0" algn="just">
              <a:lnSpc>
                <a:spcPct val="150000"/>
              </a:lnSpc>
              <a:spcBef>
                <a:spcPts val="0"/>
              </a:spcBef>
              <a:spcAft>
                <a:spcPts val="0"/>
              </a:spcAft>
              <a:buSzPts val="1500"/>
              <a:buChar char="●"/>
            </a:pPr>
            <a:r>
              <a:rPr lang="en" sz="1500"/>
              <a:t>We also wanted to analyse common problems faced by customers in UK hotels. We thought of doing word cloud for this purpose to highlight common words of review (</a:t>
            </a:r>
            <a:r>
              <a:rPr b="1" lang="en" sz="1500"/>
              <a:t>Figure 3</a:t>
            </a:r>
            <a:r>
              <a:rPr lang="en" sz="1500"/>
              <a: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31577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400">
                <a:solidFill>
                  <a:schemeClr val="dk2"/>
                </a:solidFill>
              </a:rPr>
              <a:t>Justification of Design Choices</a:t>
            </a:r>
            <a:endParaRPr b="1" sz="2400">
              <a:solidFill>
                <a:schemeClr val="dk2"/>
              </a:solidFill>
            </a:endParaRPr>
          </a:p>
        </p:txBody>
      </p:sp>
      <p:sp>
        <p:nvSpPr>
          <p:cNvPr id="103" name="Google Shape;103;p21"/>
          <p:cNvSpPr txBox="1"/>
          <p:nvPr>
            <p:ph idx="1" type="body"/>
          </p:nvPr>
        </p:nvSpPr>
        <p:spPr>
          <a:xfrm>
            <a:off x="311700" y="888475"/>
            <a:ext cx="8520600" cy="39159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b="1" lang="en" sz="1500"/>
              <a:t>Figure 1:</a:t>
            </a:r>
            <a:endParaRPr b="1" sz="1500"/>
          </a:p>
          <a:p>
            <a:pPr indent="-323850" lvl="0" marL="457200" rtl="0" algn="just">
              <a:lnSpc>
                <a:spcPct val="110000"/>
              </a:lnSpc>
              <a:spcBef>
                <a:spcPts val="600"/>
              </a:spcBef>
              <a:spcAft>
                <a:spcPts val="0"/>
              </a:spcAft>
              <a:buSzPts val="1500"/>
              <a:buChar char="●"/>
            </a:pPr>
            <a:r>
              <a:rPr lang="en" sz="1500"/>
              <a:t>We wanted to show distribution of single attribute for which pie charts are best suitable.</a:t>
            </a:r>
            <a:endParaRPr sz="1500"/>
          </a:p>
          <a:p>
            <a:pPr indent="-323850" lvl="0" marL="457200" rtl="0" algn="just">
              <a:lnSpc>
                <a:spcPct val="110000"/>
              </a:lnSpc>
              <a:spcBef>
                <a:spcPts val="600"/>
              </a:spcBef>
              <a:spcAft>
                <a:spcPts val="0"/>
              </a:spcAft>
              <a:buSzPts val="1500"/>
              <a:buChar char="●"/>
            </a:pPr>
            <a:r>
              <a:rPr lang="en" sz="1500"/>
              <a:t>We wanted to see distribution of reviews based on single attribute for which bar chart were best suitable.</a:t>
            </a:r>
            <a:endParaRPr sz="1500"/>
          </a:p>
          <a:p>
            <a:pPr indent="-323850" lvl="0" marL="457200" rtl="0" algn="just">
              <a:lnSpc>
                <a:spcPct val="110000"/>
              </a:lnSpc>
              <a:spcBef>
                <a:spcPts val="600"/>
              </a:spcBef>
              <a:spcAft>
                <a:spcPts val="0"/>
              </a:spcAft>
              <a:buSzPts val="1500"/>
              <a:buChar char="●"/>
            </a:pPr>
            <a:r>
              <a:rPr lang="en" sz="1500"/>
              <a:t>We combined all related charts in 1 figure to tell story about relationship of attributes.</a:t>
            </a:r>
            <a:endParaRPr sz="1500"/>
          </a:p>
          <a:p>
            <a:pPr indent="0" lvl="0" marL="0" rtl="0" algn="just">
              <a:lnSpc>
                <a:spcPct val="110000"/>
              </a:lnSpc>
              <a:spcBef>
                <a:spcPts val="600"/>
              </a:spcBef>
              <a:spcAft>
                <a:spcPts val="0"/>
              </a:spcAft>
              <a:buNone/>
            </a:pPr>
            <a:r>
              <a:rPr b="1" lang="en" sz="1500"/>
              <a:t>Figure 2:</a:t>
            </a:r>
            <a:endParaRPr b="1" sz="1500"/>
          </a:p>
          <a:p>
            <a:pPr indent="-323850" lvl="0" marL="457200" rtl="0" algn="just">
              <a:lnSpc>
                <a:spcPct val="110000"/>
              </a:lnSpc>
              <a:spcBef>
                <a:spcPts val="600"/>
              </a:spcBef>
              <a:spcAft>
                <a:spcPts val="0"/>
              </a:spcAft>
              <a:buSzPts val="1500"/>
              <a:buChar char="●"/>
            </a:pPr>
            <a:r>
              <a:rPr lang="en" sz="1500"/>
              <a:t>Choropleth maps were chosen to show intensity of positive and negative reviews from each country to UK hotels. Green color was chosen for positive and Red was chosen for negative reviews.</a:t>
            </a:r>
            <a:endParaRPr sz="1500"/>
          </a:p>
          <a:p>
            <a:pPr indent="0" lvl="0" marL="0" rtl="0" algn="just">
              <a:lnSpc>
                <a:spcPct val="110000"/>
              </a:lnSpc>
              <a:spcBef>
                <a:spcPts val="600"/>
              </a:spcBef>
              <a:spcAft>
                <a:spcPts val="0"/>
              </a:spcAft>
              <a:buNone/>
            </a:pPr>
            <a:r>
              <a:rPr b="1" lang="en" sz="1500"/>
              <a:t>Figure 3:</a:t>
            </a:r>
            <a:endParaRPr b="1" sz="1500"/>
          </a:p>
          <a:p>
            <a:pPr indent="-323850" lvl="0" marL="457200" rtl="0" algn="just">
              <a:lnSpc>
                <a:spcPct val="110000"/>
              </a:lnSpc>
              <a:spcBef>
                <a:spcPts val="600"/>
              </a:spcBef>
              <a:spcAft>
                <a:spcPts val="600"/>
              </a:spcAft>
              <a:buSzPts val="1500"/>
              <a:buChar char="●"/>
            </a:pPr>
            <a:r>
              <a:rPr lang="en" sz="1500"/>
              <a:t>Best way to represent frequency of unigram and bigram is word cloud. Word Cloud was created for positive and negative reviews separately to see happy/unhappy </a:t>
            </a:r>
            <a:r>
              <a:rPr lang="en" sz="1500"/>
              <a:t>customers</a:t>
            </a:r>
            <a:r>
              <a:rPr lang="en" sz="1500"/>
              <a:t> reasons. Dark </a:t>
            </a:r>
            <a:r>
              <a:rPr lang="en" sz="1500"/>
              <a:t>background</a:t>
            </a:r>
            <a:r>
              <a:rPr lang="en" sz="1500"/>
              <a:t> was used to see important text pop-out.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