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Barlow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F457E72-E4F9-496D-A0F0-37F64071C55E}">
  <a:tblStyle styleId="{AF457E72-E4F9-496D-A0F0-37F64071C55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SemiBold-regular.fntdata"/><Relationship Id="rId25" Type="http://schemas.openxmlformats.org/officeDocument/2006/relationships/slide" Target="slides/slide20.xml"/><Relationship Id="rId28" Type="http://schemas.openxmlformats.org/officeDocument/2006/relationships/font" Target="fonts/BarlowSemiBold-italic.fntdata"/><Relationship Id="rId27" Type="http://schemas.openxmlformats.org/officeDocument/2006/relationships/font" Target="fonts/Barlow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 name="Shape 8"/>
        <p:cNvGrpSpPr/>
        <p:nvPr/>
      </p:nvGrpSpPr>
      <p:grpSpPr>
        <a:xfrm>
          <a:off x="0" y="0"/>
          <a:ext cx="0" cy="0"/>
          <a:chOff x="0" y="0"/>
          <a:chExt cx="0" cy="0"/>
        </a:xfrm>
      </p:grpSpPr>
      <p:sp>
        <p:nvSpPr>
          <p:cNvPr id="9" name="Google Shape;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 name="Shape 22"/>
        <p:cNvGrpSpPr/>
        <p:nvPr/>
      </p:nvGrpSpPr>
      <p:grpSpPr>
        <a:xfrm>
          <a:off x="0" y="0"/>
          <a:ext cx="0" cy="0"/>
          <a:chOff x="0" y="0"/>
          <a:chExt cx="0" cy="0"/>
        </a:xfrm>
      </p:grpSpPr>
      <p:sp>
        <p:nvSpPr>
          <p:cNvPr id="23" name="Google Shape;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 name="Shape 11"/>
        <p:cNvGrpSpPr/>
        <p:nvPr/>
      </p:nvGrpSpPr>
      <p:grpSpPr>
        <a:xfrm>
          <a:off x="0" y="0"/>
          <a:ext cx="0" cy="0"/>
          <a:chOff x="0" y="0"/>
          <a:chExt cx="0" cy="0"/>
        </a:xfrm>
      </p:grpSpPr>
      <p:sp>
        <p:nvSpPr>
          <p:cNvPr id="12" name="Google Shape;12;p4"/>
          <p:cNvSpPr txBox="1"/>
          <p:nvPr>
            <p:ph type="ctrTitle"/>
          </p:nvPr>
        </p:nvSpPr>
        <p:spPr>
          <a:xfrm>
            <a:off x="263736" y="1454021"/>
            <a:ext cx="6588172" cy="1905058"/>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Customer Churn Rate Analysis and Prediction for OC&amp;Gym Gym Clubs Using Data from 2009 to 2019</a:t>
            </a:r>
            <a:endParaRPr b="1" i="0" sz="2800" u="none" cap="none" strike="noStrike">
              <a:solidFill>
                <a:schemeClr val="dk1"/>
              </a:solidFill>
              <a:latin typeface="Arial"/>
              <a:ea typeface="Arial"/>
              <a:cs typeface="Arial"/>
              <a:sym typeface="Arial"/>
            </a:endParaRPr>
          </a:p>
        </p:txBody>
      </p:sp>
      <p:sp>
        <p:nvSpPr>
          <p:cNvPr id="13" name="Google Shape;13;p4"/>
          <p:cNvSpPr txBox="1"/>
          <p:nvPr>
            <p:ph idx="1" type="subTitle"/>
          </p:nvPr>
        </p:nvSpPr>
        <p:spPr>
          <a:xfrm>
            <a:off x="514699" y="4072768"/>
            <a:ext cx="3799692" cy="48964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Barlow SemiBold"/>
                <a:ea typeface="Barlow SemiBold"/>
                <a:cs typeface="Barlow SemiBold"/>
                <a:sym typeface="Barlow SemiBold"/>
              </a:rPr>
              <a:t>Group four members:</a:t>
            </a:r>
            <a:endParaRPr/>
          </a:p>
        </p:txBody>
      </p:sp>
      <p:sp>
        <p:nvSpPr>
          <p:cNvPr id="14" name="Google Shape;14;p4"/>
          <p:cNvSpPr txBox="1"/>
          <p:nvPr/>
        </p:nvSpPr>
        <p:spPr>
          <a:xfrm>
            <a:off x="554455" y="4562412"/>
            <a:ext cx="3147549" cy="19349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Barlow SemiBold"/>
                <a:ea typeface="Barlow SemiBold"/>
                <a:cs typeface="Barlow SemiBold"/>
                <a:sym typeface="Barlow SemiBold"/>
              </a:rPr>
              <a:t>Yitong Liu | 01625757</a:t>
            </a:r>
            <a:endParaRPr/>
          </a:p>
          <a:p>
            <a:pPr indent="0" lvl="0" marL="0" marR="0" rtl="0" algn="l">
              <a:lnSpc>
                <a:spcPct val="90000"/>
              </a:lnSpc>
              <a:spcBef>
                <a:spcPts val="1000"/>
              </a:spcBef>
              <a:spcAft>
                <a:spcPts val="0"/>
              </a:spcAft>
              <a:buClr>
                <a:schemeClr val="dk1"/>
              </a:buClr>
              <a:buSzPts val="1600"/>
              <a:buFont typeface="Arial"/>
              <a:buNone/>
            </a:pPr>
            <a:r>
              <a:rPr b="0" i="0" lang="en-US" sz="1600" u="none" cap="none" strike="noStrike">
                <a:solidFill>
                  <a:schemeClr val="dk1"/>
                </a:solidFill>
                <a:latin typeface="Barlow SemiBold"/>
                <a:ea typeface="Barlow SemiBold"/>
                <a:cs typeface="Barlow SemiBold"/>
                <a:sym typeface="Barlow SemiBold"/>
              </a:rPr>
              <a:t>Faiz Fablillah | 01525542</a:t>
            </a:r>
            <a:endParaRPr/>
          </a:p>
          <a:p>
            <a:pPr indent="0" lvl="0" marL="0" marR="0" rtl="0" algn="l">
              <a:lnSpc>
                <a:spcPct val="90000"/>
              </a:lnSpc>
              <a:spcBef>
                <a:spcPts val="1000"/>
              </a:spcBef>
              <a:spcAft>
                <a:spcPts val="0"/>
              </a:spcAft>
              <a:buClr>
                <a:schemeClr val="dk1"/>
              </a:buClr>
              <a:buSzPts val="1600"/>
              <a:buFont typeface="Arial"/>
              <a:buNone/>
            </a:pPr>
            <a:r>
              <a:rPr b="0" i="0" lang="en-US" sz="1600" u="none" cap="none" strike="noStrike">
                <a:solidFill>
                  <a:schemeClr val="dk1"/>
                </a:solidFill>
                <a:latin typeface="Barlow SemiBold"/>
                <a:ea typeface="Barlow SemiBold"/>
                <a:cs typeface="Barlow SemiBold"/>
                <a:sym typeface="Barlow SemiBold"/>
              </a:rPr>
              <a:t>Mingming Zhu | 01548939</a:t>
            </a:r>
            <a:endParaRPr/>
          </a:p>
          <a:p>
            <a:pPr indent="0" lvl="0" marL="0" marR="0" rtl="0" algn="l">
              <a:lnSpc>
                <a:spcPct val="90000"/>
              </a:lnSpc>
              <a:spcBef>
                <a:spcPts val="1000"/>
              </a:spcBef>
              <a:spcAft>
                <a:spcPts val="0"/>
              </a:spcAft>
              <a:buClr>
                <a:schemeClr val="dk1"/>
              </a:buClr>
              <a:buSzPts val="1600"/>
              <a:buFont typeface="Arial"/>
              <a:buNone/>
            </a:pPr>
            <a:r>
              <a:rPr b="0" i="0" lang="en-US" sz="1600" u="none" cap="none" strike="noStrike">
                <a:solidFill>
                  <a:schemeClr val="dk1"/>
                </a:solidFill>
                <a:latin typeface="Barlow SemiBold"/>
                <a:ea typeface="Barlow SemiBold"/>
                <a:cs typeface="Barlow SemiBold"/>
                <a:sym typeface="Barlow SemiBold"/>
              </a:rPr>
              <a:t>Mukund Premkumar | 01605996</a:t>
            </a:r>
            <a:endParaRPr/>
          </a:p>
          <a:p>
            <a:pPr indent="0" lvl="0" marL="0" marR="0" rtl="0" algn="l">
              <a:lnSpc>
                <a:spcPct val="90000"/>
              </a:lnSpc>
              <a:spcBef>
                <a:spcPts val="1000"/>
              </a:spcBef>
              <a:spcAft>
                <a:spcPts val="0"/>
              </a:spcAft>
              <a:buClr>
                <a:schemeClr val="dk1"/>
              </a:buClr>
              <a:buSzPts val="1600"/>
              <a:buFont typeface="Arial"/>
              <a:buNone/>
            </a:pPr>
            <a:r>
              <a:rPr b="0" i="0" lang="en-US" sz="1600" u="none" cap="none" strike="noStrike">
                <a:solidFill>
                  <a:schemeClr val="dk1"/>
                </a:solidFill>
                <a:latin typeface="Barlow SemiBold"/>
                <a:ea typeface="Barlow SemiBold"/>
                <a:cs typeface="Barlow SemiBold"/>
                <a:sym typeface="Barlow SemiBold"/>
              </a:rPr>
              <a:t>Isabella Li | 01547310</a:t>
            </a:r>
            <a:endParaRPr/>
          </a:p>
        </p:txBody>
      </p:sp>
      <p:sp>
        <p:nvSpPr>
          <p:cNvPr id="15" name="Google Shape;15;p4"/>
          <p:cNvSpPr/>
          <p:nvPr/>
        </p:nvSpPr>
        <p:spPr>
          <a:xfrm>
            <a:off x="5603828" y="-17941"/>
            <a:ext cx="6588172" cy="6875941"/>
          </a:xfrm>
          <a:custGeom>
            <a:rect b="b" l="l" r="r" t="t"/>
            <a:pathLst>
              <a:path extrusionOk="0" h="10042" w="13509">
                <a:moveTo>
                  <a:pt x="0" y="10042"/>
                </a:moveTo>
                <a:lnTo>
                  <a:pt x="6123" y="21"/>
                </a:lnTo>
                <a:lnTo>
                  <a:pt x="13490" y="0"/>
                </a:lnTo>
                <a:cubicBezTo>
                  <a:pt x="13496" y="3340"/>
                  <a:pt x="13503" y="6681"/>
                  <a:pt x="13509" y="10021"/>
                </a:cubicBezTo>
                <a:lnTo>
                  <a:pt x="0" y="10042"/>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 name="Google Shape;16;p4"/>
          <p:cNvGrpSpPr/>
          <p:nvPr/>
        </p:nvGrpSpPr>
        <p:grpSpPr>
          <a:xfrm>
            <a:off x="135017" y="147977"/>
            <a:ext cx="10687050" cy="392408"/>
            <a:chOff x="1" y="6469855"/>
            <a:chExt cx="10687050" cy="392408"/>
          </a:xfrm>
        </p:grpSpPr>
        <p:sp>
          <p:nvSpPr>
            <p:cNvPr id="17" name="Google Shape;17;p4"/>
            <p:cNvSpPr/>
            <p:nvPr/>
          </p:nvSpPr>
          <p:spPr>
            <a:xfrm>
              <a:off x="211292" y="6477000"/>
              <a:ext cx="10376974" cy="381000"/>
            </a:xfrm>
            <a:custGeom>
              <a:rect b="b" l="l" r="r" t="t"/>
              <a:pathLst>
                <a:path extrusionOk="0" h="549088" w="10506075">
                  <a:moveTo>
                    <a:pt x="295275" y="13727"/>
                  </a:moveTo>
                  <a:lnTo>
                    <a:pt x="10506075" y="0"/>
                  </a:lnTo>
                  <a:lnTo>
                    <a:pt x="10182225" y="549088"/>
                  </a:lnTo>
                  <a:lnTo>
                    <a:pt x="0" y="539563"/>
                  </a:lnTo>
                  <a:lnTo>
                    <a:pt x="295275" y="13727"/>
                  </a:ln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4"/>
            <p:cNvSpPr/>
            <p:nvPr/>
          </p:nvSpPr>
          <p:spPr>
            <a:xfrm>
              <a:off x="10267613" y="6474084"/>
              <a:ext cx="419438" cy="388144"/>
            </a:xfrm>
            <a:custGeom>
              <a:rect b="b" l="l" r="r" t="t"/>
              <a:pathLst>
                <a:path extrusionOk="0" h="559383" w="424656">
                  <a:moveTo>
                    <a:pt x="311944" y="0"/>
                  </a:moveTo>
                  <a:lnTo>
                    <a:pt x="424656" y="3431"/>
                  </a:lnTo>
                  <a:lnTo>
                    <a:pt x="111124" y="559383"/>
                  </a:lnTo>
                  <a:lnTo>
                    <a:pt x="0" y="553290"/>
                  </a:lnTo>
                  <a:lnTo>
                    <a:pt x="311944" y="0"/>
                  </a:lnTo>
                  <a:close/>
                </a:path>
              </a:pathLst>
            </a:cu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4"/>
            <p:cNvSpPr/>
            <p:nvPr/>
          </p:nvSpPr>
          <p:spPr>
            <a:xfrm>
              <a:off x="1" y="6469855"/>
              <a:ext cx="419438" cy="388144"/>
            </a:xfrm>
            <a:custGeom>
              <a:rect b="b" l="l" r="r" t="t"/>
              <a:pathLst>
                <a:path extrusionOk="0" h="559383" w="424656">
                  <a:moveTo>
                    <a:pt x="311944" y="0"/>
                  </a:moveTo>
                  <a:lnTo>
                    <a:pt x="424656" y="3431"/>
                  </a:lnTo>
                  <a:lnTo>
                    <a:pt x="111124" y="559383"/>
                  </a:lnTo>
                  <a:lnTo>
                    <a:pt x="0" y="553290"/>
                  </a:lnTo>
                  <a:lnTo>
                    <a:pt x="311944" y="0"/>
                  </a:lnTo>
                  <a:close/>
                </a:path>
              </a:pathLst>
            </a:cu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4"/>
            <p:cNvSpPr/>
            <p:nvPr/>
          </p:nvSpPr>
          <p:spPr>
            <a:xfrm>
              <a:off x="6438900" y="6474619"/>
              <a:ext cx="4136057" cy="383380"/>
            </a:xfrm>
            <a:custGeom>
              <a:rect b="b" l="l" r="r" t="t"/>
              <a:pathLst>
                <a:path extrusionOk="0" h="552518" w="10927596">
                  <a:moveTo>
                    <a:pt x="691631" y="1"/>
                  </a:moveTo>
                  <a:lnTo>
                    <a:pt x="10927596" y="0"/>
                  </a:lnTo>
                  <a:lnTo>
                    <a:pt x="10113023" y="552518"/>
                  </a:lnTo>
                  <a:lnTo>
                    <a:pt x="0" y="542995"/>
                  </a:lnTo>
                  <a:lnTo>
                    <a:pt x="691631" y="1"/>
                  </a:ln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4"/>
            <p:cNvSpPr/>
            <p:nvPr/>
          </p:nvSpPr>
          <p:spPr>
            <a:xfrm>
              <a:off x="1199161" y="6476999"/>
              <a:ext cx="4271999" cy="385264"/>
            </a:xfrm>
            <a:custGeom>
              <a:rect b="b" l="l" r="r" t="t"/>
              <a:pathLst>
                <a:path extrusionOk="0" h="555233" w="5301419">
                  <a:moveTo>
                    <a:pt x="0" y="0"/>
                  </a:moveTo>
                  <a:lnTo>
                    <a:pt x="4810072" y="20263"/>
                  </a:lnTo>
                  <a:lnTo>
                    <a:pt x="5301419" y="555233"/>
                  </a:lnTo>
                  <a:lnTo>
                    <a:pt x="444244" y="536818"/>
                  </a:lnTo>
                  <a:lnTo>
                    <a:pt x="0" y="0"/>
                  </a:lnTo>
                  <a:close/>
                </a:path>
              </a:pathLst>
            </a:custGeom>
            <a:solidFill>
              <a:srgbClr val="006666">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3"/>
          <p:cNvSpPr txBox="1"/>
          <p:nvPr>
            <p:ph idx="1" type="body"/>
          </p:nvPr>
        </p:nvSpPr>
        <p:spPr>
          <a:xfrm>
            <a:off x="475145" y="1048822"/>
            <a:ext cx="6614682" cy="9143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000"/>
              <a:buFont typeface="Arial"/>
              <a:buNone/>
            </a:pPr>
            <a:r>
              <a:rPr b="0" i="0" lang="en-US" sz="2000" u="none" cap="none" strike="noStrike">
                <a:solidFill>
                  <a:srgbClr val="3F3F3F"/>
                </a:solidFill>
                <a:latin typeface="Arial"/>
                <a:ea typeface="Arial"/>
                <a:cs typeface="Arial"/>
                <a:sym typeface="Arial"/>
              </a:rPr>
              <a:t>At what times (peak vs non peak) a customer attends the gym</a:t>
            </a:r>
            <a:endParaRPr/>
          </a:p>
        </p:txBody>
      </p:sp>
      <p:sp>
        <p:nvSpPr>
          <p:cNvPr id="137" name="Google Shape;137;p13"/>
          <p:cNvSpPr txBox="1"/>
          <p:nvPr/>
        </p:nvSpPr>
        <p:spPr>
          <a:xfrm>
            <a:off x="6928143" y="2039415"/>
            <a:ext cx="4745325" cy="296741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sz="1400">
              <a:solidFill>
                <a:srgbClr val="3F3F3F"/>
              </a:solidFill>
              <a:latin typeface="Arial"/>
              <a:ea typeface="Arial"/>
              <a:cs typeface="Arial"/>
              <a:sym typeface="Arial"/>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graph shows the average duration of gym membership for customers who visit primarily during peak hours as opposed to during non peak hours.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bimodal distribution where people tend to stay withe the gym longer when their peak usage is approximately either 40% or 60%.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Miniscule difference in duration and hence is not a significant factor in determining churn.</a:t>
            </a:r>
            <a:endParaRPr/>
          </a:p>
        </p:txBody>
      </p:sp>
      <p:sp>
        <p:nvSpPr>
          <p:cNvPr id="138" name="Google Shape;138;p13"/>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3"/>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1 (iii)</a:t>
            </a:r>
            <a:endParaRPr/>
          </a:p>
        </p:txBody>
      </p:sp>
      <p:sp>
        <p:nvSpPr>
          <p:cNvPr id="140" name="Google Shape;140;p13"/>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41" name="Google Shape;141;p13"/>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142" name="Google Shape;142;p13"/>
          <p:cNvPicPr preferRelativeResize="0"/>
          <p:nvPr/>
        </p:nvPicPr>
        <p:blipFill rotWithShape="1">
          <a:blip r:embed="rId3">
            <a:alphaModFix/>
          </a:blip>
          <a:srcRect b="0" l="0" r="0" t="0"/>
          <a:stretch/>
        </p:blipFill>
        <p:spPr>
          <a:xfrm>
            <a:off x="656361" y="1832489"/>
            <a:ext cx="6010320" cy="41513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4"/>
          <p:cNvSpPr txBox="1"/>
          <p:nvPr>
            <p:ph idx="1" type="body"/>
          </p:nvPr>
        </p:nvSpPr>
        <p:spPr>
          <a:xfrm>
            <a:off x="475145" y="1048823"/>
            <a:ext cx="6614682" cy="58717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Arial"/>
                <a:ea typeface="Arial"/>
                <a:cs typeface="Arial"/>
                <a:sym typeface="Arial"/>
              </a:rPr>
              <a:t>Age at time of joining</a:t>
            </a:r>
            <a:endParaRPr/>
          </a:p>
        </p:txBody>
      </p:sp>
      <p:sp>
        <p:nvSpPr>
          <p:cNvPr id="148" name="Google Shape;148;p14"/>
          <p:cNvSpPr txBox="1"/>
          <p:nvPr/>
        </p:nvSpPr>
        <p:spPr>
          <a:xfrm>
            <a:off x="7089827" y="1161236"/>
            <a:ext cx="4745325" cy="296741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scatterplot here shows the distribution of the number of months people of different joining ages are active at the gym.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Clear trend that people who join at around age 38 are more likely to stay longer.</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This average duration of gym membership reduces significantly as the age of the customer increases beyond 45 years.</a:t>
            </a:r>
            <a:endParaRPr/>
          </a:p>
        </p:txBody>
      </p:sp>
      <p:sp>
        <p:nvSpPr>
          <p:cNvPr id="149" name="Google Shape;149;p14"/>
          <p:cNvSpPr txBox="1"/>
          <p:nvPr/>
        </p:nvSpPr>
        <p:spPr>
          <a:xfrm>
            <a:off x="7089827" y="3889477"/>
            <a:ext cx="4735633" cy="199791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solidFill>
                  <a:srgbClr val="3F3F3F"/>
                </a:solidFill>
                <a:latin typeface="Arial"/>
                <a:ea typeface="Arial"/>
                <a:cs typeface="Arial"/>
                <a:sym typeface="Arial"/>
              </a:rPr>
              <a:t>Suggestions/Limitations</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gym should try and educate older joiners on how the can maximise their results, prevent injury and hence stay motivated.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This could be done through free workshops, induction sessions or training videos.</a:t>
            </a:r>
            <a:endParaRPr/>
          </a:p>
        </p:txBody>
      </p:sp>
      <p:sp>
        <p:nvSpPr>
          <p:cNvPr id="150" name="Google Shape;150;p14"/>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4"/>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1 (iv)</a:t>
            </a:r>
            <a:endParaRPr/>
          </a:p>
        </p:txBody>
      </p:sp>
      <p:sp>
        <p:nvSpPr>
          <p:cNvPr id="152" name="Google Shape;152;p14"/>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53" name="Google Shape;153;p14"/>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154" name="Google Shape;154;p14"/>
          <p:cNvPicPr preferRelativeResize="0"/>
          <p:nvPr/>
        </p:nvPicPr>
        <p:blipFill rotWithShape="1">
          <a:blip r:embed="rId3">
            <a:alphaModFix/>
          </a:blip>
          <a:srcRect b="0" l="0" r="0" t="0"/>
          <a:stretch/>
        </p:blipFill>
        <p:spPr>
          <a:xfrm>
            <a:off x="763344" y="1636001"/>
            <a:ext cx="6086126" cy="43383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475144" y="1048822"/>
            <a:ext cx="7030555" cy="9143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Arial"/>
                <a:ea typeface="Arial"/>
                <a:cs typeface="Arial"/>
                <a:sym typeface="Arial"/>
              </a:rPr>
              <a:t>Regularly attending gym will decrease churn</a:t>
            </a:r>
            <a:endParaRPr/>
          </a:p>
        </p:txBody>
      </p:sp>
      <p:sp>
        <p:nvSpPr>
          <p:cNvPr id="160" name="Google Shape;160;p15"/>
          <p:cNvSpPr txBox="1"/>
          <p:nvPr/>
        </p:nvSpPr>
        <p:spPr>
          <a:xfrm>
            <a:off x="6899749" y="1630067"/>
            <a:ext cx="4745325" cy="232108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sz="1400">
              <a:solidFill>
                <a:srgbClr val="3F3F3F"/>
              </a:solidFill>
              <a:latin typeface="Arial"/>
              <a:ea typeface="Arial"/>
              <a:cs typeface="Arial"/>
              <a:sym typeface="Arial"/>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graph shows the relationship between the frequency of visits to a gym calculated as (total visits to the gym / total length of membership) and the average duration of gym memberships within the gym.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We can see a strong trend where the average durations increases as gym usage increases. </a:t>
            </a:r>
            <a:endParaRPr/>
          </a:p>
        </p:txBody>
      </p:sp>
      <p:sp>
        <p:nvSpPr>
          <p:cNvPr id="161" name="Google Shape;161;p15"/>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5"/>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1 (v)</a:t>
            </a:r>
            <a:endParaRPr/>
          </a:p>
        </p:txBody>
      </p:sp>
      <p:sp>
        <p:nvSpPr>
          <p:cNvPr id="163" name="Google Shape;163;p15"/>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64" name="Google Shape;164;p15"/>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165" name="Google Shape;165;p15"/>
          <p:cNvPicPr preferRelativeResize="0"/>
          <p:nvPr/>
        </p:nvPicPr>
        <p:blipFill rotWithShape="1">
          <a:blip r:embed="rId3">
            <a:alphaModFix/>
          </a:blip>
          <a:srcRect b="0" l="0" r="0" t="0"/>
          <a:stretch/>
        </p:blipFill>
        <p:spPr>
          <a:xfrm>
            <a:off x="462259" y="1536733"/>
            <a:ext cx="6424605" cy="4272442"/>
          </a:xfrm>
          <a:prstGeom prst="rect">
            <a:avLst/>
          </a:prstGeom>
          <a:noFill/>
          <a:ln>
            <a:noFill/>
          </a:ln>
        </p:spPr>
      </p:pic>
      <p:sp>
        <p:nvSpPr>
          <p:cNvPr id="166" name="Google Shape;166;p15"/>
          <p:cNvSpPr txBox="1"/>
          <p:nvPr/>
        </p:nvSpPr>
        <p:spPr>
          <a:xfrm>
            <a:off x="6886864" y="4136524"/>
            <a:ext cx="4735633" cy="13515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solidFill>
                  <a:srgbClr val="3F3F3F"/>
                </a:solidFill>
                <a:latin typeface="Arial"/>
                <a:ea typeface="Arial"/>
                <a:cs typeface="Arial"/>
                <a:sym typeface="Arial"/>
              </a:rPr>
              <a:t>Suggestions/Limitations</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To maintain a lower churn rate, gyms need to ensure that their members visit more often.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Music machines, fruit bowls, encouraging staff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6"/>
          <p:cNvSpPr txBox="1"/>
          <p:nvPr>
            <p:ph idx="1" type="body"/>
          </p:nvPr>
        </p:nvSpPr>
        <p:spPr>
          <a:xfrm>
            <a:off x="640445" y="2469246"/>
            <a:ext cx="10911109" cy="191950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40000"/>
              </a:lnSpc>
              <a:spcBef>
                <a:spcPts val="0"/>
              </a:spcBef>
              <a:spcAft>
                <a:spcPts val="0"/>
              </a:spcAft>
              <a:buClr>
                <a:srgbClr val="00B0F0"/>
              </a:buClr>
              <a:buSzPts val="2000"/>
              <a:buFont typeface="Noto Sans Symbols"/>
              <a:buChar char="▪"/>
            </a:pPr>
            <a:r>
              <a:rPr b="1" i="0" lang="en-US" sz="2000" u="none" cap="none" strike="noStrike">
                <a:solidFill>
                  <a:srgbClr val="3F3F3F"/>
                </a:solidFill>
                <a:latin typeface="Arial"/>
                <a:ea typeface="Arial"/>
                <a:cs typeface="Arial"/>
                <a:sym typeface="Arial"/>
              </a:rPr>
              <a:t>Results for Hypothesis 2</a:t>
            </a:r>
            <a:endParaRPr/>
          </a:p>
          <a:p>
            <a:pPr indent="-228600" lvl="1" marL="685800" marR="0" rtl="0" algn="l">
              <a:lnSpc>
                <a:spcPct val="140000"/>
              </a:lnSpc>
              <a:spcBef>
                <a:spcPts val="5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Our second hypothesis was that there would be a strong seasonal effect to the revenue and churn rate. Additionally revenue and churn rate would be negatively impacted by the price increase in 2016.</a:t>
            </a:r>
            <a:endParaRPr/>
          </a:p>
        </p:txBody>
      </p:sp>
      <p:sp>
        <p:nvSpPr>
          <p:cNvPr id="172" name="Google Shape;172;p16"/>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6"/>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(B)</a:t>
            </a:r>
            <a:endParaRPr/>
          </a:p>
        </p:txBody>
      </p:sp>
      <p:sp>
        <p:nvSpPr>
          <p:cNvPr id="174" name="Google Shape;174;p16"/>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75" name="Google Shape;175;p16"/>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7"/>
          <p:cNvSpPr txBox="1"/>
          <p:nvPr>
            <p:ph idx="1" type="body"/>
          </p:nvPr>
        </p:nvSpPr>
        <p:spPr>
          <a:xfrm>
            <a:off x="475144" y="1048823"/>
            <a:ext cx="9373705" cy="58717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Arial"/>
                <a:ea typeface="Arial"/>
                <a:cs typeface="Arial"/>
                <a:sym typeface="Arial"/>
              </a:rPr>
              <a:t>Seasonal effect shows revenue drop in February</a:t>
            </a:r>
            <a:endParaRPr/>
          </a:p>
        </p:txBody>
      </p:sp>
      <p:sp>
        <p:nvSpPr>
          <p:cNvPr id="181" name="Google Shape;181;p17"/>
          <p:cNvSpPr txBox="1"/>
          <p:nvPr/>
        </p:nvSpPr>
        <p:spPr>
          <a:xfrm>
            <a:off x="5914858" y="1834791"/>
            <a:ext cx="5910602" cy="235134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100">
                <a:solidFill>
                  <a:srgbClr val="3F3F3F"/>
                </a:solidFill>
                <a:latin typeface="Arial"/>
                <a:ea typeface="Arial"/>
                <a:cs typeface="Arial"/>
                <a:sym typeface="Arial"/>
              </a:rPr>
              <a:t>Findings</a:t>
            </a:r>
            <a:endParaRPr/>
          </a:p>
          <a:p>
            <a:pPr indent="-171450" lvl="0" marL="171450" marR="0" rtl="0" algn="just">
              <a:lnSpc>
                <a:spcPct val="150000"/>
              </a:lnSpc>
              <a:spcBef>
                <a:spcPts val="0"/>
              </a:spcBef>
              <a:spcAft>
                <a:spcPts val="0"/>
              </a:spcAft>
              <a:buClr>
                <a:srgbClr val="3F3F3F"/>
              </a:buClr>
              <a:buSzPts val="1100"/>
              <a:buFont typeface="Arial"/>
              <a:buChar char="•"/>
            </a:pPr>
            <a:r>
              <a:rPr lang="en-US" sz="1100">
                <a:solidFill>
                  <a:srgbClr val="3F3F3F"/>
                </a:solidFill>
                <a:latin typeface="Arial"/>
                <a:ea typeface="Arial"/>
                <a:cs typeface="Arial"/>
                <a:sym typeface="Arial"/>
              </a:rPr>
              <a:t>The graph shows the change in revenue and churn rate over time for all customers. </a:t>
            </a:r>
            <a:endParaRPr/>
          </a:p>
          <a:p>
            <a:pPr indent="-171450" lvl="0" marL="171450" marR="0" rtl="0" algn="just">
              <a:lnSpc>
                <a:spcPct val="150000"/>
              </a:lnSpc>
              <a:spcBef>
                <a:spcPts val="0"/>
              </a:spcBef>
              <a:spcAft>
                <a:spcPts val="0"/>
              </a:spcAft>
              <a:buClr>
                <a:srgbClr val="3F3F3F"/>
              </a:buClr>
              <a:buSzPts val="1100"/>
              <a:buFont typeface="Arial"/>
              <a:buChar char="•"/>
            </a:pPr>
            <a:r>
              <a:rPr lang="en-US" sz="1100">
                <a:solidFill>
                  <a:srgbClr val="3F3F3F"/>
                </a:solidFill>
                <a:latin typeface="Arial"/>
                <a:ea typeface="Arial"/>
                <a:cs typeface="Arial"/>
                <a:sym typeface="Arial"/>
              </a:rPr>
              <a:t>There is a huge upward spike in churn rate right before Jan 2016,</a:t>
            </a:r>
            <a:endParaRPr/>
          </a:p>
          <a:p>
            <a:pPr indent="-171450" lvl="0" marL="171450" marR="0" rtl="0" algn="just">
              <a:lnSpc>
                <a:spcPct val="150000"/>
              </a:lnSpc>
              <a:spcBef>
                <a:spcPts val="0"/>
              </a:spcBef>
              <a:spcAft>
                <a:spcPts val="0"/>
              </a:spcAft>
              <a:buClr>
                <a:srgbClr val="3F3F3F"/>
              </a:buClr>
              <a:buSzPts val="1100"/>
              <a:buFont typeface="Arial"/>
              <a:buChar char="•"/>
            </a:pPr>
            <a:r>
              <a:rPr lang="en-US" sz="1100">
                <a:solidFill>
                  <a:srgbClr val="3F3F3F"/>
                </a:solidFill>
                <a:latin typeface="Arial"/>
                <a:ea typeface="Arial"/>
                <a:cs typeface="Arial"/>
                <a:sym typeface="Arial"/>
              </a:rPr>
              <a:t>Significant drop in standardised revenue right after the spike. </a:t>
            </a:r>
            <a:endParaRPr/>
          </a:p>
          <a:p>
            <a:pPr indent="-171450" lvl="0" marL="171450" marR="0" rtl="0" algn="just">
              <a:lnSpc>
                <a:spcPct val="150000"/>
              </a:lnSpc>
              <a:spcBef>
                <a:spcPts val="0"/>
              </a:spcBef>
              <a:spcAft>
                <a:spcPts val="0"/>
              </a:spcAft>
              <a:buClr>
                <a:srgbClr val="3F3F3F"/>
              </a:buClr>
              <a:buSzPts val="1100"/>
              <a:buFont typeface="Arial"/>
              <a:buChar char="•"/>
            </a:pPr>
            <a:r>
              <a:rPr lang="en-US" sz="1100">
                <a:solidFill>
                  <a:srgbClr val="3F3F3F"/>
                </a:solidFill>
                <a:latin typeface="Arial"/>
                <a:ea typeface="Arial"/>
                <a:cs typeface="Arial"/>
                <a:sym typeface="Arial"/>
              </a:rPr>
              <a:t>However, churn and revenue return to original amounts price change. Although the price hike impacted both churn and revenue, neither of them were impacted long term.</a:t>
            </a:r>
            <a:endParaRPr/>
          </a:p>
          <a:p>
            <a:pPr indent="-171450" lvl="0" marL="171450" marR="0" rtl="0" algn="just">
              <a:lnSpc>
                <a:spcPct val="150000"/>
              </a:lnSpc>
              <a:spcBef>
                <a:spcPts val="0"/>
              </a:spcBef>
              <a:spcAft>
                <a:spcPts val="0"/>
              </a:spcAft>
              <a:buClr>
                <a:srgbClr val="3F3F3F"/>
              </a:buClr>
              <a:buSzPts val="1100"/>
              <a:buFont typeface="Arial"/>
              <a:buChar char="•"/>
            </a:pPr>
            <a:r>
              <a:rPr lang="en-US" sz="1100">
                <a:solidFill>
                  <a:srgbClr val="3F3F3F"/>
                </a:solidFill>
                <a:latin typeface="Arial"/>
                <a:ea typeface="Arial"/>
                <a:cs typeface="Arial"/>
                <a:sym typeface="Arial"/>
              </a:rPr>
              <a:t>looking at the seasonal impacts of the data, we can see that from about 2014 onwards, there is a significant decrease in revenue each year during February. Likely because people often take on new year resolutions or get given gym memberships as Christmas gifts but often give up soon.</a:t>
            </a:r>
            <a:endParaRPr/>
          </a:p>
        </p:txBody>
      </p:sp>
      <p:sp>
        <p:nvSpPr>
          <p:cNvPr id="182" name="Google Shape;182;p17"/>
          <p:cNvSpPr txBox="1"/>
          <p:nvPr/>
        </p:nvSpPr>
        <p:spPr>
          <a:xfrm>
            <a:off x="5914858" y="4483705"/>
            <a:ext cx="5900909" cy="107920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100">
                <a:solidFill>
                  <a:srgbClr val="3F3F3F"/>
                </a:solidFill>
                <a:latin typeface="Arial"/>
                <a:ea typeface="Arial"/>
                <a:cs typeface="Arial"/>
                <a:sym typeface="Arial"/>
              </a:rPr>
              <a:t>Suggestions/Limitations</a:t>
            </a:r>
            <a:endParaRPr/>
          </a:p>
          <a:p>
            <a:pPr indent="0" lvl="0" marL="0" marR="0" rtl="0" algn="just">
              <a:lnSpc>
                <a:spcPct val="150000"/>
              </a:lnSpc>
              <a:spcBef>
                <a:spcPts val="0"/>
              </a:spcBef>
              <a:spcAft>
                <a:spcPts val="0"/>
              </a:spcAft>
              <a:buNone/>
            </a:pPr>
            <a:r>
              <a:rPr lang="en-US" sz="1100">
                <a:solidFill>
                  <a:srgbClr val="3F3F3F"/>
                </a:solidFill>
                <a:latin typeface="Arial"/>
                <a:ea typeface="Arial"/>
                <a:cs typeface="Arial"/>
                <a:sym typeface="Arial"/>
              </a:rPr>
              <a:t>We suggest offering free diet/training information sessions during January in order to educate people so they see results from their training and choose to continue exercising.</a:t>
            </a:r>
            <a:endParaRPr/>
          </a:p>
        </p:txBody>
      </p:sp>
      <p:sp>
        <p:nvSpPr>
          <p:cNvPr id="183" name="Google Shape;183;p17"/>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17"/>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2 (i)</a:t>
            </a:r>
            <a:endParaRPr/>
          </a:p>
        </p:txBody>
      </p:sp>
      <p:sp>
        <p:nvSpPr>
          <p:cNvPr id="185" name="Google Shape;185;p17"/>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86" name="Google Shape;186;p17"/>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187" name="Google Shape;187;p17"/>
          <p:cNvPicPr preferRelativeResize="0"/>
          <p:nvPr/>
        </p:nvPicPr>
        <p:blipFill rotWithShape="1">
          <a:blip r:embed="rId3">
            <a:alphaModFix/>
          </a:blip>
          <a:srcRect b="0" l="0" r="0" t="0"/>
          <a:stretch/>
        </p:blipFill>
        <p:spPr>
          <a:xfrm>
            <a:off x="475145" y="1940239"/>
            <a:ext cx="5449406" cy="32161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8"/>
          <p:cNvSpPr txBox="1"/>
          <p:nvPr>
            <p:ph idx="1" type="body"/>
          </p:nvPr>
        </p:nvSpPr>
        <p:spPr>
          <a:xfrm>
            <a:off x="640445" y="2469246"/>
            <a:ext cx="10911109" cy="191950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00B0F0"/>
              </a:buClr>
              <a:buSzPts val="2000"/>
              <a:buFont typeface="Noto Sans Symbols"/>
              <a:buChar char="▪"/>
            </a:pPr>
            <a:r>
              <a:rPr b="1" i="0" lang="en-US" sz="2000" u="none" cap="none" strike="noStrike">
                <a:solidFill>
                  <a:srgbClr val="3F3F3F"/>
                </a:solidFill>
                <a:latin typeface="Arial"/>
                <a:ea typeface="Arial"/>
                <a:cs typeface="Arial"/>
                <a:sym typeface="Arial"/>
              </a:rPr>
              <a:t>Additional Findings</a:t>
            </a:r>
            <a:endParaRPr/>
          </a:p>
          <a:p>
            <a:pPr indent="-228600" lvl="1" marL="685800" marR="0" rtl="0" algn="l">
              <a:lnSpc>
                <a:spcPct val="150000"/>
              </a:lnSpc>
              <a:spcBef>
                <a:spcPts val="5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While exploring the data we discovered additional findings which were not a part of the original hypothesis..</a:t>
            </a:r>
            <a:endParaRPr/>
          </a:p>
        </p:txBody>
      </p:sp>
      <p:sp>
        <p:nvSpPr>
          <p:cNvPr id="193" name="Google Shape;193;p18"/>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8"/>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(C)</a:t>
            </a:r>
            <a:endParaRPr/>
          </a:p>
        </p:txBody>
      </p:sp>
      <p:sp>
        <p:nvSpPr>
          <p:cNvPr id="195" name="Google Shape;195;p18"/>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96" name="Google Shape;196;p18"/>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9"/>
          <p:cNvSpPr txBox="1"/>
          <p:nvPr>
            <p:ph idx="1" type="body"/>
          </p:nvPr>
        </p:nvSpPr>
        <p:spPr>
          <a:xfrm>
            <a:off x="475145" y="1048823"/>
            <a:ext cx="6614682" cy="58717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Arial"/>
                <a:ea typeface="Arial"/>
                <a:cs typeface="Arial"/>
                <a:sym typeface="Arial"/>
              </a:rPr>
              <a:t>Offer one year contracts at discounted rates</a:t>
            </a:r>
            <a:endParaRPr/>
          </a:p>
        </p:txBody>
      </p:sp>
      <p:sp>
        <p:nvSpPr>
          <p:cNvPr id="202" name="Google Shape;202;p19"/>
          <p:cNvSpPr txBox="1"/>
          <p:nvPr/>
        </p:nvSpPr>
        <p:spPr>
          <a:xfrm>
            <a:off x="7089827" y="1988550"/>
            <a:ext cx="4745325" cy="167154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a:p>
          <a:p>
            <a:pPr indent="0" lvl="0" marL="0" marR="0" rtl="0" algn="just">
              <a:lnSpc>
                <a:spcPct val="150000"/>
              </a:lnSpc>
              <a:spcBef>
                <a:spcPts val="0"/>
              </a:spcBef>
              <a:spcAft>
                <a:spcPts val="0"/>
              </a:spcAft>
              <a:buNone/>
            </a:pPr>
            <a:r>
              <a:rPr lang="en-US" sz="1400">
                <a:solidFill>
                  <a:srgbClr val="3F3F3F"/>
                </a:solidFill>
                <a:latin typeface="Arial"/>
                <a:ea typeface="Arial"/>
                <a:cs typeface="Arial"/>
                <a:sym typeface="Arial"/>
              </a:rPr>
              <a:t>The graph shows the distribution of how long members continued their gym subscription. We can see that the majority of participants, quit within the first 5 months and very few stayed beyond 10.</a:t>
            </a:r>
            <a:endParaRPr/>
          </a:p>
        </p:txBody>
      </p:sp>
      <p:sp>
        <p:nvSpPr>
          <p:cNvPr id="203" name="Google Shape;203;p19"/>
          <p:cNvSpPr txBox="1"/>
          <p:nvPr/>
        </p:nvSpPr>
        <p:spPr>
          <a:xfrm>
            <a:off x="7089827" y="3816911"/>
            <a:ext cx="4735633" cy="167154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solidFill>
                  <a:srgbClr val="3F3F3F"/>
                </a:solidFill>
                <a:latin typeface="Arial"/>
                <a:ea typeface="Arial"/>
                <a:cs typeface="Arial"/>
                <a:sym typeface="Arial"/>
              </a:rPr>
              <a:t>Suggestions/Limitations</a:t>
            </a:r>
            <a:endParaRPr/>
          </a:p>
          <a:p>
            <a:pPr indent="0" lvl="0" marL="0" marR="0" rtl="0" algn="just">
              <a:lnSpc>
                <a:spcPct val="150000"/>
              </a:lnSpc>
              <a:spcBef>
                <a:spcPts val="0"/>
              </a:spcBef>
              <a:spcAft>
                <a:spcPts val="0"/>
              </a:spcAft>
              <a:buNone/>
            </a:pPr>
            <a:r>
              <a:rPr lang="en-US" sz="1400">
                <a:solidFill>
                  <a:srgbClr val="3F3F3F"/>
                </a:solidFill>
                <a:latin typeface="Arial"/>
                <a:ea typeface="Arial"/>
                <a:cs typeface="Arial"/>
                <a:sym typeface="Arial"/>
              </a:rPr>
              <a:t>The gym could update their pricing strategy to include a yearly contract at a cheaper rate. This will force customers to stay with the gym for an entire year.</a:t>
            </a:r>
            <a:endParaRPr/>
          </a:p>
        </p:txBody>
      </p:sp>
      <p:sp>
        <p:nvSpPr>
          <p:cNvPr id="204" name="Google Shape;204;p19"/>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9"/>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Additional Findings (i)</a:t>
            </a:r>
            <a:endParaRPr/>
          </a:p>
        </p:txBody>
      </p:sp>
      <p:sp>
        <p:nvSpPr>
          <p:cNvPr id="206" name="Google Shape;206;p19"/>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207" name="Google Shape;207;p19"/>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208" name="Google Shape;208;p19"/>
          <p:cNvPicPr preferRelativeResize="0"/>
          <p:nvPr/>
        </p:nvPicPr>
        <p:blipFill rotWithShape="1">
          <a:blip r:embed="rId3">
            <a:alphaModFix/>
          </a:blip>
          <a:srcRect b="0" l="0" r="0" t="0"/>
          <a:stretch/>
        </p:blipFill>
        <p:spPr>
          <a:xfrm>
            <a:off x="475145" y="1770071"/>
            <a:ext cx="6327279" cy="4218186"/>
          </a:xfrm>
          <a:prstGeom prst="rect">
            <a:avLst/>
          </a:prstGeom>
          <a:noFill/>
          <a:ln>
            <a:noFill/>
          </a:ln>
        </p:spPr>
      </p:pic>
      <p:pic>
        <p:nvPicPr>
          <p:cNvPr id="209" name="Google Shape;209;p19"/>
          <p:cNvPicPr preferRelativeResize="0"/>
          <p:nvPr/>
        </p:nvPicPr>
        <p:blipFill rotWithShape="1">
          <a:blip r:embed="rId4">
            <a:alphaModFix/>
          </a:blip>
          <a:srcRect b="0" l="0" r="0" t="0"/>
          <a:stretch/>
        </p:blipFill>
        <p:spPr>
          <a:xfrm>
            <a:off x="10911057" y="5293706"/>
            <a:ext cx="914403" cy="9144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0"/>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0"/>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Additional Findings from Forecasting Tools</a:t>
            </a:r>
            <a:endParaRPr b="1" sz="3200">
              <a:solidFill>
                <a:schemeClr val="lt1"/>
              </a:solidFill>
              <a:latin typeface="Arial"/>
              <a:ea typeface="Arial"/>
              <a:cs typeface="Arial"/>
              <a:sym typeface="Arial"/>
            </a:endParaRPr>
          </a:p>
        </p:txBody>
      </p:sp>
      <p:sp>
        <p:nvSpPr>
          <p:cNvPr id="216" name="Google Shape;216;p20"/>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217" name="Google Shape;217;p20"/>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
        <p:nvSpPr>
          <p:cNvPr id="218" name="Google Shape;218;p20"/>
          <p:cNvSpPr txBox="1"/>
          <p:nvPr/>
        </p:nvSpPr>
        <p:spPr>
          <a:xfrm>
            <a:off x="633190" y="1099918"/>
            <a:ext cx="10925619" cy="1686146"/>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rgbClr val="00B0F0"/>
              </a:buClr>
              <a:buSzPts val="2000"/>
              <a:buFont typeface="Noto Sans Symbols"/>
              <a:buChar char="▪"/>
            </a:pPr>
            <a:r>
              <a:rPr lang="en-US" sz="2000">
                <a:solidFill>
                  <a:srgbClr val="3F3F3F"/>
                </a:solidFill>
                <a:latin typeface="Arial"/>
                <a:ea typeface="Arial"/>
                <a:cs typeface="Arial"/>
                <a:sym typeface="Arial"/>
              </a:rPr>
              <a:t>We explored and built a tool can predict on a per location basis. We also built a model that would forecast the number of people who would quit OC&amp;Gym within the next 1 and 3 months.</a:t>
            </a:r>
            <a:endParaRPr/>
          </a:p>
          <a:p>
            <a:pPr indent="-228600" lvl="0" marL="228600" marR="0" rtl="0" algn="just">
              <a:lnSpc>
                <a:spcPct val="150000"/>
              </a:lnSpc>
              <a:spcBef>
                <a:spcPts val="1000"/>
              </a:spcBef>
              <a:spcAft>
                <a:spcPts val="0"/>
              </a:spcAft>
              <a:buClr>
                <a:srgbClr val="00B0F0"/>
              </a:buClr>
              <a:buSzPts val="2000"/>
              <a:buFont typeface="Noto Sans Symbols"/>
              <a:buChar char="▪"/>
            </a:pPr>
            <a:r>
              <a:rPr lang="en-US" sz="2000">
                <a:solidFill>
                  <a:srgbClr val="3F3F3F"/>
                </a:solidFill>
                <a:latin typeface="Arial"/>
                <a:ea typeface="Arial"/>
                <a:cs typeface="Arial"/>
                <a:sym typeface="Arial"/>
              </a:rPr>
              <a:t>Here we summarized the findings and their use cases respectively.</a:t>
            </a:r>
            <a:endParaRPr/>
          </a:p>
        </p:txBody>
      </p:sp>
      <p:graphicFrame>
        <p:nvGraphicFramePr>
          <p:cNvPr id="219" name="Google Shape;219;p20"/>
          <p:cNvGraphicFramePr/>
          <p:nvPr/>
        </p:nvGraphicFramePr>
        <p:xfrm>
          <a:off x="990601" y="2786064"/>
          <a:ext cx="3000000" cy="3000000"/>
        </p:xfrm>
        <a:graphic>
          <a:graphicData uri="http://schemas.openxmlformats.org/drawingml/2006/table">
            <a:tbl>
              <a:tblPr bandRow="1" firstRow="1">
                <a:noFill/>
                <a:tableStyleId>{AF457E72-E4F9-496D-A0F0-37F64071C55E}</a:tableStyleId>
              </a:tblPr>
              <a:tblGrid>
                <a:gridCol w="966775"/>
                <a:gridCol w="5167325"/>
                <a:gridCol w="4343400"/>
              </a:tblGrid>
              <a:tr h="370850">
                <a:tc>
                  <a:txBody>
                    <a:bodyPr/>
                    <a:lstStyle/>
                    <a:p>
                      <a:pPr indent="0" lvl="0" marL="0" marR="0" rtl="0" algn="ctr">
                        <a:spcBef>
                          <a:spcPts val="0"/>
                        </a:spcBef>
                        <a:spcAft>
                          <a:spcPts val="0"/>
                        </a:spcAft>
                        <a:buNone/>
                      </a:pPr>
                      <a:r>
                        <a:rPr lang="en-US" sz="1600" u="none" cap="none" strike="noStrike"/>
                        <a:t>No</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lang="en-US" sz="1600" u="none" cap="none" strike="noStrike"/>
                        <a:t>Findings</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lang="en-US" sz="1600" u="none" cap="none" strike="noStrike"/>
                        <a:t>Use Cases</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00B0F0"/>
                    </a:solidFill>
                  </a:tcPr>
                </a:tc>
              </a:tr>
              <a:tr h="370850">
                <a:tc>
                  <a:txBody>
                    <a:bodyPr/>
                    <a:lstStyle/>
                    <a:p>
                      <a:pPr indent="0" lvl="0" marL="0" marR="0" rtl="0" algn="ctr">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1</a:t>
                      </a:r>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within the next one month or three months, </a:t>
                      </a:r>
                      <a:r>
                        <a:rPr b="1" lang="en-US" sz="1600" u="sng" cap="none" strike="noStrike">
                          <a:solidFill>
                            <a:srgbClr val="3F3F3F"/>
                          </a:solidFill>
                          <a:latin typeface="Arial"/>
                          <a:ea typeface="Arial"/>
                          <a:cs typeface="Arial"/>
                          <a:sym typeface="Arial"/>
                        </a:rPr>
                        <a:t>Kensington and Chelsea </a:t>
                      </a:r>
                      <a:r>
                        <a:rPr lang="en-US" sz="1600" u="none" cap="none" strike="noStrike">
                          <a:solidFill>
                            <a:srgbClr val="3F3F3F"/>
                          </a:solidFill>
                          <a:latin typeface="Arial"/>
                          <a:ea typeface="Arial"/>
                          <a:cs typeface="Arial"/>
                          <a:sym typeface="Arial"/>
                        </a:rPr>
                        <a:t>is expected to have the most customers churn , with </a:t>
                      </a:r>
                      <a:r>
                        <a:rPr b="1" lang="en-US" sz="1600" u="sng" cap="none" strike="noStrike">
                          <a:solidFill>
                            <a:srgbClr val="3F3F3F"/>
                          </a:solidFill>
                          <a:latin typeface="Arial"/>
                          <a:ea typeface="Arial"/>
                          <a:cs typeface="Arial"/>
                          <a:sym typeface="Arial"/>
                        </a:rPr>
                        <a:t>Hammersmith</a:t>
                      </a:r>
                      <a:r>
                        <a:rPr lang="en-US" sz="1600" u="none" cap="none" strike="noStrike">
                          <a:solidFill>
                            <a:srgbClr val="3F3F3F"/>
                          </a:solidFill>
                          <a:latin typeface="Arial"/>
                          <a:ea typeface="Arial"/>
                          <a:cs typeface="Arial"/>
                          <a:sym typeface="Arial"/>
                        </a:rPr>
                        <a:t> being the second while </a:t>
                      </a:r>
                      <a:r>
                        <a:rPr b="1" lang="en-US" sz="1600" u="sng" cap="none" strike="noStrike">
                          <a:solidFill>
                            <a:srgbClr val="3F3F3F"/>
                          </a:solidFill>
                          <a:latin typeface="Arial"/>
                          <a:ea typeface="Arial"/>
                          <a:cs typeface="Arial"/>
                          <a:sym typeface="Arial"/>
                        </a:rPr>
                        <a:t>Enfield</a:t>
                      </a:r>
                      <a:r>
                        <a:rPr lang="en-US" sz="1600" u="none" cap="none" strike="noStrike">
                          <a:solidFill>
                            <a:srgbClr val="3F3F3F"/>
                          </a:solidFill>
                          <a:latin typeface="Arial"/>
                          <a:ea typeface="Arial"/>
                          <a:cs typeface="Arial"/>
                          <a:sym typeface="Arial"/>
                        </a:rPr>
                        <a:t> is reported to have the lowest number of customers churn;</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t>Helping the company to allocate resources objectively by focusing on programs to improve overall clubs’ performance at </a:t>
                      </a:r>
                      <a:r>
                        <a:rPr b="1" lang="en-US" sz="1600" u="sng" cap="none" strike="noStrike">
                          <a:solidFill>
                            <a:srgbClr val="3F3F3F"/>
                          </a:solidFill>
                          <a:latin typeface="Arial"/>
                          <a:ea typeface="Arial"/>
                          <a:cs typeface="Arial"/>
                          <a:sym typeface="Arial"/>
                        </a:rPr>
                        <a:t>Kensington and Chelsea </a:t>
                      </a:r>
                      <a:r>
                        <a:rPr b="0" lang="en-US" sz="1600" u="none" cap="none" strike="noStrike">
                          <a:solidFill>
                            <a:srgbClr val="3F3F3F"/>
                          </a:solidFill>
                          <a:latin typeface="Arial"/>
                          <a:ea typeface="Arial"/>
                          <a:cs typeface="Arial"/>
                          <a:sym typeface="Arial"/>
                        </a:rPr>
                        <a:t>within the next one or three months</a:t>
                      </a:r>
                      <a:endParaRPr b="0" sz="1600" u="none" cap="none" strike="noStrike"/>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r>
              <a:tr h="370850">
                <a:tc>
                  <a:txBody>
                    <a:bodyPr/>
                    <a:lstStyle/>
                    <a:p>
                      <a:pPr indent="0" lvl="0" marL="0" marR="0" rtl="0" algn="ctr">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2</a:t>
                      </a:r>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approximately </a:t>
                      </a:r>
                      <a:r>
                        <a:rPr b="1" lang="en-US" sz="1600" u="sng" cap="none" strike="noStrike">
                          <a:solidFill>
                            <a:srgbClr val="3F3F3F"/>
                          </a:solidFill>
                          <a:latin typeface="Arial"/>
                          <a:ea typeface="Arial"/>
                          <a:cs typeface="Arial"/>
                          <a:sym typeface="Arial"/>
                        </a:rPr>
                        <a:t>34706 customers </a:t>
                      </a:r>
                      <a:r>
                        <a:rPr lang="en-US" sz="1600" u="none" cap="none" strike="noStrike">
                          <a:solidFill>
                            <a:srgbClr val="3F3F3F"/>
                          </a:solidFill>
                          <a:latin typeface="Arial"/>
                          <a:ea typeface="Arial"/>
                          <a:cs typeface="Arial"/>
                          <a:sym typeface="Arial"/>
                        </a:rPr>
                        <a:t>are predicted to churn within the </a:t>
                      </a:r>
                      <a:r>
                        <a:rPr b="1" lang="en-US" sz="1600" u="sng" cap="none" strike="noStrike">
                          <a:solidFill>
                            <a:srgbClr val="3F3F3F"/>
                          </a:solidFill>
                          <a:latin typeface="Arial"/>
                          <a:ea typeface="Arial"/>
                          <a:cs typeface="Arial"/>
                          <a:sym typeface="Arial"/>
                        </a:rPr>
                        <a:t>next one month</a:t>
                      </a:r>
                      <a:r>
                        <a:rPr lang="en-US" sz="1600" u="none" cap="none" strike="noStrike">
                          <a:solidFill>
                            <a:srgbClr val="3F3F3F"/>
                          </a:solidFill>
                          <a:latin typeface="Arial"/>
                          <a:ea typeface="Arial"/>
                          <a:cs typeface="Arial"/>
                          <a:sym typeface="Arial"/>
                        </a:rPr>
                        <a:t>;</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u="none" cap="none" strike="noStrike"/>
                        <a:t>Helping the company to perform attractive programs that can arrest the churn within next one month.</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r>
              <a:tr h="370850">
                <a:tc>
                  <a:txBody>
                    <a:bodyPr/>
                    <a:lstStyle/>
                    <a:p>
                      <a:pPr indent="0" lvl="0" marL="0" marR="0" rtl="0" algn="ctr">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3</a:t>
                      </a:r>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3F3F3F"/>
                        </a:buClr>
                        <a:buSzPts val="1600"/>
                        <a:buFont typeface="Arial"/>
                        <a:buNone/>
                      </a:pPr>
                      <a:r>
                        <a:rPr lang="en-US" sz="1600" u="none" cap="none" strike="noStrike">
                          <a:solidFill>
                            <a:srgbClr val="3F3F3F"/>
                          </a:solidFill>
                          <a:latin typeface="Arial"/>
                          <a:ea typeface="Arial"/>
                          <a:cs typeface="Arial"/>
                          <a:sym typeface="Arial"/>
                        </a:rPr>
                        <a:t>approximately </a:t>
                      </a:r>
                      <a:r>
                        <a:rPr b="1" lang="en-US" sz="1600" u="sng" cap="none" strike="noStrike">
                          <a:solidFill>
                            <a:srgbClr val="3F3F3F"/>
                          </a:solidFill>
                          <a:latin typeface="Arial"/>
                          <a:ea typeface="Arial"/>
                          <a:cs typeface="Arial"/>
                          <a:sym typeface="Arial"/>
                        </a:rPr>
                        <a:t>46989 customers </a:t>
                      </a:r>
                      <a:r>
                        <a:rPr lang="en-US" sz="1600" u="none" cap="none" strike="noStrike">
                          <a:solidFill>
                            <a:srgbClr val="3F3F3F"/>
                          </a:solidFill>
                          <a:latin typeface="Arial"/>
                          <a:ea typeface="Arial"/>
                          <a:cs typeface="Arial"/>
                          <a:sym typeface="Arial"/>
                        </a:rPr>
                        <a:t>are predicted to churn within the </a:t>
                      </a:r>
                      <a:r>
                        <a:rPr b="1" lang="en-US" sz="1600" u="sng" cap="none" strike="noStrike">
                          <a:solidFill>
                            <a:srgbClr val="3F3F3F"/>
                          </a:solidFill>
                          <a:latin typeface="Arial"/>
                          <a:ea typeface="Arial"/>
                          <a:cs typeface="Arial"/>
                          <a:sym typeface="Arial"/>
                        </a:rPr>
                        <a:t>next three months</a:t>
                      </a:r>
                      <a:r>
                        <a:rPr lang="en-US" sz="1600" u="none" cap="none" strike="noStrike">
                          <a:solidFill>
                            <a:srgbClr val="3F3F3F"/>
                          </a:solidFill>
                          <a:latin typeface="Arial"/>
                          <a:ea typeface="Arial"/>
                          <a:cs typeface="Arial"/>
                          <a:sym typeface="Arial"/>
                        </a:rPr>
                        <a:t>;</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Helping the company to perform attractive programs that can arrest the churn within next three months.</a:t>
                      </a:r>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1"/>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1"/>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Summary of Findings</a:t>
            </a:r>
            <a:endParaRPr b="1" sz="3200">
              <a:solidFill>
                <a:schemeClr val="lt1"/>
              </a:solidFill>
              <a:latin typeface="Arial"/>
              <a:ea typeface="Arial"/>
              <a:cs typeface="Arial"/>
              <a:sym typeface="Arial"/>
            </a:endParaRPr>
          </a:p>
        </p:txBody>
      </p:sp>
      <p:sp>
        <p:nvSpPr>
          <p:cNvPr id="226" name="Google Shape;226;p21"/>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227" name="Google Shape;227;p21"/>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
        <p:nvSpPr>
          <p:cNvPr id="228" name="Google Shape;228;p21"/>
          <p:cNvSpPr txBox="1"/>
          <p:nvPr/>
        </p:nvSpPr>
        <p:spPr>
          <a:xfrm>
            <a:off x="633190" y="1208317"/>
            <a:ext cx="10925619" cy="4818869"/>
          </a:xfrm>
          <a:prstGeom prst="rect">
            <a:avLst/>
          </a:prstGeom>
          <a:noFill/>
          <a:ln>
            <a:noFill/>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Clr>
                <a:srgbClr val="00B0F0"/>
              </a:buClr>
              <a:buSzPts val="1850"/>
              <a:buFont typeface="Arial"/>
              <a:buNone/>
            </a:pPr>
            <a:r>
              <a:rPr b="1" lang="en-US" sz="1850">
                <a:solidFill>
                  <a:srgbClr val="3F3F3F"/>
                </a:solidFill>
                <a:latin typeface="Arial"/>
                <a:ea typeface="Arial"/>
                <a:cs typeface="Arial"/>
                <a:sym typeface="Arial"/>
              </a:rPr>
              <a:t>Pricing Strategy</a:t>
            </a:r>
            <a:endParaRPr/>
          </a:p>
          <a:p>
            <a:pPr indent="-228600" lvl="0" marL="228600" marR="0" rtl="0" algn="just">
              <a:lnSpc>
                <a:spcPct val="140000"/>
              </a:lnSpc>
              <a:spcBef>
                <a:spcPts val="1000"/>
              </a:spcBef>
              <a:spcAft>
                <a:spcPts val="0"/>
              </a:spcAft>
              <a:buClr>
                <a:srgbClr val="00B0F0"/>
              </a:buClr>
              <a:buSzPts val="1850"/>
              <a:buFont typeface="Arial"/>
              <a:buChar char="•"/>
            </a:pPr>
            <a:r>
              <a:rPr lang="en-US" sz="1850">
                <a:solidFill>
                  <a:srgbClr val="3F3F3F"/>
                </a:solidFill>
                <a:latin typeface="Arial"/>
                <a:ea typeface="Arial"/>
                <a:cs typeface="Arial"/>
                <a:sym typeface="Arial"/>
              </a:rPr>
              <a:t>Firstly, to encourage members to stay longer, offer a 1 year subscription at a slightly lower cost since most leave within a year</a:t>
            </a:r>
            <a:endParaRPr/>
          </a:p>
          <a:p>
            <a:pPr indent="-228600" lvl="0" marL="228600" marR="0" rtl="0" algn="just">
              <a:lnSpc>
                <a:spcPct val="140000"/>
              </a:lnSpc>
              <a:spcBef>
                <a:spcPts val="1000"/>
              </a:spcBef>
              <a:spcAft>
                <a:spcPts val="0"/>
              </a:spcAft>
              <a:buClr>
                <a:srgbClr val="00B0F0"/>
              </a:buClr>
              <a:buSzPts val="1850"/>
              <a:buFont typeface="Arial"/>
              <a:buChar char="•"/>
            </a:pPr>
            <a:r>
              <a:rPr lang="en-US" sz="1850">
                <a:solidFill>
                  <a:srgbClr val="3F3F3F"/>
                </a:solidFill>
                <a:latin typeface="Arial"/>
                <a:ea typeface="Arial"/>
                <a:cs typeface="Arial"/>
                <a:sym typeface="Arial"/>
              </a:rPr>
              <a:t>Secondly, to remove the joining fee of 6 pounds on the standard membership , to encourage gym members to take which generally has a lower churn rate.</a:t>
            </a:r>
            <a:endParaRPr/>
          </a:p>
          <a:p>
            <a:pPr indent="0" lvl="0" marL="0" marR="0" rtl="0" algn="just">
              <a:lnSpc>
                <a:spcPct val="140000"/>
              </a:lnSpc>
              <a:spcBef>
                <a:spcPts val="1000"/>
              </a:spcBef>
              <a:spcAft>
                <a:spcPts val="0"/>
              </a:spcAft>
              <a:buClr>
                <a:srgbClr val="00B0F0"/>
              </a:buClr>
              <a:buSzPts val="1850"/>
              <a:buFont typeface="Arial"/>
              <a:buNone/>
            </a:pPr>
            <a:r>
              <a:rPr b="1" lang="en-US" sz="1850">
                <a:solidFill>
                  <a:srgbClr val="3F3F3F"/>
                </a:solidFill>
                <a:latin typeface="Arial"/>
                <a:ea typeface="Arial"/>
                <a:cs typeface="Arial"/>
                <a:sym typeface="Arial"/>
              </a:rPr>
              <a:t>Other churn reduction tecniques</a:t>
            </a:r>
            <a:endParaRPr b="1" sz="1850">
              <a:solidFill>
                <a:srgbClr val="3F3F3F"/>
              </a:solidFill>
              <a:latin typeface="Arial"/>
              <a:ea typeface="Arial"/>
              <a:cs typeface="Arial"/>
              <a:sym typeface="Arial"/>
            </a:endParaRPr>
          </a:p>
          <a:p>
            <a:pPr indent="0" lvl="0" marL="0" marR="0" rtl="0" algn="just">
              <a:lnSpc>
                <a:spcPct val="140000"/>
              </a:lnSpc>
              <a:spcBef>
                <a:spcPts val="1000"/>
              </a:spcBef>
              <a:spcAft>
                <a:spcPts val="0"/>
              </a:spcAft>
              <a:buClr>
                <a:srgbClr val="00B0F0"/>
              </a:buClr>
              <a:buSzPts val="1850"/>
              <a:buFont typeface="Arial"/>
              <a:buNone/>
            </a:pPr>
            <a:r>
              <a:rPr lang="en-US" sz="1850">
                <a:solidFill>
                  <a:srgbClr val="3F3F3F"/>
                </a:solidFill>
                <a:latin typeface="Arial"/>
                <a:ea typeface="Arial"/>
                <a:cs typeface="Arial"/>
                <a:sym typeface="Arial"/>
              </a:rPr>
              <a:t>Groups of customers within your business that are more likely to churn than others -  specifically females, flexible members and member older than 45 were more likely to churn. In addition, there was a significant loss of revenue. Considering that a lot of members leave gym due to either injury or loss of motivation we have provided specific advice on how to target these groups.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2"/>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2"/>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Strengths/limitations</a:t>
            </a:r>
            <a:endParaRPr b="1" sz="3200">
              <a:solidFill>
                <a:schemeClr val="lt1"/>
              </a:solidFill>
              <a:latin typeface="Arial"/>
              <a:ea typeface="Arial"/>
              <a:cs typeface="Arial"/>
              <a:sym typeface="Arial"/>
            </a:endParaRPr>
          </a:p>
        </p:txBody>
      </p:sp>
      <p:sp>
        <p:nvSpPr>
          <p:cNvPr id="235" name="Google Shape;235;p22"/>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236" name="Google Shape;236;p22"/>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
        <p:nvSpPr>
          <p:cNvPr id="237" name="Google Shape;237;p22"/>
          <p:cNvSpPr txBox="1"/>
          <p:nvPr/>
        </p:nvSpPr>
        <p:spPr>
          <a:xfrm>
            <a:off x="633190" y="1208317"/>
            <a:ext cx="10925619" cy="4818869"/>
          </a:xfrm>
          <a:prstGeom prst="rect">
            <a:avLst/>
          </a:prstGeom>
          <a:noFill/>
          <a:ln>
            <a:noFill/>
          </a:ln>
        </p:spPr>
        <p:txBody>
          <a:bodyPr anchorCtr="0" anchor="t" bIns="45700" lIns="91425" spcFirstLastPara="1" rIns="91425" wrap="square" tIns="45700">
            <a:noAutofit/>
          </a:bodyPr>
          <a:lstStyle/>
          <a:p>
            <a:pPr indent="0" lvl="0" marL="0" marR="0" rtl="0" algn="just">
              <a:lnSpc>
                <a:spcPct val="130000"/>
              </a:lnSpc>
              <a:spcBef>
                <a:spcPts val="0"/>
              </a:spcBef>
              <a:spcAft>
                <a:spcPts val="0"/>
              </a:spcAft>
              <a:buClr>
                <a:srgbClr val="00B0F0"/>
              </a:buClr>
              <a:buSzPts val="1550"/>
              <a:buFont typeface="Arial"/>
              <a:buNone/>
            </a:pPr>
            <a:r>
              <a:rPr b="1" lang="en-US" sz="1550">
                <a:solidFill>
                  <a:srgbClr val="3F3F3F"/>
                </a:solidFill>
                <a:latin typeface="Arial"/>
                <a:ea typeface="Arial"/>
                <a:cs typeface="Arial"/>
                <a:sym typeface="Arial"/>
              </a:rPr>
              <a:t>Strengths</a:t>
            </a:r>
            <a:endParaRPr/>
          </a:p>
          <a:p>
            <a:pPr indent="0" lvl="0" marL="0" marR="0" rtl="0" algn="just">
              <a:lnSpc>
                <a:spcPct val="130000"/>
              </a:lnSpc>
              <a:spcBef>
                <a:spcPts val="1000"/>
              </a:spcBef>
              <a:spcAft>
                <a:spcPts val="0"/>
              </a:spcAft>
              <a:buClr>
                <a:srgbClr val="00B0F0"/>
              </a:buClr>
              <a:buSzPts val="1550"/>
              <a:buFont typeface="Arial"/>
              <a:buNone/>
            </a:pPr>
            <a:r>
              <a:rPr lang="en-US" sz="1550">
                <a:solidFill>
                  <a:srgbClr val="3F3F3F"/>
                </a:solidFill>
                <a:latin typeface="Arial"/>
                <a:ea typeface="Arial"/>
                <a:cs typeface="Arial"/>
                <a:sym typeface="Arial"/>
              </a:rPr>
              <a:t>We have almost explored most of the of the available attributes in the dataset, through many different forms of visualization and analysis.</a:t>
            </a:r>
            <a:endParaRPr/>
          </a:p>
          <a:p>
            <a:pPr indent="0" lvl="0" marL="0" marR="0" rtl="0" algn="just">
              <a:lnSpc>
                <a:spcPct val="130000"/>
              </a:lnSpc>
              <a:spcBef>
                <a:spcPts val="1000"/>
              </a:spcBef>
              <a:spcAft>
                <a:spcPts val="0"/>
              </a:spcAft>
              <a:buClr>
                <a:srgbClr val="00B0F0"/>
              </a:buClr>
              <a:buSzPts val="1550"/>
              <a:buFont typeface="Arial"/>
              <a:buNone/>
            </a:pPr>
            <a:r>
              <a:rPr b="1" lang="en-US" sz="1550">
                <a:solidFill>
                  <a:srgbClr val="3F3F3F"/>
                </a:solidFill>
                <a:latin typeface="Arial"/>
                <a:ea typeface="Arial"/>
                <a:cs typeface="Arial"/>
                <a:sym typeface="Arial"/>
              </a:rPr>
              <a:t>Limitations</a:t>
            </a:r>
            <a:endParaRPr/>
          </a:p>
          <a:p>
            <a:pPr indent="-228600" lvl="0" marL="228600" marR="0" rtl="0" algn="just">
              <a:lnSpc>
                <a:spcPct val="130000"/>
              </a:lnSpc>
              <a:spcBef>
                <a:spcPts val="1000"/>
              </a:spcBef>
              <a:spcAft>
                <a:spcPts val="0"/>
              </a:spcAft>
              <a:buClr>
                <a:srgbClr val="00B0F0"/>
              </a:buClr>
              <a:buSzPts val="1550"/>
              <a:buFont typeface="Noto Sans Symbols"/>
              <a:buChar char="▪"/>
            </a:pPr>
            <a:r>
              <a:rPr lang="en-US" sz="1550">
                <a:solidFill>
                  <a:srgbClr val="3F3F3F"/>
                </a:solidFill>
                <a:latin typeface="Arial"/>
                <a:ea typeface="Arial"/>
                <a:cs typeface="Arial"/>
                <a:sym typeface="Arial"/>
              </a:rPr>
              <a:t>A key limitation of our analysis is that we did not look at the combined effect of factors. For example we explored gender and age brackets separately, but not females within a certain age bracket.  For further analysis we could use data sets.</a:t>
            </a:r>
            <a:endParaRPr/>
          </a:p>
          <a:p>
            <a:pPr indent="-228600" lvl="1" marL="685800" marR="0" rtl="0" algn="just">
              <a:lnSpc>
                <a:spcPct val="130000"/>
              </a:lnSpc>
              <a:spcBef>
                <a:spcPts val="500"/>
              </a:spcBef>
              <a:spcAft>
                <a:spcPts val="0"/>
              </a:spcAft>
              <a:buClr>
                <a:srgbClr val="00B0F0"/>
              </a:buClr>
              <a:buSzPts val="1550"/>
              <a:buFont typeface="Noto Sans Symbols"/>
              <a:buChar char="▪"/>
            </a:pPr>
            <a:r>
              <a:rPr b="0" i="0" lang="en-US" sz="1550" u="none" cap="none" strike="noStrike">
                <a:solidFill>
                  <a:srgbClr val="3F3F3F"/>
                </a:solidFill>
                <a:latin typeface="Arial"/>
                <a:ea typeface="Arial"/>
                <a:cs typeface="Arial"/>
                <a:sym typeface="Arial"/>
              </a:rPr>
              <a:t>Data relating to the gym industry beyond London to see if we can target those areas</a:t>
            </a:r>
            <a:endParaRPr/>
          </a:p>
          <a:p>
            <a:pPr indent="-228600" lvl="1" marL="685800" marR="0" rtl="0" algn="just">
              <a:lnSpc>
                <a:spcPct val="130000"/>
              </a:lnSpc>
              <a:spcBef>
                <a:spcPts val="500"/>
              </a:spcBef>
              <a:spcAft>
                <a:spcPts val="0"/>
              </a:spcAft>
              <a:buClr>
                <a:srgbClr val="00B0F0"/>
              </a:buClr>
              <a:buSzPts val="1550"/>
              <a:buFont typeface="Noto Sans Symbols"/>
              <a:buChar char="▪"/>
            </a:pPr>
            <a:r>
              <a:rPr b="0" i="0" lang="en-US" sz="1550" u="none" cap="none" strike="noStrike">
                <a:solidFill>
                  <a:srgbClr val="3F3F3F"/>
                </a:solidFill>
                <a:latin typeface="Arial"/>
                <a:ea typeface="Arial"/>
                <a:cs typeface="Arial"/>
                <a:sym typeface="Arial"/>
              </a:rPr>
              <a:t>Data relating to surveys of customer experience at the gym</a:t>
            </a:r>
            <a:endParaRPr/>
          </a:p>
          <a:p>
            <a:pPr indent="-228600" lvl="1" marL="685800" marR="0" rtl="0" algn="just">
              <a:lnSpc>
                <a:spcPct val="130000"/>
              </a:lnSpc>
              <a:spcBef>
                <a:spcPts val="500"/>
              </a:spcBef>
              <a:spcAft>
                <a:spcPts val="0"/>
              </a:spcAft>
              <a:buClr>
                <a:srgbClr val="00B0F0"/>
              </a:buClr>
              <a:buSzPts val="1550"/>
              <a:buFont typeface="Noto Sans Symbols"/>
              <a:buChar char="▪"/>
            </a:pPr>
            <a:r>
              <a:rPr b="0" i="0" lang="en-US" sz="1550" u="none" cap="none" strike="noStrike">
                <a:solidFill>
                  <a:srgbClr val="3F3F3F"/>
                </a:solidFill>
                <a:latin typeface="Arial"/>
                <a:ea typeface="Arial"/>
                <a:cs typeface="Arial"/>
                <a:sym typeface="Arial"/>
              </a:rPr>
              <a:t>Data regarding quality of coaches/trainers at the gym</a:t>
            </a:r>
            <a:endParaRPr/>
          </a:p>
          <a:p>
            <a:pPr indent="-228600" lvl="1" marL="685800" marR="0" rtl="0" algn="just">
              <a:lnSpc>
                <a:spcPct val="130000"/>
              </a:lnSpc>
              <a:spcBef>
                <a:spcPts val="500"/>
              </a:spcBef>
              <a:spcAft>
                <a:spcPts val="0"/>
              </a:spcAft>
              <a:buClr>
                <a:srgbClr val="00B0F0"/>
              </a:buClr>
              <a:buSzPts val="1550"/>
              <a:buFont typeface="Noto Sans Symbols"/>
              <a:buChar char="▪"/>
            </a:pPr>
            <a:r>
              <a:rPr b="0" i="0" lang="en-US" sz="1550" u="none" cap="none" strike="noStrike">
                <a:solidFill>
                  <a:srgbClr val="3F3F3F"/>
                </a:solidFill>
                <a:latin typeface="Arial"/>
                <a:ea typeface="Arial"/>
                <a:cs typeface="Arial"/>
                <a:sym typeface="Arial"/>
              </a:rPr>
              <a:t>Data regarding size/capacity of gym and availability of gym equipment</a:t>
            </a:r>
            <a:endParaRPr/>
          </a:p>
          <a:p>
            <a:pPr indent="-228600" lvl="1" marL="685800" marR="0" rtl="0" algn="just">
              <a:lnSpc>
                <a:spcPct val="130000"/>
              </a:lnSpc>
              <a:spcBef>
                <a:spcPts val="500"/>
              </a:spcBef>
              <a:spcAft>
                <a:spcPts val="0"/>
              </a:spcAft>
              <a:buClr>
                <a:srgbClr val="00B0F0"/>
              </a:buClr>
              <a:buSzPts val="1550"/>
              <a:buFont typeface="Noto Sans Symbols"/>
              <a:buChar char="▪"/>
            </a:pPr>
            <a:r>
              <a:rPr b="0" i="0" lang="en-US" sz="1550" u="none" cap="none" strike="noStrike">
                <a:solidFill>
                  <a:srgbClr val="3F3F3F"/>
                </a:solidFill>
                <a:latin typeface="Arial"/>
                <a:ea typeface="Arial"/>
                <a:cs typeface="Arial"/>
                <a:sym typeface="Arial"/>
              </a:rPr>
              <a:t>Competitor data to compare the performance of the two businesses</a:t>
            </a:r>
            <a:endParaRPr/>
          </a:p>
          <a:p>
            <a:pPr indent="0" lvl="0" marL="0" marR="0" rtl="0" algn="just">
              <a:lnSpc>
                <a:spcPct val="130000"/>
              </a:lnSpc>
              <a:spcBef>
                <a:spcPts val="1000"/>
              </a:spcBef>
              <a:spcAft>
                <a:spcPts val="0"/>
              </a:spcAft>
              <a:buClr>
                <a:srgbClr val="00B0F0"/>
              </a:buClr>
              <a:buSzPts val="1550"/>
              <a:buFont typeface="Arial"/>
              <a:buNone/>
            </a:pPr>
            <a:r>
              <a:t/>
            </a:r>
            <a:endParaRPr b="1" sz="155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 name="Shape 25"/>
        <p:cNvGrpSpPr/>
        <p:nvPr/>
      </p:nvGrpSpPr>
      <p:grpSpPr>
        <a:xfrm>
          <a:off x="0" y="0"/>
          <a:ext cx="0" cy="0"/>
          <a:chOff x="0" y="0"/>
          <a:chExt cx="0" cy="0"/>
        </a:xfrm>
      </p:grpSpPr>
      <p:sp>
        <p:nvSpPr>
          <p:cNvPr id="26" name="Google Shape;26;p5"/>
          <p:cNvSpPr txBox="1"/>
          <p:nvPr>
            <p:ph idx="1" type="body"/>
          </p:nvPr>
        </p:nvSpPr>
        <p:spPr>
          <a:xfrm>
            <a:off x="655903" y="1627177"/>
            <a:ext cx="4757002" cy="360364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Summary</a:t>
            </a:r>
            <a:endParaRPr/>
          </a:p>
          <a:p>
            <a:pPr indent="-228600" lvl="0" marL="228600" marR="0" rtl="0" algn="just">
              <a:lnSpc>
                <a:spcPct val="150000"/>
              </a:lnSpc>
              <a:spcBef>
                <a:spcPts val="100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Business problem overview</a:t>
            </a:r>
            <a:endParaRPr/>
          </a:p>
          <a:p>
            <a:pPr indent="-228600" lvl="0" marL="228600" marR="0" rtl="0" algn="just">
              <a:lnSpc>
                <a:spcPct val="150000"/>
              </a:lnSpc>
              <a:spcBef>
                <a:spcPts val="100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Summary of Analysis Approach and hypothesis</a:t>
            </a:r>
            <a:endParaRPr/>
          </a:p>
          <a:p>
            <a:pPr indent="-228600" lvl="0" marL="228600" marR="0" rtl="0" algn="just">
              <a:lnSpc>
                <a:spcPct val="150000"/>
              </a:lnSpc>
              <a:spcBef>
                <a:spcPts val="100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KPIs</a:t>
            </a:r>
            <a:endParaRPr/>
          </a:p>
          <a:p>
            <a:pPr indent="-228600" lvl="0" marL="228600" marR="0" rtl="0" algn="just">
              <a:lnSpc>
                <a:spcPct val="150000"/>
              </a:lnSpc>
              <a:spcBef>
                <a:spcPts val="100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Results of hypothesis analysis</a:t>
            </a:r>
            <a:endParaRPr/>
          </a:p>
          <a:p>
            <a:pPr indent="-114300" lvl="0" marL="228600" marR="0" rtl="0" algn="just">
              <a:lnSpc>
                <a:spcPct val="150000"/>
              </a:lnSpc>
              <a:spcBef>
                <a:spcPts val="1000"/>
              </a:spcBef>
              <a:spcAft>
                <a:spcPts val="0"/>
              </a:spcAft>
              <a:buClr>
                <a:srgbClr val="00B0F0"/>
              </a:buClr>
              <a:buSzPts val="1800"/>
              <a:buFont typeface="Noto Sans Symbols"/>
              <a:buNone/>
            </a:pPr>
            <a:r>
              <a:t/>
            </a:r>
            <a:endParaRPr b="0" i="0" sz="1800" u="none" cap="none" strike="noStrike">
              <a:solidFill>
                <a:srgbClr val="3F3F3F"/>
              </a:solidFill>
              <a:latin typeface="Arial"/>
              <a:ea typeface="Arial"/>
              <a:cs typeface="Arial"/>
              <a:sym typeface="Arial"/>
            </a:endParaRPr>
          </a:p>
        </p:txBody>
      </p:sp>
      <p:sp>
        <p:nvSpPr>
          <p:cNvPr id="27" name="Google Shape;27;p5"/>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5"/>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Presentation Outline (i)</a:t>
            </a:r>
            <a:endParaRPr/>
          </a:p>
        </p:txBody>
      </p:sp>
      <p:sp>
        <p:nvSpPr>
          <p:cNvPr id="29" name="Google Shape;29;p5"/>
          <p:cNvSpPr txBox="1"/>
          <p:nvPr/>
        </p:nvSpPr>
        <p:spPr>
          <a:xfrm>
            <a:off x="6354591" y="1627177"/>
            <a:ext cx="4920233" cy="360364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Forecasting</a:t>
            </a:r>
            <a:endParaRPr/>
          </a:p>
          <a:p>
            <a:pPr indent="-228600" lvl="0" marL="228600" marR="0" rtl="0" algn="l">
              <a:lnSpc>
                <a:spcPct val="150000"/>
              </a:lnSpc>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Summary of Findings</a:t>
            </a:r>
            <a:endParaRPr/>
          </a:p>
          <a:p>
            <a:pPr indent="-228600" lvl="0" marL="228600" marR="0" rtl="0" algn="l">
              <a:lnSpc>
                <a:spcPct val="150000"/>
              </a:lnSpc>
              <a:spcBef>
                <a:spcPts val="1000"/>
              </a:spcBef>
              <a:spcAft>
                <a:spcPts val="0"/>
              </a:spcAft>
              <a:buClr>
                <a:srgbClr val="00B0F0"/>
              </a:buClr>
              <a:buSzPts val="1600"/>
              <a:buFont typeface="Noto Sans Symbols"/>
              <a:buChar char="▪"/>
            </a:pPr>
            <a:r>
              <a:rPr b="0" i="0" lang="en-US" sz="1600" u="none" cap="none" strike="noStrike">
                <a:solidFill>
                  <a:srgbClr val="3F3F3F"/>
                </a:solidFill>
                <a:latin typeface="Arial"/>
                <a:ea typeface="Arial"/>
                <a:cs typeface="Arial"/>
                <a:sym typeface="Arial"/>
              </a:rPr>
              <a:t>Strengths/limitations</a:t>
            </a:r>
            <a:endParaRPr/>
          </a:p>
        </p:txBody>
      </p:sp>
      <p:sp>
        <p:nvSpPr>
          <p:cNvPr id="30" name="Google Shape;30;p5"/>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600" u="none" cap="none" strike="noStrike">
                <a:solidFill>
                  <a:srgbClr val="3F3F3F"/>
                </a:solidFill>
                <a:latin typeface="Arial"/>
                <a:ea typeface="Arial"/>
                <a:cs typeface="Arial"/>
                <a:sym typeface="Arial"/>
              </a:rPr>
              <a:t>‹#›</a:t>
            </a:fld>
            <a:endParaRPr b="0" i="0" sz="1600" u="none" cap="none" strike="noStrike">
              <a:solidFill>
                <a:srgbClr val="3F3F3F"/>
              </a:solidFill>
              <a:latin typeface="Arial"/>
              <a:ea typeface="Arial"/>
              <a:cs typeface="Arial"/>
              <a:sym typeface="Arial"/>
            </a:endParaRPr>
          </a:p>
        </p:txBody>
      </p:sp>
      <p:cxnSp>
        <p:nvCxnSpPr>
          <p:cNvPr id="31" name="Google Shape;31;p5"/>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1" name="Shape 241"/>
        <p:cNvGrpSpPr/>
        <p:nvPr/>
      </p:nvGrpSpPr>
      <p:grpSpPr>
        <a:xfrm>
          <a:off x="0" y="0"/>
          <a:ext cx="0" cy="0"/>
          <a:chOff x="0" y="0"/>
          <a:chExt cx="0" cy="0"/>
        </a:xfrm>
      </p:grpSpPr>
      <p:sp>
        <p:nvSpPr>
          <p:cNvPr id="242" name="Google Shape;242;p23"/>
          <p:cNvSpPr txBox="1"/>
          <p:nvPr>
            <p:ph idx="1" type="body"/>
          </p:nvPr>
        </p:nvSpPr>
        <p:spPr>
          <a:xfrm>
            <a:off x="941438" y="2337862"/>
            <a:ext cx="10309122" cy="103128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4590"/>
              <a:buFont typeface="Arial"/>
              <a:buNone/>
            </a:pPr>
            <a:r>
              <a:rPr b="1" i="0" lang="en-US" sz="4590" u="none" cap="none" strike="noStrike">
                <a:solidFill>
                  <a:schemeClr val="dk1"/>
                </a:solidFill>
                <a:latin typeface="Arial"/>
                <a:ea typeface="Arial"/>
                <a:cs typeface="Arial"/>
                <a:sym typeface="Arial"/>
              </a:rPr>
              <a:t>Thank you for listening, any questions? </a:t>
            </a:r>
            <a:endParaRPr/>
          </a:p>
        </p:txBody>
      </p:sp>
      <p:sp>
        <p:nvSpPr>
          <p:cNvPr id="243" name="Google Shape;243;p23"/>
          <p:cNvSpPr/>
          <p:nvPr/>
        </p:nvSpPr>
        <p:spPr>
          <a:xfrm>
            <a:off x="-1" y="594360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6"/>
          <p:cNvSpPr txBox="1"/>
          <p:nvPr>
            <p:ph idx="1" type="body"/>
          </p:nvPr>
        </p:nvSpPr>
        <p:spPr>
          <a:xfrm>
            <a:off x="633190" y="1458133"/>
            <a:ext cx="10925619"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30000"/>
              </a:lnSpc>
              <a:spcBef>
                <a:spcPts val="0"/>
              </a:spcBef>
              <a:spcAft>
                <a:spcPts val="0"/>
              </a:spcAft>
              <a:buClr>
                <a:srgbClr val="00B0F0"/>
              </a:buClr>
              <a:buSzPts val="1850"/>
              <a:buFont typeface="Noto Sans Symbols"/>
              <a:buChar char="▪"/>
            </a:pPr>
            <a:r>
              <a:rPr b="0" i="0" lang="en-US" sz="1850" u="none" cap="none" strike="noStrike">
                <a:solidFill>
                  <a:srgbClr val="3F3F3F"/>
                </a:solidFill>
                <a:latin typeface="Arial"/>
                <a:ea typeface="Arial"/>
                <a:cs typeface="Arial"/>
                <a:sym typeface="Arial"/>
              </a:rPr>
              <a:t>Project objective – using data from 2009 until the end of 2019 analyze customer churn for OC&amp;CGym gym club’s membership across its entire operation. </a:t>
            </a:r>
            <a:endParaRPr/>
          </a:p>
          <a:p>
            <a:pPr indent="-228600" lvl="0" marL="228600" marR="0" rtl="0" algn="just">
              <a:lnSpc>
                <a:spcPct val="130000"/>
              </a:lnSpc>
              <a:spcBef>
                <a:spcPts val="1000"/>
              </a:spcBef>
              <a:spcAft>
                <a:spcPts val="0"/>
              </a:spcAft>
              <a:buClr>
                <a:srgbClr val="00B0F0"/>
              </a:buClr>
              <a:buSzPts val="1850"/>
              <a:buFont typeface="Noto Sans Symbols"/>
              <a:buChar char="▪"/>
            </a:pPr>
            <a:r>
              <a:rPr b="0" i="0" lang="en-US" sz="1850" u="none" cap="none" strike="noStrike">
                <a:solidFill>
                  <a:srgbClr val="3F3F3F"/>
                </a:solidFill>
                <a:latin typeface="Arial"/>
                <a:ea typeface="Arial"/>
                <a:cs typeface="Arial"/>
                <a:sym typeface="Arial"/>
              </a:rPr>
              <a:t>Available Data</a:t>
            </a:r>
            <a:endParaRPr/>
          </a:p>
          <a:p>
            <a:pPr indent="-228600" lvl="1" marL="685800" marR="0" rtl="0" algn="just">
              <a:lnSpc>
                <a:spcPct val="130000"/>
              </a:lnSpc>
              <a:spcBef>
                <a:spcPts val="500"/>
              </a:spcBef>
              <a:spcAft>
                <a:spcPts val="0"/>
              </a:spcAft>
              <a:buClr>
                <a:srgbClr val="00B0F0"/>
              </a:buClr>
              <a:buSzPts val="1480"/>
              <a:buFont typeface="Noto Sans Symbols"/>
              <a:buChar char="▪"/>
            </a:pPr>
            <a:r>
              <a:rPr b="0" i="0" lang="en-US" sz="1480" u="none" cap="none" strike="noStrike">
                <a:solidFill>
                  <a:srgbClr val="3F3F3F"/>
                </a:solidFill>
                <a:latin typeface="Arial"/>
                <a:ea typeface="Arial"/>
                <a:cs typeface="Arial"/>
                <a:sym typeface="Arial"/>
              </a:rPr>
              <a:t>Customers-  birth year, gender, affluence, join date, subscription type, birthdate and when they left the gym</a:t>
            </a:r>
            <a:endParaRPr/>
          </a:p>
          <a:p>
            <a:pPr indent="-228600" lvl="1" marL="685800" marR="0" rtl="0" algn="just">
              <a:lnSpc>
                <a:spcPct val="130000"/>
              </a:lnSpc>
              <a:spcBef>
                <a:spcPts val="500"/>
              </a:spcBef>
              <a:spcAft>
                <a:spcPts val="0"/>
              </a:spcAft>
              <a:buClr>
                <a:srgbClr val="00B0F0"/>
              </a:buClr>
              <a:buSzPts val="1480"/>
              <a:buFont typeface="Noto Sans Symbols"/>
              <a:buChar char="▪"/>
            </a:pPr>
            <a:r>
              <a:rPr b="0" i="0" lang="en-US" sz="1480" u="none" cap="none" strike="noStrike">
                <a:solidFill>
                  <a:srgbClr val="3F3F3F"/>
                </a:solidFill>
                <a:latin typeface="Arial"/>
                <a:ea typeface="Arial"/>
                <a:cs typeface="Arial"/>
                <a:sym typeface="Arial"/>
              </a:rPr>
              <a:t>Visitation – customerid, date/time of visit, peak/offpeak</a:t>
            </a:r>
            <a:endParaRPr b="0" i="0" sz="1480" u="none" cap="none" strike="noStrike">
              <a:solidFill>
                <a:srgbClr val="3F3F3F"/>
              </a:solidFill>
              <a:latin typeface="Arial"/>
              <a:ea typeface="Arial"/>
              <a:cs typeface="Arial"/>
              <a:sym typeface="Arial"/>
            </a:endParaRPr>
          </a:p>
          <a:p>
            <a:pPr indent="-228600" lvl="0" marL="228600" marR="0" rtl="0" algn="just">
              <a:lnSpc>
                <a:spcPct val="130000"/>
              </a:lnSpc>
              <a:spcBef>
                <a:spcPts val="1000"/>
              </a:spcBef>
              <a:spcAft>
                <a:spcPts val="0"/>
              </a:spcAft>
              <a:buClr>
                <a:srgbClr val="00B0F0"/>
              </a:buClr>
              <a:buSzPts val="1850"/>
              <a:buFont typeface="Noto Sans Symbols"/>
              <a:buChar char="▪"/>
            </a:pPr>
            <a:r>
              <a:rPr b="0" i="0" lang="en-US" sz="1850" u="none" cap="none" strike="noStrike">
                <a:solidFill>
                  <a:srgbClr val="3F3F3F"/>
                </a:solidFill>
                <a:latin typeface="Arial"/>
                <a:ea typeface="Arial"/>
                <a:cs typeface="Arial"/>
                <a:sym typeface="Arial"/>
              </a:rPr>
              <a:t>From the provided dataset we were able to find several key insights to reduce customer churn. These actionable insights are in two forms.</a:t>
            </a:r>
            <a:endParaRPr/>
          </a:p>
          <a:p>
            <a:pPr indent="-228600" lvl="1" marL="685800" marR="0" rtl="0" algn="just">
              <a:lnSpc>
                <a:spcPct val="130000"/>
              </a:lnSpc>
              <a:spcBef>
                <a:spcPts val="500"/>
              </a:spcBef>
              <a:spcAft>
                <a:spcPts val="0"/>
              </a:spcAft>
              <a:buClr>
                <a:srgbClr val="00B0F0"/>
              </a:buClr>
              <a:buSzPts val="1480"/>
              <a:buFont typeface="Noto Sans Symbols"/>
              <a:buChar char="▪"/>
            </a:pPr>
            <a:r>
              <a:rPr b="0" i="0" lang="en-US" sz="1480" u="none" cap="none" strike="noStrike">
                <a:solidFill>
                  <a:srgbClr val="3F3F3F"/>
                </a:solidFill>
                <a:latin typeface="Arial"/>
                <a:ea typeface="Arial"/>
                <a:cs typeface="Arial"/>
                <a:sym typeface="Arial"/>
              </a:rPr>
              <a:t>Improved pricing strategy</a:t>
            </a:r>
            <a:endParaRPr/>
          </a:p>
          <a:p>
            <a:pPr indent="-228600" lvl="1" marL="685800" marR="0" rtl="0" algn="just">
              <a:lnSpc>
                <a:spcPct val="130000"/>
              </a:lnSpc>
              <a:spcBef>
                <a:spcPts val="500"/>
              </a:spcBef>
              <a:spcAft>
                <a:spcPts val="0"/>
              </a:spcAft>
              <a:buClr>
                <a:srgbClr val="00B0F0"/>
              </a:buClr>
              <a:buSzPts val="1480"/>
              <a:buFont typeface="Noto Sans Symbols"/>
              <a:buChar char="▪"/>
            </a:pPr>
            <a:r>
              <a:rPr b="0" i="0" lang="en-US" sz="1480" u="none" cap="none" strike="noStrike">
                <a:solidFill>
                  <a:srgbClr val="3F3F3F"/>
                </a:solidFill>
                <a:latin typeface="Arial"/>
                <a:ea typeface="Arial"/>
                <a:cs typeface="Arial"/>
                <a:sym typeface="Arial"/>
              </a:rPr>
              <a:t>Identification of periods of time where customers are likely to churn</a:t>
            </a:r>
            <a:endParaRPr/>
          </a:p>
          <a:p>
            <a:pPr indent="-228600" lvl="0" marL="228600" marR="0" rtl="0" algn="just">
              <a:lnSpc>
                <a:spcPct val="130000"/>
              </a:lnSpc>
              <a:spcBef>
                <a:spcPts val="1000"/>
              </a:spcBef>
              <a:spcAft>
                <a:spcPts val="0"/>
              </a:spcAft>
              <a:buClr>
                <a:srgbClr val="00B0F0"/>
              </a:buClr>
              <a:buSzPts val="1850"/>
              <a:buFont typeface="Noto Sans Symbols"/>
              <a:buChar char="▪"/>
            </a:pPr>
            <a:r>
              <a:rPr b="0" i="0" lang="en-US" sz="1850" u="none" cap="none" strike="noStrike">
                <a:solidFill>
                  <a:srgbClr val="3F3F3F"/>
                </a:solidFill>
                <a:latin typeface="Arial"/>
                <a:ea typeface="Arial"/>
                <a:cs typeface="Arial"/>
                <a:sym typeface="Arial"/>
              </a:rPr>
              <a:t>Developed a forecasting tool to aid management decisions using machine learning techniques</a:t>
            </a:r>
            <a:endParaRPr/>
          </a:p>
        </p:txBody>
      </p:sp>
      <p:sp>
        <p:nvSpPr>
          <p:cNvPr id="37" name="Google Shape;37;p6"/>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6"/>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Summary</a:t>
            </a:r>
            <a:endParaRPr/>
          </a:p>
        </p:txBody>
      </p:sp>
      <p:sp>
        <p:nvSpPr>
          <p:cNvPr id="39" name="Google Shape;39;p6"/>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600" u="none" cap="none" strike="noStrike">
                <a:solidFill>
                  <a:srgbClr val="3F3F3F"/>
                </a:solidFill>
                <a:latin typeface="Arial"/>
                <a:ea typeface="Arial"/>
                <a:cs typeface="Arial"/>
                <a:sym typeface="Arial"/>
              </a:rPr>
              <a:t>‹#›</a:t>
            </a:fld>
            <a:endParaRPr b="0" i="0" sz="1600" u="none" cap="none" strike="noStrike">
              <a:solidFill>
                <a:srgbClr val="3F3F3F"/>
              </a:solidFill>
              <a:latin typeface="Arial"/>
              <a:ea typeface="Arial"/>
              <a:cs typeface="Arial"/>
              <a:sym typeface="Arial"/>
            </a:endParaRPr>
          </a:p>
        </p:txBody>
      </p:sp>
      <p:cxnSp>
        <p:nvCxnSpPr>
          <p:cNvPr id="40" name="Google Shape;40;p6"/>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7"/>
          <p:cNvSpPr txBox="1"/>
          <p:nvPr>
            <p:ph idx="1" type="body"/>
          </p:nvPr>
        </p:nvSpPr>
        <p:spPr>
          <a:xfrm>
            <a:off x="609600" y="1500981"/>
            <a:ext cx="71247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The gym has been expanding significantly over the last 10 years but recently slowed expansion and to boost revenue the gym has increased prices. </a:t>
            </a:r>
            <a:endParaRPr/>
          </a:p>
          <a:p>
            <a:pPr indent="-228600" lvl="0" marL="228600" marR="0" rtl="0" algn="just">
              <a:lnSpc>
                <a:spcPct val="150000"/>
              </a:lnSpc>
              <a:spcBef>
                <a:spcPts val="10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Increased price hike has not provided you with the required, profit/revenue increase.</a:t>
            </a:r>
            <a:endParaRPr/>
          </a:p>
          <a:p>
            <a:pPr indent="-228600" lvl="0" marL="228600" marR="0" rtl="0" algn="just">
              <a:lnSpc>
                <a:spcPct val="150000"/>
              </a:lnSpc>
              <a:spcBef>
                <a:spcPts val="10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Customer churn has been been very high.</a:t>
            </a:r>
            <a:endParaRPr b="0" i="0" sz="2000" u="none" cap="none" strike="noStrike">
              <a:solidFill>
                <a:srgbClr val="3F3F3F"/>
              </a:solidFill>
              <a:latin typeface="Arial"/>
              <a:ea typeface="Arial"/>
              <a:cs typeface="Arial"/>
              <a:sym typeface="Arial"/>
            </a:endParaRPr>
          </a:p>
        </p:txBody>
      </p:sp>
      <p:sp>
        <p:nvSpPr>
          <p:cNvPr id="46" name="Google Shape;46;p7"/>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Google Shape;47;p7"/>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Business Problem</a:t>
            </a:r>
            <a:endParaRPr/>
          </a:p>
        </p:txBody>
      </p:sp>
      <p:sp>
        <p:nvSpPr>
          <p:cNvPr id="48" name="Google Shape;48;p7"/>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600" u="none" cap="none" strike="noStrike">
                <a:solidFill>
                  <a:srgbClr val="3F3F3F"/>
                </a:solidFill>
                <a:latin typeface="Arial"/>
                <a:ea typeface="Arial"/>
                <a:cs typeface="Arial"/>
                <a:sym typeface="Arial"/>
              </a:rPr>
              <a:t>‹#›</a:t>
            </a:fld>
            <a:endParaRPr b="0" i="0" sz="1600" u="none" cap="none" strike="noStrike">
              <a:solidFill>
                <a:srgbClr val="3F3F3F"/>
              </a:solidFill>
              <a:latin typeface="Arial"/>
              <a:ea typeface="Arial"/>
              <a:cs typeface="Arial"/>
              <a:sym typeface="Arial"/>
            </a:endParaRPr>
          </a:p>
        </p:txBody>
      </p:sp>
      <p:cxnSp>
        <p:nvCxnSpPr>
          <p:cNvPr id="49" name="Google Shape;49;p7"/>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50" name="Google Shape;50;p7"/>
          <p:cNvPicPr preferRelativeResize="0"/>
          <p:nvPr/>
        </p:nvPicPr>
        <p:blipFill rotWithShape="1">
          <a:blip r:embed="rId3">
            <a:alphaModFix/>
          </a:blip>
          <a:srcRect b="0" l="0" r="0" t="0"/>
          <a:stretch/>
        </p:blipFill>
        <p:spPr>
          <a:xfrm>
            <a:off x="8343900" y="1924575"/>
            <a:ext cx="3144779" cy="3297438"/>
          </a:xfrm>
          <a:prstGeom prst="rect">
            <a:avLst/>
          </a:prstGeom>
          <a:noFill/>
          <a:ln>
            <a:noFill/>
          </a:ln>
        </p:spPr>
      </p:pic>
      <p:sp>
        <p:nvSpPr>
          <p:cNvPr id="51" name="Google Shape;51;p7"/>
          <p:cNvSpPr/>
          <p:nvPr/>
        </p:nvSpPr>
        <p:spPr>
          <a:xfrm>
            <a:off x="2724150" y="7484396"/>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1F2836"/>
                </a:solidFill>
                <a:latin typeface="Calibri"/>
                <a:ea typeface="Calibri"/>
                <a:cs typeface="Calibri"/>
                <a:sym typeface="Calibri"/>
              </a:rPr>
              <a:t>I told u - presentation outlines, summary, technologies and techniques. 2,3,4,9,11,12,13,14</a:t>
            </a: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idx="1" type="body"/>
          </p:nvPr>
        </p:nvSpPr>
        <p:spPr>
          <a:xfrm>
            <a:off x="633189" y="1099917"/>
            <a:ext cx="10925619"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Below is the high level approach that we took to analyze the data</a:t>
            </a:r>
            <a:endParaRPr/>
          </a:p>
        </p:txBody>
      </p:sp>
      <p:sp>
        <p:nvSpPr>
          <p:cNvPr id="57" name="Google Shape;57;p8"/>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8"/>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Summary of Analysis Approach and hypothesis</a:t>
            </a:r>
            <a:endParaRPr/>
          </a:p>
        </p:txBody>
      </p:sp>
      <p:sp>
        <p:nvSpPr>
          <p:cNvPr id="59" name="Google Shape;59;p8"/>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60" name="Google Shape;60;p8"/>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grpSp>
        <p:nvGrpSpPr>
          <p:cNvPr id="61" name="Google Shape;61;p8"/>
          <p:cNvGrpSpPr/>
          <p:nvPr/>
        </p:nvGrpSpPr>
        <p:grpSpPr>
          <a:xfrm>
            <a:off x="1096004" y="1724748"/>
            <a:ext cx="9727072" cy="819145"/>
            <a:chOff x="2732" y="1279836"/>
            <a:chExt cx="9727072" cy="819145"/>
          </a:xfrm>
        </p:grpSpPr>
        <p:sp>
          <p:nvSpPr>
            <p:cNvPr id="62" name="Google Shape;62;p8"/>
            <p:cNvSpPr/>
            <p:nvPr/>
          </p:nvSpPr>
          <p:spPr>
            <a:xfrm>
              <a:off x="2732"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nvSpPr>
          <p:spPr>
            <a:xfrm>
              <a:off x="26724"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Brainstormed potential hypothesis</a:t>
              </a:r>
              <a:endParaRPr/>
            </a:p>
          </p:txBody>
        </p:sp>
        <p:sp>
          <p:nvSpPr>
            <p:cNvPr id="64" name="Google Shape;64;p8"/>
            <p:cNvSpPr/>
            <p:nvPr/>
          </p:nvSpPr>
          <p:spPr>
            <a:xfrm>
              <a:off x="1141007"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txBox="1"/>
            <p:nvPr/>
          </p:nvSpPr>
          <p:spPr>
            <a:xfrm>
              <a:off x="1141007"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66" name="Google Shape;66;p8"/>
            <p:cNvSpPr/>
            <p:nvPr/>
          </p:nvSpPr>
          <p:spPr>
            <a:xfrm>
              <a:off x="1451445"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txBox="1"/>
            <p:nvPr/>
          </p:nvSpPr>
          <p:spPr>
            <a:xfrm>
              <a:off x="1475437"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Decided on hypothesis</a:t>
              </a:r>
              <a:endParaRPr/>
            </a:p>
          </p:txBody>
        </p:sp>
        <p:sp>
          <p:nvSpPr>
            <p:cNvPr id="68" name="Google Shape;68;p8"/>
            <p:cNvSpPr/>
            <p:nvPr/>
          </p:nvSpPr>
          <p:spPr>
            <a:xfrm>
              <a:off x="2589720"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nvSpPr>
          <p:spPr>
            <a:xfrm>
              <a:off x="2589720"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70" name="Google Shape;70;p8"/>
            <p:cNvSpPr/>
            <p:nvPr/>
          </p:nvSpPr>
          <p:spPr>
            <a:xfrm>
              <a:off x="2900158"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nvSpPr>
          <p:spPr>
            <a:xfrm>
              <a:off x="2924150"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Performed data cleaning</a:t>
              </a:r>
              <a:endParaRPr/>
            </a:p>
          </p:txBody>
        </p:sp>
        <p:sp>
          <p:nvSpPr>
            <p:cNvPr id="72" name="Google Shape;72;p8"/>
            <p:cNvSpPr/>
            <p:nvPr/>
          </p:nvSpPr>
          <p:spPr>
            <a:xfrm>
              <a:off x="4038433"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txBox="1"/>
            <p:nvPr/>
          </p:nvSpPr>
          <p:spPr>
            <a:xfrm>
              <a:off x="4038433"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74" name="Google Shape;74;p8"/>
            <p:cNvSpPr/>
            <p:nvPr/>
          </p:nvSpPr>
          <p:spPr>
            <a:xfrm>
              <a:off x="4348871"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nvSpPr>
          <p:spPr>
            <a:xfrm>
              <a:off x="4372863"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Performed data analysis</a:t>
              </a:r>
              <a:endParaRPr/>
            </a:p>
          </p:txBody>
        </p:sp>
        <p:sp>
          <p:nvSpPr>
            <p:cNvPr id="76" name="Google Shape;76;p8"/>
            <p:cNvSpPr/>
            <p:nvPr/>
          </p:nvSpPr>
          <p:spPr>
            <a:xfrm>
              <a:off x="5487145"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nvSpPr>
          <p:spPr>
            <a:xfrm>
              <a:off x="5487145"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78" name="Google Shape;78;p8"/>
            <p:cNvSpPr/>
            <p:nvPr/>
          </p:nvSpPr>
          <p:spPr>
            <a:xfrm>
              <a:off x="5797584"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txBox="1"/>
            <p:nvPr/>
          </p:nvSpPr>
          <p:spPr>
            <a:xfrm>
              <a:off x="5821576"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Evaluated hypothesis</a:t>
              </a:r>
              <a:endParaRPr/>
            </a:p>
          </p:txBody>
        </p:sp>
        <p:sp>
          <p:nvSpPr>
            <p:cNvPr id="80" name="Google Shape;80;p8"/>
            <p:cNvSpPr/>
            <p:nvPr/>
          </p:nvSpPr>
          <p:spPr>
            <a:xfrm>
              <a:off x="6935858"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nvSpPr>
          <p:spPr>
            <a:xfrm>
              <a:off x="6935858"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82" name="Google Shape;82;p8"/>
            <p:cNvSpPr/>
            <p:nvPr/>
          </p:nvSpPr>
          <p:spPr>
            <a:xfrm>
              <a:off x="7246297"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txBox="1"/>
            <p:nvPr/>
          </p:nvSpPr>
          <p:spPr>
            <a:xfrm>
              <a:off x="7270289"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Derived business insight</a:t>
              </a:r>
              <a:endParaRPr/>
            </a:p>
          </p:txBody>
        </p:sp>
        <p:sp>
          <p:nvSpPr>
            <p:cNvPr id="84" name="Google Shape;84;p8"/>
            <p:cNvSpPr/>
            <p:nvPr/>
          </p:nvSpPr>
          <p:spPr>
            <a:xfrm>
              <a:off x="8384571" y="1561094"/>
              <a:ext cx="219376" cy="256629"/>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txBox="1"/>
            <p:nvPr/>
          </p:nvSpPr>
          <p:spPr>
            <a:xfrm>
              <a:off x="8384571" y="1612420"/>
              <a:ext cx="153563" cy="15397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86" name="Google Shape;86;p8"/>
            <p:cNvSpPr/>
            <p:nvPr/>
          </p:nvSpPr>
          <p:spPr>
            <a:xfrm>
              <a:off x="8695010" y="1279836"/>
              <a:ext cx="1034794" cy="819145"/>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nvSpPr>
          <p:spPr>
            <a:xfrm>
              <a:off x="8719002" y="1303828"/>
              <a:ext cx="986810" cy="77116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Developed machine learning model</a:t>
              </a:r>
              <a:endParaRPr/>
            </a:p>
          </p:txBody>
        </p:sp>
      </p:grpSp>
      <p:sp>
        <p:nvSpPr>
          <p:cNvPr id="88" name="Google Shape;88;p8"/>
          <p:cNvSpPr txBox="1"/>
          <p:nvPr/>
        </p:nvSpPr>
        <p:spPr>
          <a:xfrm>
            <a:off x="241864" y="2918354"/>
            <a:ext cx="5745982" cy="369331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3F3F3F"/>
                </a:solidFill>
                <a:latin typeface="Arial"/>
                <a:ea typeface="Arial"/>
                <a:cs typeface="Arial"/>
                <a:sym typeface="Arial"/>
              </a:rPr>
              <a:t>First hypothesis </a:t>
            </a:r>
            <a:r>
              <a:rPr lang="en-US" sz="1800">
                <a:solidFill>
                  <a:srgbClr val="3F3F3F"/>
                </a:solidFill>
                <a:latin typeface="Arial"/>
                <a:ea typeface="Arial"/>
                <a:cs typeface="Arial"/>
                <a:sym typeface="Arial"/>
              </a:rPr>
              <a:t>was that the following attributes would be related to the customer churn rate.</a:t>
            </a:r>
            <a:endParaRPr/>
          </a:p>
          <a:p>
            <a:pPr indent="-114300" lvl="1" marL="457200" marR="0" rtl="0" algn="l">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Gender</a:t>
            </a:r>
            <a:endParaRPr/>
          </a:p>
          <a:p>
            <a:pPr indent="-114300" lvl="1" marL="457200" marR="0" rtl="0" algn="l">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Age of customer</a:t>
            </a:r>
            <a:endParaRPr/>
          </a:p>
          <a:p>
            <a:pPr indent="-114300" lvl="1" marL="457200" marR="0" rtl="0" algn="l">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Subscription Type of customer</a:t>
            </a:r>
            <a:endParaRPr/>
          </a:p>
          <a:p>
            <a:pPr indent="-114300" lvl="1" marL="457200" marR="0" rtl="0" algn="l">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How regularly a customer attended the gym</a:t>
            </a:r>
            <a:endParaRPr/>
          </a:p>
          <a:p>
            <a:pPr indent="-114300" lvl="1" marL="457200" marR="0" rtl="0" algn="l">
              <a:lnSpc>
                <a:spcPct val="150000"/>
              </a:lnSpc>
              <a:spcBef>
                <a:spcPts val="0"/>
              </a:spcBef>
              <a:spcAft>
                <a:spcPts val="0"/>
              </a:spcAft>
              <a:buClr>
                <a:srgbClr val="00B0F0"/>
              </a:buClr>
              <a:buSzPts val="1800"/>
              <a:buFont typeface="Noto Sans Symbols"/>
              <a:buChar char="▪"/>
            </a:pPr>
            <a:r>
              <a:rPr b="0" i="0" lang="en-US" sz="1800" u="none" cap="none" strike="noStrike">
                <a:solidFill>
                  <a:srgbClr val="3F3F3F"/>
                </a:solidFill>
                <a:latin typeface="Arial"/>
                <a:ea typeface="Arial"/>
                <a:cs typeface="Arial"/>
                <a:sym typeface="Arial"/>
              </a:rPr>
              <a:t>At what times (peak vs non peak) a customer attends the gym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txBox="1"/>
          <p:nvPr/>
        </p:nvSpPr>
        <p:spPr>
          <a:xfrm>
            <a:off x="6079478" y="2918353"/>
            <a:ext cx="5745982" cy="21268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3F3F3F"/>
                </a:solidFill>
                <a:latin typeface="Arial"/>
                <a:ea typeface="Arial"/>
                <a:cs typeface="Arial"/>
                <a:sym typeface="Arial"/>
              </a:rPr>
              <a:t>Second hypothesis </a:t>
            </a:r>
            <a:r>
              <a:rPr lang="en-US" sz="1800">
                <a:solidFill>
                  <a:srgbClr val="3F3F3F"/>
                </a:solidFill>
                <a:latin typeface="Arial"/>
                <a:ea typeface="Arial"/>
                <a:cs typeface="Arial"/>
                <a:sym typeface="Arial"/>
              </a:rPr>
              <a:t>was that there would be a strong seasonal effect to the revenue. We would also expect significant changes in churn rate around the time the pricing strategy was implemented.</a:t>
            </a:r>
            <a:endParaRPr sz="1400">
              <a:solidFill>
                <a:srgbClr val="3F3F3F"/>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9"/>
          <p:cNvSpPr txBox="1"/>
          <p:nvPr>
            <p:ph idx="1" type="body"/>
          </p:nvPr>
        </p:nvSpPr>
        <p:spPr>
          <a:xfrm>
            <a:off x="633190" y="1458133"/>
            <a:ext cx="10925619"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Churn rate - (number of customers who left during the month)/(number of customers at the start of the month). If a customer was to join and leave in the same month then we also increase the numerator and denominator by 1 i.e.. they count as a churned customer.</a:t>
            </a:r>
            <a:endParaRPr/>
          </a:p>
          <a:p>
            <a:pPr indent="-228600" lvl="0" marL="228600" marR="0" rtl="0" algn="just">
              <a:lnSpc>
                <a:spcPct val="150000"/>
              </a:lnSpc>
              <a:spcBef>
                <a:spcPts val="10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Standardized Revenue - Since the number of locations was constantly changing  we standardized the revenue by dividing the total monthly revenue by the total number of stores that were open in that month. Here on we will refer to that as standardized revenue.</a:t>
            </a:r>
            <a:endParaRPr/>
          </a:p>
          <a:p>
            <a:pPr indent="-101600" lvl="0" marL="228600" marR="0" rtl="0" algn="just">
              <a:lnSpc>
                <a:spcPct val="150000"/>
              </a:lnSpc>
              <a:spcBef>
                <a:spcPts val="1000"/>
              </a:spcBef>
              <a:spcAft>
                <a:spcPts val="0"/>
              </a:spcAft>
              <a:buClr>
                <a:srgbClr val="00B0F0"/>
              </a:buClr>
              <a:buSzPts val="2000"/>
              <a:buFont typeface="Noto Sans Symbols"/>
              <a:buNone/>
            </a:pPr>
            <a:r>
              <a:t/>
            </a:r>
            <a:endParaRPr b="0" i="0" sz="2000" u="none" cap="none" strike="noStrike">
              <a:solidFill>
                <a:srgbClr val="3F3F3F"/>
              </a:solidFill>
              <a:latin typeface="Arial"/>
              <a:ea typeface="Arial"/>
              <a:cs typeface="Arial"/>
              <a:sym typeface="Arial"/>
            </a:endParaRPr>
          </a:p>
        </p:txBody>
      </p:sp>
      <p:sp>
        <p:nvSpPr>
          <p:cNvPr id="95" name="Google Shape;95;p9"/>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9"/>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KPIs</a:t>
            </a:r>
            <a:endParaRPr/>
          </a:p>
        </p:txBody>
      </p:sp>
      <p:sp>
        <p:nvSpPr>
          <p:cNvPr id="97" name="Google Shape;97;p9"/>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98" name="Google Shape;98;p9"/>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0"/>
          <p:cNvSpPr txBox="1"/>
          <p:nvPr>
            <p:ph idx="1" type="body"/>
          </p:nvPr>
        </p:nvSpPr>
        <p:spPr>
          <a:xfrm>
            <a:off x="640445" y="2469246"/>
            <a:ext cx="10911109" cy="191950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00B0F0"/>
              </a:buClr>
              <a:buSzPts val="2000"/>
              <a:buFont typeface="Noto Sans Symbols"/>
              <a:buChar char="▪"/>
            </a:pPr>
            <a:r>
              <a:rPr b="1" i="0" lang="en-US" sz="2000" u="none" cap="none" strike="noStrike">
                <a:solidFill>
                  <a:srgbClr val="3F3F3F"/>
                </a:solidFill>
                <a:latin typeface="Arial"/>
                <a:ea typeface="Arial"/>
                <a:cs typeface="Arial"/>
                <a:sym typeface="Arial"/>
              </a:rPr>
              <a:t>Results for Hypothesis 1</a:t>
            </a:r>
            <a:endParaRPr/>
          </a:p>
          <a:p>
            <a:pPr indent="-228600" lvl="1" marL="685800" marR="0" rtl="0" algn="l">
              <a:lnSpc>
                <a:spcPct val="150000"/>
              </a:lnSpc>
              <a:spcBef>
                <a:spcPts val="500"/>
              </a:spcBef>
              <a:spcAft>
                <a:spcPts val="0"/>
              </a:spcAft>
              <a:buClr>
                <a:srgbClr val="00B0F0"/>
              </a:buClr>
              <a:buSzPts val="2000"/>
              <a:buFont typeface="Noto Sans Symbols"/>
              <a:buChar char="▪"/>
            </a:pPr>
            <a:r>
              <a:rPr b="0" i="0" lang="en-US" sz="2000" u="none" cap="none" strike="noStrike">
                <a:solidFill>
                  <a:srgbClr val="3F3F3F"/>
                </a:solidFill>
                <a:latin typeface="Arial"/>
                <a:ea typeface="Arial"/>
                <a:cs typeface="Arial"/>
                <a:sym typeface="Arial"/>
              </a:rPr>
              <a:t>Our first hypothesis assumed that several attributes would be related to churn. The below section explores what we found for each attribute.</a:t>
            </a:r>
            <a:endParaRPr/>
          </a:p>
        </p:txBody>
      </p:sp>
      <p:sp>
        <p:nvSpPr>
          <p:cNvPr id="104" name="Google Shape;104;p10"/>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0"/>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(A)</a:t>
            </a:r>
            <a:endParaRPr/>
          </a:p>
        </p:txBody>
      </p:sp>
      <p:sp>
        <p:nvSpPr>
          <p:cNvPr id="106" name="Google Shape;106;p10"/>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07" name="Google Shape;107;p10"/>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1"/>
          <p:cNvSpPr txBox="1"/>
          <p:nvPr>
            <p:ph idx="1" type="body"/>
          </p:nvPr>
        </p:nvSpPr>
        <p:spPr>
          <a:xfrm>
            <a:off x="475145" y="1048823"/>
            <a:ext cx="10486504" cy="58717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000"/>
              <a:buFont typeface="Arial"/>
              <a:buNone/>
            </a:pPr>
            <a:r>
              <a:rPr b="0" i="0" lang="en-US" sz="2000" u="none" cap="none" strike="noStrike">
                <a:solidFill>
                  <a:srgbClr val="3F3F3F"/>
                </a:solidFill>
                <a:latin typeface="Arial"/>
                <a:ea typeface="Arial"/>
                <a:cs typeface="Arial"/>
                <a:sym typeface="Arial"/>
              </a:rPr>
              <a:t>Gender –The gym should take steps to help motivate women and keep them attending.</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Arial"/>
              <a:ea typeface="Arial"/>
              <a:cs typeface="Arial"/>
              <a:sym typeface="Arial"/>
            </a:endParaRPr>
          </a:p>
        </p:txBody>
      </p:sp>
      <p:pic>
        <p:nvPicPr>
          <p:cNvPr id="113" name="Google Shape;113;p11"/>
          <p:cNvPicPr preferRelativeResize="0"/>
          <p:nvPr/>
        </p:nvPicPr>
        <p:blipFill rotWithShape="1">
          <a:blip r:embed="rId3">
            <a:alphaModFix/>
          </a:blip>
          <a:srcRect b="0" l="0" r="0" t="0"/>
          <a:stretch/>
        </p:blipFill>
        <p:spPr>
          <a:xfrm>
            <a:off x="484837" y="1636000"/>
            <a:ext cx="6545984" cy="3964699"/>
          </a:xfrm>
          <a:prstGeom prst="rect">
            <a:avLst/>
          </a:prstGeom>
          <a:noFill/>
          <a:ln>
            <a:noFill/>
          </a:ln>
        </p:spPr>
      </p:pic>
      <p:sp>
        <p:nvSpPr>
          <p:cNvPr id="114" name="Google Shape;114;p11"/>
          <p:cNvSpPr txBox="1"/>
          <p:nvPr/>
        </p:nvSpPr>
        <p:spPr>
          <a:xfrm>
            <a:off x="7030821" y="1886640"/>
            <a:ext cx="4745325" cy="167475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a:p>
          <a:p>
            <a:pPr indent="0" lvl="0" marL="0" marR="0" rtl="0" algn="just">
              <a:lnSpc>
                <a:spcPct val="150000"/>
              </a:lnSpc>
              <a:spcBef>
                <a:spcPts val="0"/>
              </a:spcBef>
              <a:spcAft>
                <a:spcPts val="0"/>
              </a:spcAft>
              <a:buNone/>
            </a:pPr>
            <a:r>
              <a:rPr lang="en-US" sz="1400">
                <a:solidFill>
                  <a:srgbClr val="3F3F3F"/>
                </a:solidFill>
                <a:latin typeface="Arial"/>
                <a:ea typeface="Arial"/>
                <a:cs typeface="Arial"/>
                <a:sym typeface="Arial"/>
              </a:rPr>
              <a:t>The graph compares the revenue and churn rates between males and females. We can see that both genders follow a very similar pattern but females have consistently had a higher churn rate and have contributed less towards revenue.</a:t>
            </a:r>
            <a:endParaRPr/>
          </a:p>
        </p:txBody>
      </p:sp>
      <p:sp>
        <p:nvSpPr>
          <p:cNvPr id="115" name="Google Shape;115;p11"/>
          <p:cNvSpPr txBox="1"/>
          <p:nvPr/>
        </p:nvSpPr>
        <p:spPr>
          <a:xfrm>
            <a:off x="7089827" y="3889477"/>
            <a:ext cx="4735633" cy="167475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solidFill>
                  <a:srgbClr val="3F3F3F"/>
                </a:solidFill>
                <a:latin typeface="Arial"/>
                <a:ea typeface="Arial"/>
                <a:cs typeface="Arial"/>
                <a:sym typeface="Arial"/>
              </a:rPr>
              <a:t>Suggestions/Limitations</a:t>
            </a:r>
            <a:endParaRPr/>
          </a:p>
          <a:p>
            <a:pPr indent="0" lvl="0" marL="0" marR="0" rtl="0" algn="just">
              <a:lnSpc>
                <a:spcPct val="150000"/>
              </a:lnSpc>
              <a:spcBef>
                <a:spcPts val="0"/>
              </a:spcBef>
              <a:spcAft>
                <a:spcPts val="0"/>
              </a:spcAft>
              <a:buNone/>
            </a:pPr>
            <a:r>
              <a:rPr lang="en-US" sz="1400">
                <a:solidFill>
                  <a:srgbClr val="3F3F3F"/>
                </a:solidFill>
                <a:latin typeface="Arial"/>
                <a:ea typeface="Arial"/>
                <a:cs typeface="Arial"/>
                <a:sym typeface="Arial"/>
              </a:rPr>
              <a:t>Offer a free diet/training plan advice as a group session for all women once a month where they get advice specific to female body types. This could help them make more progress and hence gain motivation and not drop their gym subscription.</a:t>
            </a:r>
            <a:endParaRPr/>
          </a:p>
        </p:txBody>
      </p:sp>
      <p:sp>
        <p:nvSpPr>
          <p:cNvPr id="116" name="Google Shape;116;p11"/>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1"/>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1 (i)</a:t>
            </a:r>
            <a:endParaRPr/>
          </a:p>
        </p:txBody>
      </p:sp>
      <p:sp>
        <p:nvSpPr>
          <p:cNvPr id="118" name="Google Shape;118;p11"/>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19" name="Google Shape;119;p11"/>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2"/>
          <p:cNvSpPr txBox="1"/>
          <p:nvPr>
            <p:ph idx="1" type="body"/>
          </p:nvPr>
        </p:nvSpPr>
        <p:spPr>
          <a:xfrm>
            <a:off x="475145" y="1048823"/>
            <a:ext cx="6614682" cy="58717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000"/>
              <a:buFont typeface="Arial"/>
              <a:buNone/>
            </a:pPr>
            <a:r>
              <a:rPr b="0" i="0" lang="en-US" sz="2000" u="none" cap="none" strike="noStrike">
                <a:solidFill>
                  <a:srgbClr val="3F3F3F"/>
                </a:solidFill>
                <a:latin typeface="Arial"/>
                <a:ea typeface="Arial"/>
                <a:cs typeface="Arial"/>
                <a:sym typeface="Arial"/>
              </a:rPr>
              <a:t>Subscription - try and sell more standard packages</a:t>
            </a:r>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Arial"/>
              <a:ea typeface="Arial"/>
              <a:cs typeface="Arial"/>
              <a:sym typeface="Arial"/>
            </a:endParaRPr>
          </a:p>
        </p:txBody>
      </p:sp>
      <p:sp>
        <p:nvSpPr>
          <p:cNvPr id="125" name="Google Shape;125;p12"/>
          <p:cNvSpPr txBox="1"/>
          <p:nvPr/>
        </p:nvSpPr>
        <p:spPr>
          <a:xfrm>
            <a:off x="7089827" y="1161236"/>
            <a:ext cx="4745325" cy="296741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400">
                <a:solidFill>
                  <a:srgbClr val="3F3F3F"/>
                </a:solidFill>
                <a:latin typeface="Arial"/>
                <a:ea typeface="Arial"/>
                <a:cs typeface="Arial"/>
                <a:sym typeface="Arial"/>
              </a:rPr>
              <a:t>Findings</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Contribution to revenue has been greater from the standard gym package as opposed to the flexible package.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Standardized revenue from the standard package took a more significant drop after the price hike but has since consistent grown and is now higher than before the price change. </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churn rate from the standard customers is significantly lower.</a:t>
            </a:r>
            <a:endParaRPr/>
          </a:p>
        </p:txBody>
      </p:sp>
      <p:sp>
        <p:nvSpPr>
          <p:cNvPr id="126" name="Google Shape;126;p12"/>
          <p:cNvSpPr txBox="1"/>
          <p:nvPr/>
        </p:nvSpPr>
        <p:spPr>
          <a:xfrm>
            <a:off x="7089827" y="4232377"/>
            <a:ext cx="4735633" cy="135158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solidFill>
                  <a:srgbClr val="3F3F3F"/>
                </a:solidFill>
                <a:latin typeface="Arial"/>
                <a:ea typeface="Arial"/>
                <a:cs typeface="Arial"/>
                <a:sym typeface="Arial"/>
              </a:rPr>
              <a:t>Suggestions/Limitations</a:t>
            </a:r>
            <a:endParaRPr/>
          </a:p>
          <a:p>
            <a:pPr indent="-285750" lvl="0" marL="285750" marR="0" rtl="0" algn="just">
              <a:lnSpc>
                <a:spcPct val="150000"/>
              </a:lnSpc>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Try and sell more standard packages, a strategy for this could be to alter the pricing strategy to waive the 6 pound joining fee for standard customers when they join.</a:t>
            </a:r>
            <a:endParaRPr/>
          </a:p>
        </p:txBody>
      </p:sp>
      <p:sp>
        <p:nvSpPr>
          <p:cNvPr id="127" name="Google Shape;127;p12"/>
          <p:cNvSpPr/>
          <p:nvPr/>
        </p:nvSpPr>
        <p:spPr>
          <a:xfrm rot="10800000">
            <a:off x="0" y="0"/>
            <a:ext cx="12192000" cy="914400"/>
          </a:xfrm>
          <a:prstGeom prst="snip2SameRect">
            <a:avLst>
              <a:gd fmla="val 16667" name="adj1"/>
              <a:gd fmla="val 0" name="adj2"/>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2"/>
          <p:cNvSpPr txBox="1"/>
          <p:nvPr/>
        </p:nvSpPr>
        <p:spPr>
          <a:xfrm>
            <a:off x="475145" y="185515"/>
            <a:ext cx="9875520" cy="55615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b="1" lang="en-US" sz="3200">
                <a:solidFill>
                  <a:schemeClr val="lt1"/>
                </a:solidFill>
                <a:latin typeface="Arial"/>
                <a:ea typeface="Arial"/>
                <a:cs typeface="Arial"/>
                <a:sym typeface="Arial"/>
              </a:rPr>
              <a:t>Results for Hypothesis 1 (ii)</a:t>
            </a:r>
            <a:endParaRPr/>
          </a:p>
        </p:txBody>
      </p:sp>
      <p:sp>
        <p:nvSpPr>
          <p:cNvPr id="129" name="Google Shape;129;p12"/>
          <p:cNvSpPr txBox="1"/>
          <p:nvPr/>
        </p:nvSpPr>
        <p:spPr>
          <a:xfrm>
            <a:off x="9082260" y="64294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rgbClr val="3F3F3F"/>
                </a:solidFill>
                <a:latin typeface="Arial"/>
                <a:ea typeface="Arial"/>
                <a:cs typeface="Arial"/>
                <a:sym typeface="Arial"/>
              </a:rPr>
              <a:t>‹#›</a:t>
            </a:fld>
            <a:endParaRPr sz="1600">
              <a:solidFill>
                <a:srgbClr val="3F3F3F"/>
              </a:solidFill>
              <a:latin typeface="Arial"/>
              <a:ea typeface="Arial"/>
              <a:cs typeface="Arial"/>
              <a:sym typeface="Arial"/>
            </a:endParaRPr>
          </a:p>
        </p:txBody>
      </p:sp>
      <p:cxnSp>
        <p:nvCxnSpPr>
          <p:cNvPr id="130" name="Google Shape;130;p12"/>
          <p:cNvCxnSpPr/>
          <p:nvPr/>
        </p:nvCxnSpPr>
        <p:spPr>
          <a:xfrm>
            <a:off x="0" y="6353204"/>
            <a:ext cx="12192000" cy="0"/>
          </a:xfrm>
          <a:prstGeom prst="straightConnector1">
            <a:avLst/>
          </a:prstGeom>
          <a:noFill/>
          <a:ln cap="flat" cmpd="sng" w="9525">
            <a:solidFill>
              <a:srgbClr val="00B0F0"/>
            </a:solidFill>
            <a:prstDash val="solid"/>
            <a:miter lim="800000"/>
            <a:headEnd len="sm" w="sm" type="none"/>
            <a:tailEnd len="sm" w="sm" type="none"/>
          </a:ln>
        </p:spPr>
      </p:cxnSp>
      <p:pic>
        <p:nvPicPr>
          <p:cNvPr id="131" name="Google Shape;131;p12"/>
          <p:cNvPicPr preferRelativeResize="0"/>
          <p:nvPr/>
        </p:nvPicPr>
        <p:blipFill rotWithShape="1">
          <a:blip r:embed="rId3">
            <a:alphaModFix/>
          </a:blip>
          <a:srcRect b="0" l="0" r="0" t="0"/>
          <a:stretch/>
        </p:blipFill>
        <p:spPr>
          <a:xfrm>
            <a:off x="633815" y="1783996"/>
            <a:ext cx="5957485" cy="38987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