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Barlow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Bold-regular.fntdata"/><Relationship Id="rId25" Type="http://schemas.openxmlformats.org/officeDocument/2006/relationships/slide" Target="slides/slide21.xml"/><Relationship Id="rId28" Type="http://schemas.openxmlformats.org/officeDocument/2006/relationships/font" Target="fonts/BarlowSemiBold-italic.fntdata"/><Relationship Id="rId27" Type="http://schemas.openxmlformats.org/officeDocument/2006/relationships/font" Target="fonts/Barlow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Bold-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40242f3f9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0242f3f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40242f3f9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0242f3f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40242f3f9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0242f3f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40242f3f9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0242f3f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40242f3f9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0242f3f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40242f3f9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0242f3f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10d71eb7b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10d71eb7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40242f3f9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40242f3f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40242f3f9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0242f3f9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40242f3f9_1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0242f3f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40242f3f9_1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0242f3f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40242f3f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40242f3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40242f3f9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0242f3f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40242f3f9_1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0242f3f9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40242f3f9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0242f3f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593018" y="752813"/>
            <a:ext cx="11005964"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b="1" lang="en-US" sz="4800"/>
              <a:t>Analysis of Orkney Energy Production and Consumption &amp; DR Suggestions for the Utilization of Curtailed Energy</a:t>
            </a:r>
            <a:endParaRPr sz="4800"/>
          </a:p>
        </p:txBody>
      </p:sp>
      <p:sp>
        <p:nvSpPr>
          <p:cNvPr id="85" name="Google Shape;85;p13"/>
          <p:cNvSpPr txBox="1"/>
          <p:nvPr>
            <p:ph idx="1" type="subTitle"/>
          </p:nvPr>
        </p:nvSpPr>
        <p:spPr>
          <a:xfrm>
            <a:off x="1524000" y="427480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220"/>
              <a:buNone/>
            </a:pPr>
            <a:r>
              <a:rPr lang="en-US" sz="2220">
                <a:latin typeface="Barlow SemiBold"/>
                <a:ea typeface="Barlow SemiBold"/>
                <a:cs typeface="Barlow SemiBold"/>
                <a:sym typeface="Barlow SemiBold"/>
              </a:rPr>
              <a:t>Yitong Liu | 01625757</a:t>
            </a:r>
            <a:endParaRPr/>
          </a:p>
          <a:p>
            <a:pPr indent="0" lvl="0" marL="0" rtl="0" algn="ctr">
              <a:lnSpc>
                <a:spcPct val="80000"/>
              </a:lnSpc>
              <a:spcBef>
                <a:spcPts val="1000"/>
              </a:spcBef>
              <a:spcAft>
                <a:spcPts val="0"/>
              </a:spcAft>
              <a:buClr>
                <a:schemeClr val="dk1"/>
              </a:buClr>
              <a:buSzPts val="2220"/>
              <a:buNone/>
            </a:pPr>
            <a:r>
              <a:rPr lang="en-US" sz="2220">
                <a:latin typeface="Barlow SemiBold"/>
                <a:ea typeface="Barlow SemiBold"/>
                <a:cs typeface="Barlow SemiBold"/>
                <a:sym typeface="Barlow SemiBold"/>
              </a:rPr>
              <a:t>Faiz Fablillah | 01525542</a:t>
            </a:r>
            <a:endParaRPr/>
          </a:p>
          <a:p>
            <a:pPr indent="0" lvl="0" marL="0" rtl="0" algn="ctr">
              <a:lnSpc>
                <a:spcPct val="80000"/>
              </a:lnSpc>
              <a:spcBef>
                <a:spcPts val="1000"/>
              </a:spcBef>
              <a:spcAft>
                <a:spcPts val="0"/>
              </a:spcAft>
              <a:buClr>
                <a:schemeClr val="dk1"/>
              </a:buClr>
              <a:buSzPts val="2220"/>
              <a:buNone/>
            </a:pPr>
            <a:r>
              <a:rPr lang="en-US" sz="2220">
                <a:latin typeface="Barlow SemiBold"/>
                <a:ea typeface="Barlow SemiBold"/>
                <a:cs typeface="Barlow SemiBold"/>
                <a:sym typeface="Barlow SemiBold"/>
              </a:rPr>
              <a:t>Mingming Zhu | 01548939</a:t>
            </a:r>
            <a:endParaRPr/>
          </a:p>
          <a:p>
            <a:pPr indent="0" lvl="0" marL="0" rtl="0" algn="ctr">
              <a:lnSpc>
                <a:spcPct val="80000"/>
              </a:lnSpc>
              <a:spcBef>
                <a:spcPts val="1000"/>
              </a:spcBef>
              <a:spcAft>
                <a:spcPts val="0"/>
              </a:spcAft>
              <a:buClr>
                <a:schemeClr val="dk1"/>
              </a:buClr>
              <a:buSzPts val="2220"/>
              <a:buNone/>
            </a:pPr>
            <a:r>
              <a:rPr lang="en-US" sz="2220">
                <a:latin typeface="Barlow SemiBold"/>
                <a:ea typeface="Barlow SemiBold"/>
                <a:cs typeface="Barlow SemiBold"/>
                <a:sym typeface="Barlow SemiBold"/>
              </a:rPr>
              <a:t>Isabella Li | 01547310</a:t>
            </a:r>
            <a:endParaRPr/>
          </a:p>
          <a:p>
            <a:pPr indent="0" lvl="0" marL="0" rtl="0" algn="ctr">
              <a:lnSpc>
                <a:spcPct val="80000"/>
              </a:lnSpc>
              <a:spcBef>
                <a:spcPts val="1000"/>
              </a:spcBef>
              <a:spcAft>
                <a:spcPts val="0"/>
              </a:spcAft>
              <a:buClr>
                <a:schemeClr val="dk1"/>
              </a:buClr>
              <a:buSzPts val="2220"/>
              <a:buNone/>
            </a:pPr>
            <a:r>
              <a:t/>
            </a:r>
            <a:endParaRPr sz="2220"/>
          </a:p>
        </p:txBody>
      </p:sp>
      <p:sp>
        <p:nvSpPr>
          <p:cNvPr id="86" name="Google Shape;86;p13"/>
          <p:cNvSpPr txBox="1"/>
          <p:nvPr/>
        </p:nvSpPr>
        <p:spPr>
          <a:xfrm>
            <a:off x="4944709" y="3636652"/>
            <a:ext cx="230258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Barlow SemiBold"/>
                <a:ea typeface="Barlow SemiBold"/>
                <a:cs typeface="Barlow SemiBold"/>
                <a:sym typeface="Barlow SemiBold"/>
              </a:rPr>
              <a:t>Members of Group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838200" y="516050"/>
            <a:ext cx="10515600" cy="1275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400"/>
              <a:t>Hypothesis:</a:t>
            </a:r>
            <a:r>
              <a:rPr lang="en-US" sz="2400"/>
              <a:t> Analysis of Length of power curtailment in minutes. M</a:t>
            </a:r>
            <a:r>
              <a:rPr lang="en-US" sz="2400">
                <a:highlight>
                  <a:srgbClr val="FFFFFF"/>
                </a:highlight>
              </a:rPr>
              <a:t>ost of the curtailments lasted less than 20 minutes. 96% of curtailment lasted less than 20 minutes.</a:t>
            </a:r>
            <a:endParaRPr sz="2400">
              <a:highlight>
                <a:srgbClr val="FFFFFF"/>
              </a:highlight>
            </a:endParaRPr>
          </a:p>
          <a:p>
            <a:pPr indent="0" lvl="0" marL="0" rtl="0" algn="l">
              <a:spcBef>
                <a:spcPts val="1000"/>
              </a:spcBef>
              <a:spcAft>
                <a:spcPts val="0"/>
              </a:spcAft>
              <a:buNone/>
            </a:pPr>
            <a:r>
              <a:t/>
            </a:r>
            <a:endParaRPr sz="2400"/>
          </a:p>
          <a:p>
            <a:pPr indent="0" lvl="0" marL="0" rtl="0" algn="l">
              <a:spcBef>
                <a:spcPts val="1000"/>
              </a:spcBef>
              <a:spcAft>
                <a:spcPts val="0"/>
              </a:spcAft>
              <a:buClr>
                <a:schemeClr val="dk1"/>
              </a:buClr>
              <a:buSzPts val="1100"/>
              <a:buFont typeface="Arial"/>
              <a:buNone/>
            </a:pPr>
            <a:r>
              <a:t/>
            </a:r>
            <a:endParaRPr sz="2400"/>
          </a:p>
          <a:p>
            <a:pPr indent="0" lvl="0" marL="0" rtl="0" algn="l">
              <a:spcBef>
                <a:spcPts val="1000"/>
              </a:spcBef>
              <a:spcAft>
                <a:spcPts val="0"/>
              </a:spcAft>
              <a:buNone/>
            </a:pPr>
            <a:r>
              <a:t/>
            </a:r>
            <a:endParaRPr sz="2400"/>
          </a:p>
        </p:txBody>
      </p:sp>
      <p:pic>
        <p:nvPicPr>
          <p:cNvPr id="168" name="Google Shape;168;p22"/>
          <p:cNvPicPr preferRelativeResize="0"/>
          <p:nvPr/>
        </p:nvPicPr>
        <p:blipFill>
          <a:blip r:embed="rId3">
            <a:alphaModFix/>
          </a:blip>
          <a:stretch>
            <a:fillRect/>
          </a:stretch>
        </p:blipFill>
        <p:spPr>
          <a:xfrm>
            <a:off x="838200" y="1929900"/>
            <a:ext cx="5416700" cy="4445650"/>
          </a:xfrm>
          <a:prstGeom prst="rect">
            <a:avLst/>
          </a:prstGeom>
          <a:noFill/>
          <a:ln>
            <a:noFill/>
          </a:ln>
        </p:spPr>
      </p:pic>
      <p:sp>
        <p:nvSpPr>
          <p:cNvPr id="169" name="Google Shape;169;p22"/>
          <p:cNvSpPr txBox="1"/>
          <p:nvPr>
            <p:ph idx="1" type="body"/>
          </p:nvPr>
        </p:nvSpPr>
        <p:spPr>
          <a:xfrm>
            <a:off x="6358300" y="2008775"/>
            <a:ext cx="5416800" cy="373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800"/>
              <a:t>Findings:</a:t>
            </a:r>
            <a:endParaRPr b="1" sz="1800"/>
          </a:p>
          <a:p>
            <a:pPr indent="-342900" lvl="0" marL="457200" rtl="0" algn="l">
              <a:spcBef>
                <a:spcPts val="1000"/>
              </a:spcBef>
              <a:spcAft>
                <a:spcPts val="0"/>
              </a:spcAft>
              <a:buSzPts val="1800"/>
              <a:buChar char="●"/>
            </a:pPr>
            <a:r>
              <a:rPr lang="en-US" sz="1800"/>
              <a:t>96% of the curtailment just last 20 minutes.</a:t>
            </a:r>
            <a:endParaRPr sz="1800"/>
          </a:p>
          <a:p>
            <a:pPr indent="-342900" lvl="0" marL="457200" rtl="0" algn="l">
              <a:spcBef>
                <a:spcPts val="0"/>
              </a:spcBef>
              <a:spcAft>
                <a:spcPts val="0"/>
              </a:spcAft>
              <a:buSzPts val="1800"/>
              <a:buChar char="●"/>
            </a:pPr>
            <a:r>
              <a:rPr lang="en-US" sz="1800"/>
              <a:t>Remaining 6% of curtailment last more than 20 minutes.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idx="1" type="body"/>
          </p:nvPr>
        </p:nvSpPr>
        <p:spPr>
          <a:xfrm>
            <a:off x="907125" y="723700"/>
            <a:ext cx="10515600" cy="740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400"/>
              <a:t>Hypothesis:</a:t>
            </a:r>
            <a:r>
              <a:rPr lang="en-US" sz="2400"/>
              <a:t> Temperature is negatively correlated to Power supply</a:t>
            </a:r>
            <a:endParaRPr sz="2400"/>
          </a:p>
        </p:txBody>
      </p:sp>
      <p:pic>
        <p:nvPicPr>
          <p:cNvPr id="175" name="Google Shape;175;p23"/>
          <p:cNvPicPr preferRelativeResize="0"/>
          <p:nvPr/>
        </p:nvPicPr>
        <p:blipFill>
          <a:blip r:embed="rId3">
            <a:alphaModFix/>
          </a:blip>
          <a:stretch>
            <a:fillRect/>
          </a:stretch>
        </p:blipFill>
        <p:spPr>
          <a:xfrm>
            <a:off x="907125" y="1636975"/>
            <a:ext cx="5020400" cy="4497325"/>
          </a:xfrm>
          <a:prstGeom prst="rect">
            <a:avLst/>
          </a:prstGeom>
          <a:noFill/>
          <a:ln>
            <a:noFill/>
          </a:ln>
        </p:spPr>
      </p:pic>
      <p:sp>
        <p:nvSpPr>
          <p:cNvPr id="176" name="Google Shape;176;p23"/>
          <p:cNvSpPr txBox="1"/>
          <p:nvPr>
            <p:ph idx="1" type="body"/>
          </p:nvPr>
        </p:nvSpPr>
        <p:spPr>
          <a:xfrm>
            <a:off x="6409975" y="1720400"/>
            <a:ext cx="5117700" cy="2338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000"/>
              <a:t>Findings: </a:t>
            </a:r>
            <a:endParaRPr b="1" sz="2000"/>
          </a:p>
          <a:p>
            <a:pPr indent="-355600" lvl="0" marL="457200" rtl="0" algn="l">
              <a:spcBef>
                <a:spcPts val="1000"/>
              </a:spcBef>
              <a:spcAft>
                <a:spcPts val="0"/>
              </a:spcAft>
              <a:buSzPts val="2000"/>
              <a:buChar char="●"/>
            </a:pPr>
            <a:r>
              <a:rPr lang="en-US" sz="2000"/>
              <a:t>Power supply generated by turbines is negatively correlated with temperature.</a:t>
            </a:r>
            <a:endParaRPr sz="2000"/>
          </a:p>
          <a:p>
            <a:pPr indent="-355600" lvl="0" marL="457200" rtl="0" algn="l">
              <a:spcBef>
                <a:spcPts val="0"/>
              </a:spcBef>
              <a:spcAft>
                <a:spcPts val="0"/>
              </a:spcAft>
              <a:buSzPts val="2000"/>
              <a:buChar char="●"/>
            </a:pPr>
            <a:r>
              <a:rPr lang="en-US" sz="2000"/>
              <a:t>As temperature increases, power generation decreases.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838200" y="227275"/>
            <a:ext cx="10515600" cy="927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DR Strategy</a:t>
            </a:r>
            <a:endParaRPr/>
          </a:p>
        </p:txBody>
      </p:sp>
      <p:sp>
        <p:nvSpPr>
          <p:cNvPr id="182" name="Google Shape;182;p24"/>
          <p:cNvSpPr txBox="1"/>
          <p:nvPr>
            <p:ph idx="1" type="body"/>
          </p:nvPr>
        </p:nvSpPr>
        <p:spPr>
          <a:xfrm>
            <a:off x="838200" y="1154575"/>
            <a:ext cx="10515600" cy="50223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b="1" lang="en-US" sz="1900"/>
              <a:t>Assumptions:</a:t>
            </a:r>
            <a:endParaRPr b="1" sz="1900"/>
          </a:p>
          <a:p>
            <a:pPr indent="-349250" lvl="0" marL="457200" rtl="0" algn="just">
              <a:lnSpc>
                <a:spcPct val="115000"/>
              </a:lnSpc>
              <a:spcBef>
                <a:spcPts val="1100"/>
              </a:spcBef>
              <a:spcAft>
                <a:spcPts val="0"/>
              </a:spcAft>
              <a:buSzPts val="1900"/>
              <a:buAutoNum type="arabicPeriod"/>
            </a:pPr>
            <a:r>
              <a:rPr lang="en-US" sz="1900">
                <a:highlight>
                  <a:srgbClr val="FFFFFF"/>
                </a:highlight>
                <a:latin typeface="Arial"/>
                <a:ea typeface="Arial"/>
                <a:cs typeface="Arial"/>
                <a:sym typeface="Arial"/>
              </a:rPr>
              <a:t>There are 10000 households in Orkney Islands.</a:t>
            </a:r>
            <a:endParaRPr sz="1900" u="sng">
              <a:solidFill>
                <a:srgbClr val="337AB7"/>
              </a:solidFill>
              <a:highlight>
                <a:srgbClr val="FFFFFF"/>
              </a:highlight>
              <a:latin typeface="Arial"/>
              <a:ea typeface="Arial"/>
              <a:cs typeface="Arial"/>
              <a:sym typeface="Arial"/>
            </a:endParaRPr>
          </a:p>
          <a:p>
            <a:pPr indent="-349250" lvl="0" marL="457200" rtl="0" algn="just">
              <a:lnSpc>
                <a:spcPct val="115000"/>
              </a:lnSpc>
              <a:spcBef>
                <a:spcPts val="0"/>
              </a:spcBef>
              <a:spcAft>
                <a:spcPts val="0"/>
              </a:spcAft>
              <a:buSzPts val="1900"/>
              <a:buAutoNum type="arabicPeriod"/>
            </a:pPr>
            <a:r>
              <a:rPr lang="en-US" sz="1900">
                <a:highlight>
                  <a:srgbClr val="FFFFFF"/>
                </a:highlight>
                <a:latin typeface="Arial"/>
                <a:ea typeface="Arial"/>
                <a:cs typeface="Arial"/>
                <a:sym typeface="Arial"/>
              </a:rPr>
              <a:t>Each household who takes up the DR scheme can turn on their heating storage which increase power by 5kW. </a:t>
            </a:r>
            <a:endParaRPr sz="1900" u="sng">
              <a:solidFill>
                <a:srgbClr val="337AB7"/>
              </a:solidFill>
              <a:highlight>
                <a:srgbClr val="FFFFFF"/>
              </a:highlight>
              <a:latin typeface="Arial"/>
              <a:ea typeface="Arial"/>
              <a:cs typeface="Arial"/>
              <a:sym typeface="Arial"/>
            </a:endParaRPr>
          </a:p>
          <a:p>
            <a:pPr indent="-349250" lvl="0" marL="457200" rtl="0" algn="just">
              <a:lnSpc>
                <a:spcPct val="115000"/>
              </a:lnSpc>
              <a:spcBef>
                <a:spcPts val="0"/>
              </a:spcBef>
              <a:spcAft>
                <a:spcPts val="0"/>
              </a:spcAft>
              <a:buSzPts val="1900"/>
              <a:buAutoNum type="arabicPeriod"/>
            </a:pPr>
            <a:r>
              <a:rPr lang="en-US" sz="1900">
                <a:highlight>
                  <a:srgbClr val="FFFFFF"/>
                </a:highlight>
                <a:latin typeface="Arial"/>
                <a:ea typeface="Arial"/>
                <a:cs typeface="Arial"/>
                <a:sym typeface="Arial"/>
              </a:rPr>
              <a:t>Household demand within a 30-minute window is assumed to be constant.</a:t>
            </a:r>
            <a:endParaRPr sz="1900">
              <a:highlight>
                <a:srgbClr val="FFFFFF"/>
              </a:highlight>
              <a:latin typeface="Arial"/>
              <a:ea typeface="Arial"/>
              <a:cs typeface="Arial"/>
              <a:sym typeface="Arial"/>
            </a:endParaRPr>
          </a:p>
          <a:p>
            <a:pPr indent="-349250" lvl="0" marL="457200" rtl="0" algn="just">
              <a:lnSpc>
                <a:spcPct val="115000"/>
              </a:lnSpc>
              <a:spcBef>
                <a:spcPts val="0"/>
              </a:spcBef>
              <a:spcAft>
                <a:spcPts val="0"/>
              </a:spcAft>
              <a:buSzPts val="1900"/>
              <a:buAutoNum type="arabicPeriod"/>
            </a:pPr>
            <a:r>
              <a:rPr lang="en-US" sz="1900">
                <a:highlight>
                  <a:srgbClr val="FFFFFF"/>
                </a:highlight>
                <a:latin typeface="Arial"/>
                <a:ea typeface="Arial"/>
                <a:cs typeface="Arial"/>
                <a:sym typeface="Arial"/>
              </a:rPr>
              <a:t>We use 2017 data as sample</a:t>
            </a:r>
            <a:endParaRPr sz="1900">
              <a:highlight>
                <a:srgbClr val="FFFFFF"/>
              </a:highlight>
              <a:latin typeface="Arial"/>
              <a:ea typeface="Arial"/>
              <a:cs typeface="Arial"/>
              <a:sym typeface="Arial"/>
            </a:endParaRPr>
          </a:p>
          <a:p>
            <a:pPr indent="-349250" lvl="0" marL="457200" marR="190500" rtl="0" algn="just">
              <a:lnSpc>
                <a:spcPct val="100000"/>
              </a:lnSpc>
              <a:spcBef>
                <a:spcPts val="0"/>
              </a:spcBef>
              <a:spcAft>
                <a:spcPts val="0"/>
              </a:spcAft>
              <a:buSzPts val="1900"/>
              <a:buAutoNum type="arabicPeriod"/>
            </a:pPr>
            <a:r>
              <a:rPr lang="en-US" sz="1900">
                <a:highlight>
                  <a:srgbClr val="FFFFFF"/>
                </a:highlight>
                <a:latin typeface="Arial"/>
                <a:ea typeface="Arial"/>
                <a:cs typeface="Arial"/>
                <a:sym typeface="Arial"/>
              </a:rPr>
              <a:t>We assume that penetration = number of household installing smart heating storages (5kw). Residential demand is not used for calculation in this case for the reasons.</a:t>
            </a:r>
            <a:endParaRPr sz="1900">
              <a:highlight>
                <a:srgbClr val="FFFFFF"/>
              </a:highlight>
              <a:latin typeface="Arial"/>
              <a:ea typeface="Arial"/>
              <a:cs typeface="Arial"/>
              <a:sym typeface="Arial"/>
            </a:endParaRPr>
          </a:p>
          <a:p>
            <a:pPr indent="-349250" lvl="0" marL="457200" marR="190500" rtl="0" algn="just">
              <a:lnSpc>
                <a:spcPct val="100000"/>
              </a:lnSpc>
              <a:spcBef>
                <a:spcPts val="0"/>
              </a:spcBef>
              <a:spcAft>
                <a:spcPts val="0"/>
              </a:spcAft>
              <a:buSzPts val="1900"/>
              <a:buFont typeface="Arial"/>
              <a:buAutoNum type="arabicPeriod"/>
            </a:pPr>
            <a:r>
              <a:rPr lang="en-US" sz="1900">
                <a:highlight>
                  <a:srgbClr val="FFFFFF"/>
                </a:highlight>
                <a:latin typeface="Arial"/>
                <a:ea typeface="Arial"/>
                <a:cs typeface="Arial"/>
                <a:sym typeface="Arial"/>
              </a:rPr>
              <a:t>We are actually assuming that the whole electricity demand from a household can be stored hence reducing the curtailment. We think that its not a reasonable assumption since that many of the electricity demand (ie. cooking, watching TV, lighting) from a household cannot be stored like a heater.</a:t>
            </a:r>
            <a:endParaRPr sz="1900">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838200" y="103400"/>
            <a:ext cx="10515600" cy="8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DR Strategy (Contd.)</a:t>
            </a:r>
            <a:endParaRPr/>
          </a:p>
        </p:txBody>
      </p:sp>
      <p:sp>
        <p:nvSpPr>
          <p:cNvPr id="188" name="Google Shape;188;p25"/>
          <p:cNvSpPr txBox="1"/>
          <p:nvPr>
            <p:ph idx="1" type="body"/>
          </p:nvPr>
        </p:nvSpPr>
        <p:spPr>
          <a:xfrm>
            <a:off x="947725" y="2239975"/>
            <a:ext cx="9770100" cy="16371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b="1" lang="en-US" sz="1800">
                <a:highlight>
                  <a:srgbClr val="FFFFFF"/>
                </a:highlight>
                <a:latin typeface="Arial"/>
                <a:ea typeface="Arial"/>
                <a:cs typeface="Arial"/>
                <a:sym typeface="Arial"/>
              </a:rPr>
              <a:t>Max heating units needed to completely avoid curtailment</a:t>
            </a:r>
            <a:endParaRPr sz="1800">
              <a:highlight>
                <a:srgbClr val="FFFFFF"/>
              </a:highlight>
              <a:latin typeface="Arial"/>
              <a:ea typeface="Arial"/>
              <a:cs typeface="Arial"/>
              <a:sym typeface="Arial"/>
            </a:endParaRPr>
          </a:p>
          <a:p>
            <a:pPr indent="-342900" lvl="0" marL="457200" rtl="0" algn="l">
              <a:lnSpc>
                <a:spcPct val="100000"/>
              </a:lnSpc>
              <a:spcBef>
                <a:spcPts val="1100"/>
              </a:spcBef>
              <a:spcAft>
                <a:spcPts val="0"/>
              </a:spcAft>
              <a:buSzPts val="1800"/>
              <a:buFont typeface="Arial"/>
              <a:buChar char="●"/>
            </a:pPr>
            <a:r>
              <a:rPr lang="en-US" sz="1800">
                <a:highlight>
                  <a:srgbClr val="FFFFFF"/>
                </a:highlight>
                <a:latin typeface="Arial"/>
                <a:ea typeface="Arial"/>
                <a:cs typeface="Arial"/>
                <a:sym typeface="Arial"/>
              </a:rPr>
              <a:t>A maximum of 178 heating units will be needed to completely offset the total curtailment during the observable period for the single wind turbine.</a:t>
            </a:r>
            <a:endParaRPr sz="1800">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838200" y="647550"/>
            <a:ext cx="10515600" cy="79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DR Strategy (Contd.)</a:t>
            </a:r>
            <a:endParaRPr/>
          </a:p>
        </p:txBody>
      </p:sp>
      <p:sp>
        <p:nvSpPr>
          <p:cNvPr id="194" name="Google Shape;194;p26"/>
          <p:cNvSpPr txBox="1"/>
          <p:nvPr>
            <p:ph idx="1" type="body"/>
          </p:nvPr>
        </p:nvSpPr>
        <p:spPr>
          <a:xfrm>
            <a:off x="838200" y="1912675"/>
            <a:ext cx="10844400" cy="44193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b="1" lang="en-US" sz="1900">
                <a:highlight>
                  <a:srgbClr val="FFFFFF"/>
                </a:highlight>
                <a:latin typeface="Arial"/>
                <a:ea typeface="Arial"/>
                <a:cs typeface="Arial"/>
                <a:sym typeface="Arial"/>
              </a:rPr>
              <a:t>Devices requirement</a:t>
            </a:r>
            <a:r>
              <a:rPr b="1" lang="en-US" sz="1900">
                <a:highlight>
                  <a:srgbClr val="FFFFFF"/>
                </a:highlight>
                <a:latin typeface="Arial"/>
                <a:ea typeface="Arial"/>
                <a:cs typeface="Arial"/>
                <a:sym typeface="Arial"/>
              </a:rPr>
              <a:t> to handle curtailed energy of ONE turbine.</a:t>
            </a:r>
            <a:endParaRPr sz="1900">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lang="en-US" sz="1900">
                <a:highlight>
                  <a:srgbClr val="FFFFFF"/>
                </a:highlight>
                <a:latin typeface="Arial"/>
                <a:ea typeface="Arial"/>
                <a:cs typeface="Arial"/>
                <a:sym typeface="Arial"/>
              </a:rPr>
              <a:t>Assuming each heater can increase 5kW of power when turned on, different device penetrations can achieve the following result:</a:t>
            </a:r>
            <a:endParaRPr sz="1900">
              <a:highlight>
                <a:srgbClr val="FFFFFF"/>
              </a:highlight>
              <a:latin typeface="Arial"/>
              <a:ea typeface="Arial"/>
              <a:cs typeface="Arial"/>
              <a:sym typeface="Arial"/>
            </a:endParaRPr>
          </a:p>
          <a:p>
            <a:pPr indent="-349250" lvl="0" marL="457200" marR="127000" rtl="0" algn="l">
              <a:lnSpc>
                <a:spcPct val="115000"/>
              </a:lnSpc>
              <a:spcBef>
                <a:spcPts val="1200"/>
              </a:spcBef>
              <a:spcAft>
                <a:spcPts val="0"/>
              </a:spcAft>
              <a:buSzPts val="1900"/>
              <a:buFont typeface="Arial"/>
              <a:buChar char="●"/>
            </a:pPr>
            <a:r>
              <a:rPr lang="en-US" sz="1900">
                <a:highlight>
                  <a:srgbClr val="FFFFFF"/>
                </a:highlight>
                <a:latin typeface="Arial"/>
                <a:ea typeface="Arial"/>
                <a:cs typeface="Arial"/>
                <a:sym typeface="Arial"/>
              </a:rPr>
              <a:t>10 devices is sufficient to offset 12% of energy curtailed from one wind farm.</a:t>
            </a:r>
            <a:endParaRPr sz="1900">
              <a:highlight>
                <a:srgbClr val="FFFFFF"/>
              </a:highlight>
              <a:latin typeface="Arial"/>
              <a:ea typeface="Arial"/>
              <a:cs typeface="Arial"/>
              <a:sym typeface="Arial"/>
            </a:endParaRPr>
          </a:p>
          <a:p>
            <a:pPr indent="-349250" lvl="0" marL="457200" marR="127000" rtl="0" algn="l">
              <a:lnSpc>
                <a:spcPct val="115000"/>
              </a:lnSpc>
              <a:spcBef>
                <a:spcPts val="0"/>
              </a:spcBef>
              <a:spcAft>
                <a:spcPts val="0"/>
              </a:spcAft>
              <a:buSzPts val="1900"/>
              <a:buFont typeface="Arial"/>
              <a:buChar char="●"/>
            </a:pPr>
            <a:r>
              <a:rPr lang="en-US" sz="1900">
                <a:highlight>
                  <a:srgbClr val="FFFFFF"/>
                </a:highlight>
                <a:latin typeface="Arial"/>
                <a:ea typeface="Arial"/>
                <a:cs typeface="Arial"/>
                <a:sym typeface="Arial"/>
              </a:rPr>
              <a:t>20 devices is sufficient to offset 23% of energy curtailed from one wind farm.</a:t>
            </a:r>
            <a:endParaRPr sz="1900">
              <a:highlight>
                <a:srgbClr val="FFFFFF"/>
              </a:highlight>
              <a:latin typeface="Arial"/>
              <a:ea typeface="Arial"/>
              <a:cs typeface="Arial"/>
              <a:sym typeface="Arial"/>
            </a:endParaRPr>
          </a:p>
          <a:p>
            <a:pPr indent="-349250" lvl="0" marL="457200" marR="127000" rtl="0" algn="l">
              <a:lnSpc>
                <a:spcPct val="115000"/>
              </a:lnSpc>
              <a:spcBef>
                <a:spcPts val="0"/>
              </a:spcBef>
              <a:spcAft>
                <a:spcPts val="0"/>
              </a:spcAft>
              <a:buSzPts val="1900"/>
              <a:buFont typeface="Arial"/>
              <a:buChar char="●"/>
            </a:pPr>
            <a:r>
              <a:rPr lang="en-US" sz="1900">
                <a:highlight>
                  <a:srgbClr val="FFFFFF"/>
                </a:highlight>
                <a:latin typeface="Arial"/>
                <a:ea typeface="Arial"/>
                <a:cs typeface="Arial"/>
                <a:sym typeface="Arial"/>
              </a:rPr>
              <a:t>50 devices is sufficient to offset 51% of energy curtailed from one wind farm.</a:t>
            </a:r>
            <a:endParaRPr sz="1900">
              <a:highlight>
                <a:srgbClr val="FFFFFF"/>
              </a:highlight>
              <a:latin typeface="Arial"/>
              <a:ea typeface="Arial"/>
              <a:cs typeface="Arial"/>
              <a:sym typeface="Arial"/>
            </a:endParaRPr>
          </a:p>
          <a:p>
            <a:pPr indent="-349250" lvl="0" marL="457200" marR="127000" rtl="0" algn="l">
              <a:lnSpc>
                <a:spcPct val="115000"/>
              </a:lnSpc>
              <a:spcBef>
                <a:spcPts val="0"/>
              </a:spcBef>
              <a:spcAft>
                <a:spcPts val="0"/>
              </a:spcAft>
              <a:buSzPts val="1900"/>
              <a:buFont typeface="Arial"/>
              <a:buChar char="●"/>
            </a:pPr>
            <a:r>
              <a:rPr lang="en-US" sz="1900">
                <a:highlight>
                  <a:srgbClr val="FFFFFF"/>
                </a:highlight>
                <a:latin typeface="Arial"/>
                <a:ea typeface="Arial"/>
                <a:cs typeface="Arial"/>
                <a:sym typeface="Arial"/>
              </a:rPr>
              <a:t>100 devices is sufficient to offset 83% of energy curtailed from one wind farm.</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596950" y="141100"/>
            <a:ext cx="10515600" cy="909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DR Strategy (Contd.)</a:t>
            </a:r>
            <a:endParaRPr/>
          </a:p>
        </p:txBody>
      </p:sp>
      <p:sp>
        <p:nvSpPr>
          <p:cNvPr id="200" name="Google Shape;200;p27"/>
          <p:cNvSpPr txBox="1"/>
          <p:nvPr>
            <p:ph idx="1" type="body"/>
          </p:nvPr>
        </p:nvSpPr>
        <p:spPr>
          <a:xfrm>
            <a:off x="792625" y="1826500"/>
            <a:ext cx="11103300" cy="49281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b="1" lang="en-US" sz="1900">
                <a:highlight>
                  <a:schemeClr val="lt1"/>
                </a:highlight>
                <a:latin typeface="Arial"/>
                <a:ea typeface="Arial"/>
                <a:cs typeface="Arial"/>
                <a:sym typeface="Arial"/>
              </a:rPr>
              <a:t>Devices requirement to handle curtailed energy of ALL turbine.</a:t>
            </a:r>
            <a:endParaRPr b="1" sz="1800">
              <a:highlight>
                <a:srgbClr val="FFFFFF"/>
              </a:highlight>
              <a:latin typeface="Arial"/>
              <a:ea typeface="Arial"/>
              <a:cs typeface="Arial"/>
              <a:sym typeface="Arial"/>
            </a:endParaRPr>
          </a:p>
          <a:p>
            <a:pPr indent="0" lvl="0" marL="0" marR="190500" rtl="0" algn="l">
              <a:lnSpc>
                <a:spcPct val="100000"/>
              </a:lnSpc>
              <a:spcBef>
                <a:spcPts val="1100"/>
              </a:spcBef>
              <a:spcAft>
                <a:spcPts val="0"/>
              </a:spcAft>
              <a:buNone/>
            </a:pPr>
            <a:r>
              <a:rPr lang="en-US" sz="1800">
                <a:highlight>
                  <a:srgbClr val="FFFFFF"/>
                </a:highlight>
                <a:latin typeface="Arial"/>
                <a:ea typeface="Arial"/>
                <a:cs typeface="Arial"/>
                <a:sym typeface="Arial"/>
              </a:rPr>
              <a:t>Assuming each heater can increase 5kW of power when turned on, different device penetrations can achieve the following result:</a:t>
            </a:r>
            <a:endParaRPr sz="1800">
              <a:highlight>
                <a:srgbClr val="FFFFFF"/>
              </a:highlight>
              <a:latin typeface="Arial"/>
              <a:ea typeface="Arial"/>
              <a:cs typeface="Arial"/>
              <a:sym typeface="Arial"/>
            </a:endParaRPr>
          </a:p>
          <a:p>
            <a:pPr indent="-342900" lvl="0" marL="457200" rtl="0" algn="l">
              <a:lnSpc>
                <a:spcPct val="115000"/>
              </a:lnSpc>
              <a:spcBef>
                <a:spcPts val="1100"/>
              </a:spcBef>
              <a:spcAft>
                <a:spcPts val="0"/>
              </a:spcAft>
              <a:buSzPts val="1800"/>
              <a:buChar char="●"/>
            </a:pPr>
            <a:r>
              <a:rPr lang="en-US" sz="1800">
                <a:highlight>
                  <a:srgbClr val="FFFFFF"/>
                </a:highlight>
                <a:latin typeface="Arial"/>
                <a:ea typeface="Arial"/>
                <a:cs typeface="Arial"/>
                <a:sym typeface="Arial"/>
              </a:rPr>
              <a:t>500 devices is sufficient to offset 11.5% of energy curtailed from ALL wind farms</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rgbClr val="FFFFFF"/>
                </a:highlight>
                <a:latin typeface="Arial"/>
                <a:ea typeface="Arial"/>
                <a:cs typeface="Arial"/>
                <a:sym typeface="Arial"/>
              </a:rPr>
              <a:t>1000 devices is sufficient to offset 22% of energy curtailed from ALL wind farms</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rgbClr val="FFFFFF"/>
                </a:highlight>
                <a:latin typeface="Arial"/>
                <a:ea typeface="Arial"/>
                <a:cs typeface="Arial"/>
                <a:sym typeface="Arial"/>
              </a:rPr>
              <a:t>2000 devices is sufficient to offset 41% of energy curtailed from ALL wind farms</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rgbClr val="FFFFFF"/>
                </a:highlight>
                <a:latin typeface="Arial"/>
                <a:ea typeface="Arial"/>
                <a:cs typeface="Arial"/>
                <a:sym typeface="Arial"/>
              </a:rPr>
              <a:t>5000 devices is sufficient to offset 82% of energy curtailed from ALL wind farms</a:t>
            </a:r>
            <a:endParaRPr sz="1800">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DR Strategy (Contd.)</a:t>
            </a:r>
            <a:endParaRPr/>
          </a:p>
        </p:txBody>
      </p:sp>
      <p:sp>
        <p:nvSpPr>
          <p:cNvPr id="206" name="Google Shape;206;p2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marR="190500" rtl="0" algn="l">
              <a:lnSpc>
                <a:spcPct val="100000"/>
              </a:lnSpc>
              <a:spcBef>
                <a:spcPts val="2200"/>
              </a:spcBef>
              <a:spcAft>
                <a:spcPts val="0"/>
              </a:spcAft>
              <a:buNone/>
            </a:pPr>
            <a:r>
              <a:rPr b="1" lang="en-US" sz="1800">
                <a:highlight>
                  <a:schemeClr val="lt1"/>
                </a:highlight>
                <a:latin typeface="Arial"/>
                <a:ea typeface="Arial"/>
                <a:cs typeface="Arial"/>
                <a:sym typeface="Arial"/>
              </a:rPr>
              <a:t>DR Penetration:</a:t>
            </a:r>
            <a:endParaRPr b="1" sz="1800">
              <a:highlight>
                <a:schemeClr val="lt1"/>
              </a:highlight>
              <a:latin typeface="Arial"/>
              <a:ea typeface="Arial"/>
              <a:cs typeface="Arial"/>
              <a:sym typeface="Arial"/>
            </a:endParaRPr>
          </a:p>
          <a:p>
            <a:pPr indent="0" lvl="0" marL="0" marR="190500" rtl="0" algn="l">
              <a:lnSpc>
                <a:spcPct val="100000"/>
              </a:lnSpc>
              <a:spcBef>
                <a:spcPts val="2200"/>
              </a:spcBef>
              <a:spcAft>
                <a:spcPts val="0"/>
              </a:spcAft>
              <a:buClr>
                <a:schemeClr val="dk1"/>
              </a:buClr>
              <a:buSzPts val="1100"/>
              <a:buFont typeface="Arial"/>
              <a:buNone/>
            </a:pPr>
            <a:r>
              <a:rPr lang="en-US" sz="1800">
                <a:highlight>
                  <a:schemeClr val="lt1"/>
                </a:highlight>
                <a:latin typeface="Arial"/>
                <a:ea typeface="Arial"/>
                <a:cs typeface="Arial"/>
                <a:sym typeface="Arial"/>
              </a:rPr>
              <a:t>Assuming that there is a total of 10000 households across the Orkney Island and that one household installs one heater, different household penetrations can achieve the following result:</a:t>
            </a:r>
            <a:endParaRPr sz="1800">
              <a:highlight>
                <a:schemeClr val="lt1"/>
              </a:highlight>
              <a:latin typeface="Arial"/>
              <a:ea typeface="Arial"/>
              <a:cs typeface="Arial"/>
              <a:sym typeface="Arial"/>
            </a:endParaRPr>
          </a:p>
          <a:p>
            <a:pPr indent="-342900" lvl="0" marL="457200" rtl="0" algn="l">
              <a:lnSpc>
                <a:spcPct val="115000"/>
              </a:lnSpc>
              <a:spcBef>
                <a:spcPts val="1100"/>
              </a:spcBef>
              <a:spcAft>
                <a:spcPts val="0"/>
              </a:spcAft>
              <a:buSzPts val="1800"/>
              <a:buChar char="●"/>
            </a:pPr>
            <a:r>
              <a:rPr lang="en-US" sz="1800">
                <a:highlight>
                  <a:schemeClr val="lt1"/>
                </a:highlight>
                <a:latin typeface="Arial"/>
                <a:ea typeface="Arial"/>
                <a:cs typeface="Arial"/>
                <a:sym typeface="Arial"/>
              </a:rPr>
              <a:t>5% households penetration is sufficient to offset 11.5% of energy curtailed from ALL wind farms</a:t>
            </a:r>
            <a:endParaRPr sz="1800">
              <a:highlight>
                <a:schemeClr val="lt1"/>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chemeClr val="lt1"/>
                </a:highlight>
                <a:latin typeface="Arial"/>
                <a:ea typeface="Arial"/>
                <a:cs typeface="Arial"/>
                <a:sym typeface="Arial"/>
              </a:rPr>
              <a:t>10% households penetration is sufficient to offset 22% of energy curtailed from ALL wind farms</a:t>
            </a:r>
            <a:endParaRPr sz="1800">
              <a:highlight>
                <a:schemeClr val="lt1"/>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chemeClr val="lt1"/>
                </a:highlight>
                <a:latin typeface="Arial"/>
                <a:ea typeface="Arial"/>
                <a:cs typeface="Arial"/>
                <a:sym typeface="Arial"/>
              </a:rPr>
              <a:t>20% households penetration is sufficient to offset 41% of energy curtailed from ALL wind farms</a:t>
            </a:r>
            <a:endParaRPr sz="1800">
              <a:highlight>
                <a:schemeClr val="lt1"/>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chemeClr val="lt1"/>
                </a:highlight>
                <a:latin typeface="Arial"/>
                <a:ea typeface="Arial"/>
                <a:cs typeface="Arial"/>
                <a:sym typeface="Arial"/>
              </a:rPr>
              <a:t>50% households penetration is sufficient to offset 82% of energy curtailed from ALL wind farms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620325" y="89400"/>
            <a:ext cx="10515600" cy="944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DR Strategy (Contd.)</a:t>
            </a:r>
            <a:endParaRPr/>
          </a:p>
        </p:txBody>
      </p:sp>
      <p:sp>
        <p:nvSpPr>
          <p:cNvPr id="212" name="Google Shape;212;p29"/>
          <p:cNvSpPr txBox="1"/>
          <p:nvPr>
            <p:ph idx="1" type="body"/>
          </p:nvPr>
        </p:nvSpPr>
        <p:spPr>
          <a:xfrm>
            <a:off x="740950" y="1344025"/>
            <a:ext cx="10734900" cy="51450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b="1" lang="en-US" sz="1800">
                <a:highlight>
                  <a:srgbClr val="FFFFFF"/>
                </a:highlight>
                <a:latin typeface="Arial"/>
                <a:ea typeface="Arial"/>
                <a:cs typeface="Arial"/>
                <a:sym typeface="Arial"/>
              </a:rPr>
              <a:t>Value of this energy curtailed:</a:t>
            </a:r>
            <a:endParaRPr b="1" sz="1800">
              <a:highlight>
                <a:srgbClr val="FFFFFF"/>
              </a:highlight>
              <a:latin typeface="Arial"/>
              <a:ea typeface="Arial"/>
              <a:cs typeface="Arial"/>
              <a:sym typeface="Arial"/>
            </a:endParaRPr>
          </a:p>
          <a:p>
            <a:pPr indent="-342900" lvl="0" marL="457200" rtl="0" algn="l">
              <a:lnSpc>
                <a:spcPct val="100000"/>
              </a:lnSpc>
              <a:spcBef>
                <a:spcPts val="1100"/>
              </a:spcBef>
              <a:spcAft>
                <a:spcPts val="0"/>
              </a:spcAft>
              <a:buSzPts val="1800"/>
              <a:buChar char="●"/>
            </a:pPr>
            <a:r>
              <a:rPr lang="en-US" sz="1800">
                <a:highlight>
                  <a:srgbClr val="FFFFFF"/>
                </a:highlight>
                <a:latin typeface="Arial"/>
                <a:ea typeface="Arial"/>
                <a:cs typeface="Arial"/>
                <a:sym typeface="Arial"/>
              </a:rPr>
              <a:t>A total of </a:t>
            </a:r>
            <a:r>
              <a:rPr b="1" lang="en-US" sz="1800">
                <a:highlight>
                  <a:srgbClr val="FFFFFF"/>
                </a:highlight>
                <a:latin typeface="Arial"/>
                <a:ea typeface="Arial"/>
                <a:cs typeface="Arial"/>
                <a:sym typeface="Arial"/>
              </a:rPr>
              <a:t>3213 pounds</a:t>
            </a:r>
            <a:r>
              <a:rPr lang="en-US" sz="1800">
                <a:highlight>
                  <a:srgbClr val="FFFFFF"/>
                </a:highlight>
                <a:latin typeface="Arial"/>
                <a:ea typeface="Arial"/>
                <a:cs typeface="Arial"/>
                <a:sym typeface="Arial"/>
              </a:rPr>
              <a:t> is estimated to be saved from the reduction in curtailment for </a:t>
            </a:r>
            <a:r>
              <a:rPr b="1" lang="en-US" sz="1800">
                <a:highlight>
                  <a:srgbClr val="FFFFFF"/>
                </a:highlight>
                <a:latin typeface="Arial"/>
                <a:ea typeface="Arial"/>
                <a:cs typeface="Arial"/>
                <a:sym typeface="Arial"/>
              </a:rPr>
              <a:t>one wind turbine</a:t>
            </a:r>
            <a:r>
              <a:rPr lang="en-US" sz="1800">
                <a:highlight>
                  <a:srgbClr val="FFFFFF"/>
                </a:highlight>
                <a:latin typeface="Arial"/>
                <a:ea typeface="Arial"/>
                <a:cs typeface="Arial"/>
                <a:sym typeface="Arial"/>
              </a:rPr>
              <a:t>. Assuming that a </a:t>
            </a:r>
            <a:r>
              <a:rPr b="1" lang="en-US" sz="1800">
                <a:highlight>
                  <a:srgbClr val="FFFFFF"/>
                </a:highlight>
                <a:latin typeface="Arial"/>
                <a:ea typeface="Arial"/>
                <a:cs typeface="Arial"/>
                <a:sym typeface="Arial"/>
              </a:rPr>
              <a:t>smart meter</a:t>
            </a:r>
            <a:r>
              <a:rPr lang="en-US" sz="1800">
                <a:highlight>
                  <a:srgbClr val="FFFFFF"/>
                </a:highlight>
                <a:latin typeface="Arial"/>
                <a:ea typeface="Arial"/>
                <a:cs typeface="Arial"/>
                <a:sym typeface="Arial"/>
              </a:rPr>
              <a:t> costs </a:t>
            </a:r>
            <a:r>
              <a:rPr b="1" lang="en-US" sz="1800">
                <a:highlight>
                  <a:srgbClr val="FFFFFF"/>
                </a:highlight>
                <a:latin typeface="Arial"/>
                <a:ea typeface="Arial"/>
                <a:cs typeface="Arial"/>
                <a:sym typeface="Arial"/>
              </a:rPr>
              <a:t>15 pounds</a:t>
            </a:r>
            <a:r>
              <a:rPr lang="en-US" sz="1800">
                <a:highlight>
                  <a:srgbClr val="FFFFFF"/>
                </a:highlight>
                <a:latin typeface="Arial"/>
                <a:ea typeface="Arial"/>
                <a:cs typeface="Arial"/>
                <a:sym typeface="Arial"/>
              </a:rPr>
              <a:t> and all the other fixed costs are 0. Based on the result that a maximum of </a:t>
            </a:r>
            <a:r>
              <a:rPr b="1" lang="en-US" sz="1800">
                <a:highlight>
                  <a:srgbClr val="FFFFFF"/>
                </a:highlight>
                <a:latin typeface="Arial"/>
                <a:ea typeface="Arial"/>
                <a:cs typeface="Arial"/>
                <a:sym typeface="Arial"/>
              </a:rPr>
              <a:t>178 devices</a:t>
            </a:r>
            <a:r>
              <a:rPr lang="en-US" sz="1800">
                <a:highlight>
                  <a:srgbClr val="FFFFFF"/>
                </a:highlight>
                <a:latin typeface="Arial"/>
                <a:ea typeface="Arial"/>
                <a:cs typeface="Arial"/>
                <a:sym typeface="Arial"/>
              </a:rPr>
              <a:t> will be used to offset all the curtailments for a single wind turbine derived from the above analysis, we can get that the profit will be approximately </a:t>
            </a:r>
            <a:r>
              <a:rPr b="1" lang="en-US" sz="1800">
                <a:highlight>
                  <a:srgbClr val="FFFFFF"/>
                </a:highlight>
                <a:latin typeface="Arial"/>
                <a:ea typeface="Arial"/>
                <a:cs typeface="Arial"/>
                <a:sym typeface="Arial"/>
              </a:rPr>
              <a:t>3213- 178* 15 = 543 pounds</a:t>
            </a:r>
            <a:r>
              <a:rPr lang="en-US" sz="1800">
                <a:highlight>
                  <a:srgbClr val="FFFFFF"/>
                </a:highlight>
                <a:latin typeface="Arial"/>
                <a:ea typeface="Arial"/>
                <a:cs typeface="Arial"/>
                <a:sym typeface="Arial"/>
              </a:rPr>
              <a:t> for a </a:t>
            </a:r>
            <a:r>
              <a:rPr b="1" lang="en-US" sz="1800">
                <a:highlight>
                  <a:srgbClr val="FFFFFF"/>
                </a:highlight>
                <a:latin typeface="Arial"/>
                <a:ea typeface="Arial"/>
                <a:cs typeface="Arial"/>
                <a:sym typeface="Arial"/>
              </a:rPr>
              <a:t>single wind turbine</a:t>
            </a:r>
            <a:r>
              <a:rPr lang="en-US" sz="1800">
                <a:highlight>
                  <a:srgbClr val="FFFFFF"/>
                </a:highlight>
                <a:latin typeface="Arial"/>
                <a:ea typeface="Arial"/>
                <a:cs typeface="Arial"/>
                <a:sym typeface="Arial"/>
              </a:rPr>
              <a:t> in </a:t>
            </a:r>
            <a:r>
              <a:rPr b="1" lang="en-US" sz="1800">
                <a:highlight>
                  <a:srgbClr val="FFFFFF"/>
                </a:highlight>
                <a:latin typeface="Arial"/>
                <a:ea typeface="Arial"/>
                <a:cs typeface="Arial"/>
                <a:sym typeface="Arial"/>
              </a:rPr>
              <a:t>2017</a:t>
            </a:r>
            <a:r>
              <a:rPr lang="en-US" sz="1800">
                <a:highlight>
                  <a:srgbClr val="FFFFFF"/>
                </a:highlight>
                <a:latin typeface="Arial"/>
                <a:ea typeface="Arial"/>
                <a:cs typeface="Arial"/>
                <a:sym typeface="Arial"/>
              </a:rPr>
              <a:t>.</a:t>
            </a:r>
            <a:endParaRPr sz="1800">
              <a:highlight>
                <a:srgbClr val="FFFFFF"/>
              </a:highlight>
              <a:latin typeface="Arial"/>
              <a:ea typeface="Arial"/>
              <a:cs typeface="Arial"/>
              <a:sym typeface="Arial"/>
            </a:endParaRPr>
          </a:p>
          <a:p>
            <a:pPr indent="0" lvl="0" marL="457200" rtl="0" algn="l">
              <a:lnSpc>
                <a:spcPct val="100000"/>
              </a:lnSpc>
              <a:spcBef>
                <a:spcPts val="1100"/>
              </a:spcBef>
              <a:spcAft>
                <a:spcPts val="0"/>
              </a:spcAft>
              <a:buNone/>
            </a:pPr>
            <a:r>
              <a:t/>
            </a:r>
            <a:endParaRPr sz="1800">
              <a:highlight>
                <a:srgbClr val="FFFFFF"/>
              </a:highlight>
              <a:latin typeface="Arial"/>
              <a:ea typeface="Arial"/>
              <a:cs typeface="Arial"/>
              <a:sym typeface="Arial"/>
            </a:endParaRPr>
          </a:p>
          <a:p>
            <a:pPr indent="-342900" lvl="0" marL="457200" rtl="0" algn="l">
              <a:lnSpc>
                <a:spcPct val="100000"/>
              </a:lnSpc>
              <a:spcBef>
                <a:spcPts val="1100"/>
              </a:spcBef>
              <a:spcAft>
                <a:spcPts val="0"/>
              </a:spcAft>
              <a:buSzPts val="1800"/>
              <a:buChar char="●"/>
            </a:pPr>
            <a:r>
              <a:rPr lang="en-US" sz="1800">
                <a:highlight>
                  <a:srgbClr val="FFFFFF"/>
                </a:highlight>
                <a:latin typeface="Arial"/>
                <a:ea typeface="Arial"/>
                <a:cs typeface="Arial"/>
                <a:sym typeface="Arial"/>
              </a:rPr>
              <a:t>A total of </a:t>
            </a:r>
            <a:r>
              <a:rPr b="1" lang="en-US" sz="1800">
                <a:highlight>
                  <a:srgbClr val="FFFFFF"/>
                </a:highlight>
                <a:latin typeface="Arial"/>
                <a:ea typeface="Arial"/>
                <a:cs typeface="Arial"/>
                <a:sym typeface="Arial"/>
              </a:rPr>
              <a:t>166007 pounds</a:t>
            </a:r>
            <a:r>
              <a:rPr lang="en-US" sz="1800">
                <a:highlight>
                  <a:srgbClr val="FFFFFF"/>
                </a:highlight>
                <a:latin typeface="Arial"/>
                <a:ea typeface="Arial"/>
                <a:cs typeface="Arial"/>
                <a:sym typeface="Arial"/>
              </a:rPr>
              <a:t> is estimated to be saved from the reduction in curtailment for </a:t>
            </a:r>
            <a:r>
              <a:rPr b="1" lang="en-US" sz="1800">
                <a:highlight>
                  <a:srgbClr val="FFFFFF"/>
                </a:highlight>
                <a:latin typeface="Arial"/>
                <a:ea typeface="Arial"/>
                <a:cs typeface="Arial"/>
                <a:sym typeface="Arial"/>
              </a:rPr>
              <a:t>all wind turbines</a:t>
            </a:r>
            <a:r>
              <a:rPr lang="en-US" sz="1800">
                <a:highlight>
                  <a:srgbClr val="FFFFFF"/>
                </a:highlight>
                <a:latin typeface="Arial"/>
                <a:ea typeface="Arial"/>
                <a:cs typeface="Arial"/>
                <a:sym typeface="Arial"/>
              </a:rPr>
              <a:t>. Assuming that a smart meter costs 15 pounds and all the other fixed costs are 0. Based on the result that a maximum of 178 devices will be used to offset all the curtailments for a single wind turbine derived from the above analysis, we can get that the profit will be approximately </a:t>
            </a:r>
            <a:r>
              <a:rPr b="1" lang="en-US" sz="1800">
                <a:highlight>
                  <a:srgbClr val="FFFFFF"/>
                </a:highlight>
                <a:latin typeface="Arial"/>
                <a:ea typeface="Arial"/>
                <a:cs typeface="Arial"/>
                <a:sym typeface="Arial"/>
              </a:rPr>
              <a:t>166007- (178</a:t>
            </a:r>
            <a:r>
              <a:rPr b="1" i="1" lang="en-US" sz="1800">
                <a:highlight>
                  <a:srgbClr val="FFFFFF"/>
                </a:highlight>
                <a:latin typeface="Arial"/>
                <a:ea typeface="Arial"/>
                <a:cs typeface="Arial"/>
                <a:sym typeface="Arial"/>
              </a:rPr>
              <a:t>*15*</a:t>
            </a:r>
            <a:r>
              <a:rPr b="1" lang="en-US" sz="1800">
                <a:highlight>
                  <a:srgbClr val="FFFFFF"/>
                </a:highlight>
                <a:latin typeface="Arial"/>
                <a:ea typeface="Arial"/>
                <a:cs typeface="Arial"/>
                <a:sym typeface="Arial"/>
              </a:rPr>
              <a:t> (54750-8250))/</a:t>
            </a:r>
            <a:r>
              <a:rPr b="1" i="1" lang="en-US" sz="1800">
                <a:highlight>
                  <a:schemeClr val="lt1"/>
                </a:highlight>
                <a:latin typeface="Arial"/>
                <a:ea typeface="Arial"/>
                <a:cs typeface="Arial"/>
                <a:sym typeface="Arial"/>
              </a:rPr>
              <a:t>900</a:t>
            </a:r>
            <a:r>
              <a:rPr b="1" lang="en-US" sz="1800">
                <a:highlight>
                  <a:srgbClr val="FFFFFF"/>
                </a:highlight>
                <a:latin typeface="Arial"/>
                <a:ea typeface="Arial"/>
                <a:cs typeface="Arial"/>
                <a:sym typeface="Arial"/>
              </a:rPr>
              <a:t> = 28057 pounds</a:t>
            </a:r>
            <a:r>
              <a:rPr lang="en-US" sz="1800">
                <a:highlight>
                  <a:srgbClr val="FFFFFF"/>
                </a:highlight>
                <a:latin typeface="Arial"/>
                <a:ea typeface="Arial"/>
                <a:cs typeface="Arial"/>
                <a:sym typeface="Arial"/>
              </a:rPr>
              <a:t> for </a:t>
            </a:r>
            <a:r>
              <a:rPr b="1" lang="en-US" sz="1800">
                <a:highlight>
                  <a:srgbClr val="FFFFFF"/>
                </a:highlight>
                <a:latin typeface="Arial"/>
                <a:ea typeface="Arial"/>
                <a:cs typeface="Arial"/>
                <a:sym typeface="Arial"/>
              </a:rPr>
              <a:t>all wind turbines</a:t>
            </a:r>
            <a:r>
              <a:rPr lang="en-US" sz="1800">
                <a:highlight>
                  <a:srgbClr val="FFFFFF"/>
                </a:highlight>
                <a:latin typeface="Arial"/>
                <a:ea typeface="Arial"/>
                <a:cs typeface="Arial"/>
                <a:sym typeface="Arial"/>
              </a:rPr>
              <a:t> across the Orkey Islands in </a:t>
            </a:r>
            <a:r>
              <a:rPr b="1" lang="en-US" sz="1800">
                <a:highlight>
                  <a:srgbClr val="FFFFFF"/>
                </a:highlight>
                <a:latin typeface="Arial"/>
                <a:ea typeface="Arial"/>
                <a:cs typeface="Arial"/>
                <a:sym typeface="Arial"/>
              </a:rPr>
              <a:t>2017</a:t>
            </a:r>
            <a:r>
              <a:rPr lang="en-US" sz="1800">
                <a:highlight>
                  <a:srgbClr val="FFFFFF"/>
                </a:highlight>
                <a:latin typeface="Arial"/>
                <a:ea typeface="Arial"/>
                <a:cs typeface="Arial"/>
                <a:sym typeface="Arial"/>
              </a:rPr>
              <a:t>.</a:t>
            </a:r>
            <a:endParaRPr sz="1800">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838200" y="365125"/>
            <a:ext cx="10515600" cy="73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Summary of findings (EDA)</a:t>
            </a:r>
            <a:endParaRPr/>
          </a:p>
        </p:txBody>
      </p:sp>
      <p:sp>
        <p:nvSpPr>
          <p:cNvPr id="218" name="Google Shape;218;p30"/>
          <p:cNvSpPr txBox="1"/>
          <p:nvPr>
            <p:ph idx="1" type="body"/>
          </p:nvPr>
        </p:nvSpPr>
        <p:spPr>
          <a:xfrm>
            <a:off x="568625" y="1654200"/>
            <a:ext cx="11010900" cy="4817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1800">
                <a:latin typeface="Arial"/>
                <a:ea typeface="Arial"/>
                <a:cs typeface="Arial"/>
                <a:sym typeface="Arial"/>
              </a:rPr>
              <a:t>Below are list of findings from </a:t>
            </a:r>
            <a:r>
              <a:rPr b="1" lang="en-US" sz="1800">
                <a:latin typeface="Arial"/>
                <a:ea typeface="Arial"/>
                <a:cs typeface="Arial"/>
                <a:sym typeface="Arial"/>
              </a:rPr>
              <a:t>Exploratory Data Analysis</a:t>
            </a:r>
            <a:r>
              <a:rPr lang="en-US" sz="1800">
                <a:latin typeface="Arial"/>
                <a:ea typeface="Arial"/>
                <a:cs typeface="Arial"/>
                <a:sym typeface="Arial"/>
              </a:rPr>
              <a:t>:</a:t>
            </a:r>
            <a:endParaRPr sz="1800">
              <a:latin typeface="Arial"/>
              <a:ea typeface="Arial"/>
              <a:cs typeface="Arial"/>
              <a:sym typeface="Arial"/>
            </a:endParaRPr>
          </a:p>
          <a:p>
            <a:pPr indent="-342900" lvl="0" marL="457200" rtl="0" algn="l">
              <a:spcBef>
                <a:spcPts val="1000"/>
              </a:spcBef>
              <a:spcAft>
                <a:spcPts val="0"/>
              </a:spcAft>
              <a:buSzPts val="1800"/>
              <a:buFont typeface="Arial"/>
              <a:buChar char="●"/>
            </a:pPr>
            <a:r>
              <a:rPr lang="en-US" sz="1800">
                <a:latin typeface="Arial"/>
                <a:ea typeface="Arial"/>
                <a:cs typeface="Arial"/>
                <a:sym typeface="Arial"/>
              </a:rPr>
              <a:t>Average power supply is around </a:t>
            </a:r>
            <a:r>
              <a:rPr b="1" lang="en-US" sz="1800">
                <a:latin typeface="Arial"/>
                <a:ea typeface="Arial"/>
                <a:cs typeface="Arial"/>
                <a:sym typeface="Arial"/>
              </a:rPr>
              <a:t>455 kw</a:t>
            </a:r>
            <a:r>
              <a:rPr lang="en-US" sz="1800">
                <a:latin typeface="Arial"/>
                <a:ea typeface="Arial"/>
                <a:cs typeface="Arial"/>
                <a:sym typeface="Arial"/>
              </a:rPr>
              <a:t> for year </a:t>
            </a:r>
            <a:r>
              <a:rPr b="1" lang="en-US" sz="1800">
                <a:latin typeface="Arial"/>
                <a:ea typeface="Arial"/>
                <a:cs typeface="Arial"/>
                <a:sym typeface="Arial"/>
              </a:rPr>
              <a:t>2017</a:t>
            </a:r>
            <a:r>
              <a:rPr lang="en-US" sz="1800">
                <a:latin typeface="Arial"/>
                <a:ea typeface="Arial"/>
                <a:cs typeface="Arial"/>
                <a:sym typeface="Arial"/>
              </a:rPr>
              <a:t>. Average wind speed is around </a:t>
            </a:r>
            <a:r>
              <a:rPr b="1" lang="en-US" sz="1800">
                <a:latin typeface="Arial"/>
                <a:ea typeface="Arial"/>
                <a:cs typeface="Arial"/>
                <a:sym typeface="Arial"/>
              </a:rPr>
              <a:t>10.17 m/s</a:t>
            </a:r>
            <a:r>
              <a:rPr lang="en-US" sz="1800">
                <a:latin typeface="Arial"/>
                <a:ea typeface="Arial"/>
                <a:cs typeface="Arial"/>
                <a:sym typeface="Arial"/>
              </a:rPr>
              <a: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Average residential demand is around </a:t>
            </a:r>
            <a:r>
              <a:rPr b="1" lang="en-US" sz="1800">
                <a:latin typeface="Arial"/>
                <a:ea typeface="Arial"/>
                <a:cs typeface="Arial"/>
                <a:sym typeface="Arial"/>
              </a:rPr>
              <a:t>0.21 -0.24 kw</a:t>
            </a:r>
            <a:r>
              <a:rPr lang="en-US" sz="1800">
                <a:latin typeface="Arial"/>
                <a:ea typeface="Arial"/>
                <a:cs typeface="Arial"/>
                <a:sym typeface="Arial"/>
              </a:rPr>
              <a:t> for year </a:t>
            </a:r>
            <a:r>
              <a:rPr b="1" lang="en-US" sz="1800">
                <a:latin typeface="Arial"/>
                <a:ea typeface="Arial"/>
                <a:cs typeface="Arial"/>
                <a:sym typeface="Arial"/>
              </a:rPr>
              <a:t>2017</a:t>
            </a:r>
            <a:r>
              <a:rPr lang="en-US" sz="1800">
                <a:latin typeface="Arial"/>
                <a:ea typeface="Arial"/>
                <a:cs typeface="Arial"/>
                <a:sym typeface="Arial"/>
              </a:rPr>
              <a:t>.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Average demand during </a:t>
            </a:r>
            <a:r>
              <a:rPr b="1" lang="en-US" sz="1800">
                <a:latin typeface="Arial"/>
                <a:ea typeface="Arial"/>
                <a:cs typeface="Arial"/>
                <a:sym typeface="Arial"/>
              </a:rPr>
              <a:t>Winter (0.26 kw)</a:t>
            </a:r>
            <a:r>
              <a:rPr lang="en-US" sz="1800">
                <a:latin typeface="Arial"/>
                <a:ea typeface="Arial"/>
                <a:cs typeface="Arial"/>
                <a:sym typeface="Arial"/>
              </a:rPr>
              <a:t> is highest compared to </a:t>
            </a:r>
            <a:r>
              <a:rPr b="1" lang="en-US" sz="1800">
                <a:latin typeface="Arial"/>
                <a:ea typeface="Arial"/>
                <a:cs typeface="Arial"/>
                <a:sym typeface="Arial"/>
              </a:rPr>
              <a:t>Autumn</a:t>
            </a:r>
            <a:r>
              <a:rPr lang="en-US" sz="1800">
                <a:latin typeface="Arial"/>
                <a:ea typeface="Arial"/>
                <a:cs typeface="Arial"/>
                <a:sym typeface="Arial"/>
              </a:rPr>
              <a:t>, </a:t>
            </a:r>
            <a:r>
              <a:rPr b="1" lang="en-US" sz="1800">
                <a:latin typeface="Arial"/>
                <a:ea typeface="Arial"/>
                <a:cs typeface="Arial"/>
                <a:sym typeface="Arial"/>
              </a:rPr>
              <a:t>Spring</a:t>
            </a:r>
            <a:r>
              <a:rPr lang="en-US" sz="1800">
                <a:latin typeface="Arial"/>
                <a:ea typeface="Arial"/>
                <a:cs typeface="Arial"/>
                <a:sym typeface="Arial"/>
              </a:rPr>
              <a:t> and </a:t>
            </a:r>
            <a:r>
              <a:rPr b="1" lang="en-US" sz="1800">
                <a:latin typeface="Arial"/>
                <a:ea typeface="Arial"/>
                <a:cs typeface="Arial"/>
                <a:sym typeface="Arial"/>
              </a:rPr>
              <a:t>Summer</a:t>
            </a:r>
            <a:r>
              <a:rPr lang="en-US" sz="1800">
                <a:latin typeface="Arial"/>
                <a:ea typeface="Arial"/>
                <a:cs typeface="Arial"/>
                <a:sym typeface="Arial"/>
              </a:rPr>
              <a:t> </a:t>
            </a:r>
            <a:r>
              <a:rPr b="1" lang="en-US" sz="1800">
                <a:latin typeface="Arial"/>
                <a:ea typeface="Arial"/>
                <a:cs typeface="Arial"/>
                <a:sym typeface="Arial"/>
              </a:rPr>
              <a:t>(0.19-0.22 kw)</a:t>
            </a:r>
            <a:r>
              <a:rPr lang="en-US" sz="1800">
                <a:latin typeface="Arial"/>
                <a:ea typeface="Arial"/>
                <a:cs typeface="Arial"/>
                <a:sym typeface="Arial"/>
              </a:rPr>
              <a: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Average demand during </a:t>
            </a:r>
            <a:r>
              <a:rPr b="1" lang="en-US" sz="1800">
                <a:latin typeface="Arial"/>
                <a:ea typeface="Arial"/>
                <a:cs typeface="Arial"/>
                <a:sym typeface="Arial"/>
              </a:rPr>
              <a:t>off-peak</a:t>
            </a:r>
            <a:r>
              <a:rPr lang="en-US" sz="1800">
                <a:latin typeface="Arial"/>
                <a:ea typeface="Arial"/>
                <a:cs typeface="Arial"/>
                <a:sym typeface="Arial"/>
              </a:rPr>
              <a:t> hours is around</a:t>
            </a:r>
            <a:r>
              <a:rPr b="1" lang="en-US" sz="1800">
                <a:latin typeface="Arial"/>
                <a:ea typeface="Arial"/>
                <a:cs typeface="Arial"/>
                <a:sym typeface="Arial"/>
              </a:rPr>
              <a:t> 0.15-0.18 kw</a:t>
            </a:r>
            <a:r>
              <a:rPr lang="en-US" sz="1800">
                <a:latin typeface="Arial"/>
                <a:ea typeface="Arial"/>
                <a:cs typeface="Arial"/>
                <a:sym typeface="Arial"/>
              </a:rPr>
              <a:t>. Also average demand during </a:t>
            </a:r>
            <a:r>
              <a:rPr b="1" lang="en-US" sz="1800">
                <a:latin typeface="Arial"/>
                <a:ea typeface="Arial"/>
                <a:cs typeface="Arial"/>
                <a:sym typeface="Arial"/>
              </a:rPr>
              <a:t>peak</a:t>
            </a:r>
            <a:r>
              <a:rPr lang="en-US" sz="1800">
                <a:latin typeface="Arial"/>
                <a:ea typeface="Arial"/>
                <a:cs typeface="Arial"/>
                <a:sym typeface="Arial"/>
              </a:rPr>
              <a:t> hours is </a:t>
            </a:r>
            <a:r>
              <a:rPr b="1" lang="en-US" sz="1800">
                <a:latin typeface="Arial"/>
                <a:ea typeface="Arial"/>
                <a:cs typeface="Arial"/>
                <a:sym typeface="Arial"/>
              </a:rPr>
              <a:t>0.29-0.31 kw</a:t>
            </a:r>
            <a:r>
              <a:rPr lang="en-US" sz="1800">
                <a:latin typeface="Arial"/>
                <a:ea typeface="Arial"/>
                <a:cs typeface="Arial"/>
                <a:sym typeface="Arial"/>
              </a:rPr>
              <a: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The </a:t>
            </a:r>
            <a:r>
              <a:rPr b="1" lang="en-US" sz="1800">
                <a:latin typeface="Arial"/>
                <a:ea typeface="Arial"/>
                <a:cs typeface="Arial"/>
                <a:sym typeface="Arial"/>
              </a:rPr>
              <a:t>highest curtailment</a:t>
            </a:r>
            <a:r>
              <a:rPr lang="en-US" sz="1800">
                <a:latin typeface="Arial"/>
                <a:ea typeface="Arial"/>
                <a:cs typeface="Arial"/>
                <a:sym typeface="Arial"/>
              </a:rPr>
              <a:t> can be seen in </a:t>
            </a:r>
            <a:r>
              <a:rPr b="1" lang="en-US" sz="1800">
                <a:latin typeface="Arial"/>
                <a:ea typeface="Arial"/>
                <a:cs typeface="Arial"/>
                <a:sym typeface="Arial"/>
              </a:rPr>
              <a:t>Sep</a:t>
            </a:r>
            <a:r>
              <a:rPr lang="en-US" sz="1800">
                <a:latin typeface="Arial"/>
                <a:ea typeface="Arial"/>
                <a:cs typeface="Arial"/>
                <a:sym typeface="Arial"/>
              </a:rPr>
              <a:t> with </a:t>
            </a:r>
            <a:r>
              <a:rPr b="1" lang="en-US" sz="1800">
                <a:latin typeface="Arial"/>
                <a:ea typeface="Arial"/>
                <a:cs typeface="Arial"/>
                <a:sym typeface="Arial"/>
              </a:rPr>
              <a:t>68204 kw</a:t>
            </a:r>
            <a:r>
              <a:rPr lang="en-US" sz="1800">
                <a:latin typeface="Arial"/>
                <a:ea typeface="Arial"/>
                <a:cs typeface="Arial"/>
                <a:sym typeface="Arial"/>
              </a:rPr>
              <a:t> in total. What's interesting is although there is high power supply in Jan, no curtailment is spotted.</a:t>
            </a:r>
            <a:endParaRPr sz="1800">
              <a:latin typeface="Arial"/>
              <a:ea typeface="Arial"/>
              <a:cs typeface="Arial"/>
              <a:sym typeface="Arial"/>
            </a:endParaRPr>
          </a:p>
          <a:p>
            <a:pPr indent="0" lvl="0" marL="457200" rtl="0" algn="l">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457200" rtl="0" algn="l">
              <a:spcBef>
                <a:spcPts val="1000"/>
              </a:spcBef>
              <a:spcAft>
                <a:spcPts val="0"/>
              </a:spcAft>
              <a:buNone/>
            </a:pPr>
            <a:r>
              <a:t/>
            </a:r>
            <a:endParaRPr sz="18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838200" y="251200"/>
            <a:ext cx="10515600" cy="731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Summary Of Findings (Calculations)</a:t>
            </a:r>
            <a:endParaRPr/>
          </a:p>
        </p:txBody>
      </p:sp>
      <p:sp>
        <p:nvSpPr>
          <p:cNvPr id="224" name="Google Shape;224;p31"/>
          <p:cNvSpPr txBox="1"/>
          <p:nvPr>
            <p:ph idx="1" type="body"/>
          </p:nvPr>
        </p:nvSpPr>
        <p:spPr>
          <a:xfrm>
            <a:off x="838200" y="1671425"/>
            <a:ext cx="10515600" cy="4505400"/>
          </a:xfrm>
          <a:prstGeom prst="rect">
            <a:avLst/>
          </a:prstGeom>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1800">
                <a:highlight>
                  <a:srgbClr val="FFFFFF"/>
                </a:highlight>
                <a:latin typeface="Arial"/>
                <a:ea typeface="Arial"/>
                <a:cs typeface="Arial"/>
                <a:sym typeface="Arial"/>
              </a:rPr>
              <a:t>Below are list of findings from </a:t>
            </a:r>
            <a:r>
              <a:rPr b="1" lang="en-US" sz="1800">
                <a:highlight>
                  <a:srgbClr val="FFFFFF"/>
                </a:highlight>
                <a:latin typeface="Arial"/>
                <a:ea typeface="Arial"/>
                <a:cs typeface="Arial"/>
                <a:sym typeface="Arial"/>
              </a:rPr>
              <a:t>Calculations:</a:t>
            </a:r>
            <a:endParaRPr b="1" sz="1800">
              <a:highlight>
                <a:srgbClr val="FFFFFF"/>
              </a:highlight>
              <a:latin typeface="Arial"/>
              <a:ea typeface="Arial"/>
              <a:cs typeface="Arial"/>
              <a:sym typeface="Arial"/>
            </a:endParaRPr>
          </a:p>
          <a:p>
            <a:pPr indent="-342900" lvl="0" marL="457200" rtl="0" algn="l">
              <a:lnSpc>
                <a:spcPct val="115000"/>
              </a:lnSpc>
              <a:spcBef>
                <a:spcPts val="1100"/>
              </a:spcBef>
              <a:spcAft>
                <a:spcPts val="0"/>
              </a:spcAft>
              <a:buSzPts val="1800"/>
              <a:buChar char="●"/>
            </a:pPr>
            <a:r>
              <a:rPr lang="en-US" sz="1800">
                <a:highlight>
                  <a:srgbClr val="FFFFFF"/>
                </a:highlight>
                <a:latin typeface="Arial"/>
                <a:ea typeface="Arial"/>
                <a:cs typeface="Arial"/>
                <a:sym typeface="Arial"/>
              </a:rPr>
              <a:t>We have come to conclusion that investments in this project (HSO) is </a:t>
            </a:r>
            <a:r>
              <a:rPr b="1" lang="en-US" sz="1800">
                <a:highlight>
                  <a:srgbClr val="FFFFFF"/>
                </a:highlight>
                <a:latin typeface="Arial"/>
                <a:ea typeface="Arial"/>
                <a:cs typeface="Arial"/>
                <a:sym typeface="Arial"/>
              </a:rPr>
              <a:t>worthy</a:t>
            </a:r>
            <a:r>
              <a:rPr lang="en-US" sz="1800">
                <a:highlight>
                  <a:srgbClr val="FFFFFF"/>
                </a:highlight>
                <a:latin typeface="Arial"/>
                <a:ea typeface="Arial"/>
                <a:cs typeface="Arial"/>
                <a:sym typeface="Arial"/>
              </a:rPr>
              <a:t> as it will generate </a:t>
            </a:r>
            <a:r>
              <a:rPr b="1" lang="en-US" sz="1800">
                <a:highlight>
                  <a:srgbClr val="FFFFFF"/>
                </a:highlight>
                <a:latin typeface="Arial"/>
                <a:ea typeface="Arial"/>
                <a:cs typeface="Arial"/>
                <a:sym typeface="Arial"/>
              </a:rPr>
              <a:t>positive profit</a:t>
            </a:r>
            <a:r>
              <a:rPr lang="en-US" sz="1800">
                <a:highlight>
                  <a:srgbClr val="FFFFFF"/>
                </a:highlight>
                <a:latin typeface="Arial"/>
                <a:ea typeface="Arial"/>
                <a:cs typeface="Arial"/>
                <a:sym typeface="Arial"/>
              </a:rPr>
              <a:t> and that </a:t>
            </a:r>
            <a:r>
              <a:rPr b="1" lang="en-US" sz="1800">
                <a:highlight>
                  <a:srgbClr val="FFFFFF"/>
                </a:highlight>
                <a:latin typeface="Arial"/>
                <a:ea typeface="Arial"/>
                <a:cs typeface="Arial"/>
                <a:sym typeface="Arial"/>
              </a:rPr>
              <a:t>less energy</a:t>
            </a:r>
            <a:r>
              <a:rPr lang="en-US" sz="1800">
                <a:highlight>
                  <a:srgbClr val="FFFFFF"/>
                </a:highlight>
                <a:latin typeface="Arial"/>
                <a:ea typeface="Arial"/>
                <a:cs typeface="Arial"/>
                <a:sym typeface="Arial"/>
              </a:rPr>
              <a:t> will be </a:t>
            </a:r>
            <a:r>
              <a:rPr b="1" lang="en-US" sz="1800">
                <a:highlight>
                  <a:srgbClr val="FFFFFF"/>
                </a:highlight>
                <a:latin typeface="Arial"/>
                <a:ea typeface="Arial"/>
                <a:cs typeface="Arial"/>
                <a:sym typeface="Arial"/>
              </a:rPr>
              <a:t>wasted</a:t>
            </a:r>
            <a:r>
              <a:rPr lang="en-US" sz="1800">
                <a:highlight>
                  <a:srgbClr val="FFFFFF"/>
                </a:highlight>
                <a:latin typeface="Arial"/>
                <a:ea typeface="Arial"/>
                <a:cs typeface="Arial"/>
                <a:sym typeface="Arial"/>
              </a:rPr>
              <a:t>, which is more environmentally friendly.</a:t>
            </a:r>
            <a:endParaRPr sz="1800">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sz="1800">
                <a:highlight>
                  <a:srgbClr val="FFFFFF"/>
                </a:highlight>
                <a:latin typeface="Arial"/>
                <a:ea typeface="Arial"/>
                <a:cs typeface="Arial"/>
                <a:sym typeface="Arial"/>
              </a:rPr>
              <a:t>There were </a:t>
            </a:r>
            <a:r>
              <a:rPr b="1" lang="en-US" sz="1800">
                <a:highlight>
                  <a:srgbClr val="FFFFFF"/>
                </a:highlight>
                <a:latin typeface="Arial"/>
                <a:ea typeface="Arial"/>
                <a:cs typeface="Arial"/>
                <a:sym typeface="Arial"/>
              </a:rPr>
              <a:t>134 mWh </a:t>
            </a:r>
            <a:r>
              <a:rPr lang="en-US" sz="1800">
                <a:highlight>
                  <a:srgbClr val="FFFFFF"/>
                </a:highlight>
                <a:latin typeface="Arial"/>
                <a:ea typeface="Arial"/>
                <a:cs typeface="Arial"/>
                <a:sym typeface="Arial"/>
              </a:rPr>
              <a:t>and </a:t>
            </a:r>
            <a:r>
              <a:rPr b="1" lang="en-US" sz="1800">
                <a:highlight>
                  <a:srgbClr val="FFFFFF"/>
                </a:highlight>
                <a:latin typeface="Arial"/>
                <a:ea typeface="Arial"/>
                <a:cs typeface="Arial"/>
                <a:sym typeface="Arial"/>
              </a:rPr>
              <a:t>77.6 mWh</a:t>
            </a:r>
            <a:r>
              <a:rPr lang="en-US" sz="1800">
                <a:highlight>
                  <a:srgbClr val="FFFFFF"/>
                </a:highlight>
                <a:latin typeface="Arial"/>
                <a:ea typeface="Arial"/>
                <a:cs typeface="Arial"/>
                <a:sym typeface="Arial"/>
              </a:rPr>
              <a:t> curtailments for</a:t>
            </a:r>
            <a:r>
              <a:rPr b="1" lang="en-US" sz="1800">
                <a:highlight>
                  <a:srgbClr val="FFFFFF"/>
                </a:highlight>
                <a:latin typeface="Arial"/>
                <a:ea typeface="Arial"/>
                <a:cs typeface="Arial"/>
                <a:sym typeface="Arial"/>
              </a:rPr>
              <a:t> 2016</a:t>
            </a:r>
            <a:r>
              <a:rPr lang="en-US" sz="1800">
                <a:highlight>
                  <a:srgbClr val="FFFFFF"/>
                </a:highlight>
                <a:latin typeface="Arial"/>
                <a:ea typeface="Arial"/>
                <a:cs typeface="Arial"/>
                <a:sym typeface="Arial"/>
              </a:rPr>
              <a:t> and </a:t>
            </a:r>
            <a:r>
              <a:rPr b="1" lang="en-US" sz="1800">
                <a:highlight>
                  <a:srgbClr val="FFFFFF"/>
                </a:highlight>
                <a:latin typeface="Arial"/>
                <a:ea typeface="Arial"/>
                <a:cs typeface="Arial"/>
                <a:sym typeface="Arial"/>
              </a:rPr>
              <a:t>2017</a:t>
            </a:r>
            <a:r>
              <a:rPr lang="en-US" sz="1800">
                <a:highlight>
                  <a:srgbClr val="FFFFFF"/>
                </a:highlight>
                <a:latin typeface="Arial"/>
                <a:ea typeface="Arial"/>
                <a:cs typeface="Arial"/>
                <a:sym typeface="Arial"/>
              </a:rPr>
              <a:t> respectively for the observed single wind turbine.There were </a:t>
            </a:r>
            <a:r>
              <a:rPr b="1" lang="en-US" sz="1800">
                <a:highlight>
                  <a:srgbClr val="FFFFFF"/>
                </a:highlight>
                <a:latin typeface="Arial"/>
                <a:ea typeface="Arial"/>
                <a:cs typeface="Arial"/>
                <a:sym typeface="Arial"/>
              </a:rPr>
              <a:t>6924 mWh</a:t>
            </a:r>
            <a:r>
              <a:rPr lang="en-US" sz="1800">
                <a:highlight>
                  <a:srgbClr val="FFFFFF"/>
                </a:highlight>
                <a:latin typeface="Arial"/>
                <a:ea typeface="Arial"/>
                <a:cs typeface="Arial"/>
                <a:sym typeface="Arial"/>
              </a:rPr>
              <a:t> and </a:t>
            </a:r>
            <a:r>
              <a:rPr b="1" lang="en-US" sz="1800">
                <a:highlight>
                  <a:srgbClr val="FFFFFF"/>
                </a:highlight>
                <a:latin typeface="Arial"/>
                <a:ea typeface="Arial"/>
                <a:cs typeface="Arial"/>
                <a:sym typeface="Arial"/>
              </a:rPr>
              <a:t>4011 mWh</a:t>
            </a:r>
            <a:r>
              <a:rPr lang="en-US" sz="1800">
                <a:highlight>
                  <a:srgbClr val="FFFFFF"/>
                </a:highlight>
                <a:latin typeface="Arial"/>
                <a:ea typeface="Arial"/>
                <a:cs typeface="Arial"/>
                <a:sym typeface="Arial"/>
              </a:rPr>
              <a:t> curtailments for </a:t>
            </a:r>
            <a:r>
              <a:rPr b="1" lang="en-US" sz="1800">
                <a:highlight>
                  <a:srgbClr val="FFFFFF"/>
                </a:highlight>
                <a:latin typeface="Arial"/>
                <a:ea typeface="Arial"/>
                <a:cs typeface="Arial"/>
                <a:sym typeface="Arial"/>
              </a:rPr>
              <a:t>2016</a:t>
            </a:r>
            <a:r>
              <a:rPr lang="en-US" sz="1800">
                <a:highlight>
                  <a:srgbClr val="FFFFFF"/>
                </a:highlight>
                <a:latin typeface="Arial"/>
                <a:ea typeface="Arial"/>
                <a:cs typeface="Arial"/>
                <a:sym typeface="Arial"/>
              </a:rPr>
              <a:t> and </a:t>
            </a:r>
            <a:r>
              <a:rPr b="1" lang="en-US" sz="1800">
                <a:highlight>
                  <a:srgbClr val="FFFFFF"/>
                </a:highlight>
                <a:latin typeface="Arial"/>
                <a:ea typeface="Arial"/>
                <a:cs typeface="Arial"/>
                <a:sym typeface="Arial"/>
              </a:rPr>
              <a:t>2017</a:t>
            </a:r>
            <a:r>
              <a:rPr lang="en-US" sz="1800">
                <a:highlight>
                  <a:srgbClr val="FFFFFF"/>
                </a:highlight>
                <a:latin typeface="Arial"/>
                <a:ea typeface="Arial"/>
                <a:cs typeface="Arial"/>
                <a:sym typeface="Arial"/>
              </a:rPr>
              <a:t> respectively across Orkney Island.</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rgbClr val="FFFFFF"/>
                </a:highlight>
                <a:latin typeface="Arial"/>
                <a:ea typeface="Arial"/>
                <a:cs typeface="Arial"/>
                <a:sym typeface="Arial"/>
              </a:rPr>
              <a:t>A total of </a:t>
            </a:r>
            <a:r>
              <a:rPr b="1" lang="en-US" sz="1800">
                <a:highlight>
                  <a:srgbClr val="FFFFFF"/>
                </a:highlight>
                <a:latin typeface="Arial"/>
                <a:ea typeface="Arial"/>
                <a:cs typeface="Arial"/>
                <a:sym typeface="Arial"/>
              </a:rPr>
              <a:t>166,007</a:t>
            </a:r>
            <a:r>
              <a:rPr lang="en-US" sz="1800">
                <a:highlight>
                  <a:srgbClr val="FFFFFF"/>
                </a:highlight>
                <a:latin typeface="Arial"/>
                <a:ea typeface="Arial"/>
                <a:cs typeface="Arial"/>
                <a:sym typeface="Arial"/>
              </a:rPr>
              <a:t> pounds is estimated to be saved from the reduction in curtailment for all wind turbines in </a:t>
            </a:r>
            <a:r>
              <a:rPr b="1" lang="en-US" sz="1800">
                <a:highlight>
                  <a:srgbClr val="FFFFFF"/>
                </a:highlight>
                <a:latin typeface="Arial"/>
                <a:ea typeface="Arial"/>
                <a:cs typeface="Arial"/>
                <a:sym typeface="Arial"/>
              </a:rPr>
              <a:t>2017</a:t>
            </a:r>
            <a:r>
              <a:rPr lang="en-US" sz="1800">
                <a:highlight>
                  <a:srgbClr val="FFFFFF"/>
                </a:highlight>
                <a:latin typeface="Arial"/>
                <a:ea typeface="Arial"/>
                <a:cs typeface="Arial"/>
                <a:sym typeface="Arial"/>
              </a:rPr>
              <a:t> and </a:t>
            </a:r>
            <a:r>
              <a:rPr b="1" lang="en-US" sz="1800">
                <a:highlight>
                  <a:srgbClr val="FFFFFF"/>
                </a:highlight>
                <a:latin typeface="Arial"/>
                <a:ea typeface="Arial"/>
                <a:cs typeface="Arial"/>
                <a:sym typeface="Arial"/>
              </a:rPr>
              <a:t>28,057</a:t>
            </a:r>
            <a:r>
              <a:rPr lang="en-US" sz="1800">
                <a:highlight>
                  <a:srgbClr val="FFFFFF"/>
                </a:highlight>
                <a:latin typeface="Arial"/>
                <a:ea typeface="Arial"/>
                <a:cs typeface="Arial"/>
                <a:sym typeface="Arial"/>
              </a:rPr>
              <a:t> pounds will be generated as profit.</a:t>
            </a:r>
            <a:endParaRPr sz="1800">
              <a:highlight>
                <a:srgbClr val="FFFFFF"/>
              </a:highlight>
              <a:latin typeface="Arial"/>
              <a:ea typeface="Arial"/>
              <a:cs typeface="Arial"/>
              <a:sym typeface="Arial"/>
            </a:endParaRPr>
          </a:p>
          <a:p>
            <a:pPr indent="0" lvl="0" marL="457200" rtl="0" algn="l">
              <a:lnSpc>
                <a:spcPct val="115000"/>
              </a:lnSpc>
              <a:spcBef>
                <a:spcPts val="1000"/>
              </a:spcBef>
              <a:spcAft>
                <a:spcPts val="0"/>
              </a:spcAft>
              <a:buNone/>
            </a:pPr>
            <a:r>
              <a:t/>
            </a:r>
            <a:endParaRPr sz="1800">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153199"/>
            <a:ext cx="10515600" cy="1156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Presentation Outline</a:t>
            </a:r>
            <a:endParaRPr/>
          </a:p>
        </p:txBody>
      </p:sp>
      <p:sp>
        <p:nvSpPr>
          <p:cNvPr id="92" name="Google Shape;92;p14"/>
          <p:cNvSpPr txBox="1"/>
          <p:nvPr>
            <p:ph idx="1" type="body"/>
          </p:nvPr>
        </p:nvSpPr>
        <p:spPr>
          <a:xfrm>
            <a:off x="838200" y="1223400"/>
            <a:ext cx="10515600" cy="5307300"/>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rgbClr val="00B0F0"/>
              </a:buClr>
              <a:buSzPts val="2220"/>
              <a:buFont typeface="Noto Sans Symbols"/>
              <a:buChar char="▪"/>
            </a:pPr>
            <a:r>
              <a:rPr lang="en-US" sz="2220">
                <a:solidFill>
                  <a:srgbClr val="3F3F3F"/>
                </a:solidFill>
                <a:latin typeface="Arial"/>
                <a:ea typeface="Arial"/>
                <a:cs typeface="Arial"/>
                <a:sym typeface="Arial"/>
              </a:rPr>
              <a:t>Summary</a:t>
            </a:r>
            <a:endParaRPr/>
          </a:p>
          <a:p>
            <a:pPr indent="-228600" lvl="0" marL="228600" rtl="0" algn="just">
              <a:lnSpc>
                <a:spcPct val="150000"/>
              </a:lnSpc>
              <a:spcBef>
                <a:spcPts val="1000"/>
              </a:spcBef>
              <a:spcAft>
                <a:spcPts val="0"/>
              </a:spcAft>
              <a:buClr>
                <a:srgbClr val="00B0F0"/>
              </a:buClr>
              <a:buSzPts val="2220"/>
              <a:buFont typeface="Noto Sans Symbols"/>
              <a:buChar char="▪"/>
            </a:pPr>
            <a:r>
              <a:rPr lang="en-US" sz="2220">
                <a:solidFill>
                  <a:srgbClr val="3F3F3F"/>
                </a:solidFill>
                <a:latin typeface="Arial"/>
                <a:ea typeface="Arial"/>
                <a:cs typeface="Arial"/>
                <a:sym typeface="Arial"/>
              </a:rPr>
              <a:t>Business problem overview</a:t>
            </a:r>
            <a:endParaRPr/>
          </a:p>
          <a:p>
            <a:pPr indent="-228600" lvl="0" marL="228600" rtl="0" algn="just">
              <a:lnSpc>
                <a:spcPct val="150000"/>
              </a:lnSpc>
              <a:spcBef>
                <a:spcPts val="1000"/>
              </a:spcBef>
              <a:spcAft>
                <a:spcPts val="0"/>
              </a:spcAft>
              <a:buClr>
                <a:srgbClr val="00B0F0"/>
              </a:buClr>
              <a:buSzPts val="2220"/>
              <a:buFont typeface="Noto Sans Symbols"/>
              <a:buChar char="▪"/>
            </a:pPr>
            <a:r>
              <a:rPr lang="en-US" sz="2220">
                <a:solidFill>
                  <a:srgbClr val="3F3F3F"/>
                </a:solidFill>
                <a:latin typeface="Arial"/>
                <a:ea typeface="Arial"/>
                <a:cs typeface="Arial"/>
                <a:sym typeface="Arial"/>
              </a:rPr>
              <a:t>Summary of Analysis Approach and hypothesis</a:t>
            </a:r>
            <a:endParaRPr/>
          </a:p>
          <a:p>
            <a:pPr indent="-228600" lvl="0" marL="228600" rtl="0" algn="just">
              <a:lnSpc>
                <a:spcPct val="150000"/>
              </a:lnSpc>
              <a:spcBef>
                <a:spcPts val="1000"/>
              </a:spcBef>
              <a:spcAft>
                <a:spcPts val="0"/>
              </a:spcAft>
              <a:buClr>
                <a:srgbClr val="00B0F0"/>
              </a:buClr>
              <a:buSzPts val="2220"/>
              <a:buFont typeface="Noto Sans Symbols"/>
              <a:buChar char="▪"/>
            </a:pPr>
            <a:r>
              <a:rPr lang="en-US" sz="2220">
                <a:solidFill>
                  <a:srgbClr val="3F3F3F"/>
                </a:solidFill>
                <a:latin typeface="Arial"/>
                <a:ea typeface="Arial"/>
                <a:cs typeface="Arial"/>
                <a:sym typeface="Arial"/>
              </a:rPr>
              <a:t>KPIs</a:t>
            </a:r>
            <a:endParaRPr/>
          </a:p>
          <a:p>
            <a:pPr indent="-228600" lvl="0" marL="228600" rtl="0" algn="just">
              <a:lnSpc>
                <a:spcPct val="150000"/>
              </a:lnSpc>
              <a:spcBef>
                <a:spcPts val="1000"/>
              </a:spcBef>
              <a:spcAft>
                <a:spcPts val="0"/>
              </a:spcAft>
              <a:buClr>
                <a:srgbClr val="00B0F0"/>
              </a:buClr>
              <a:buSzPts val="2220"/>
              <a:buFont typeface="Noto Sans Symbols"/>
              <a:buChar char="▪"/>
            </a:pPr>
            <a:r>
              <a:rPr lang="en-US" sz="2220">
                <a:solidFill>
                  <a:srgbClr val="3F3F3F"/>
                </a:solidFill>
                <a:latin typeface="Arial"/>
                <a:ea typeface="Arial"/>
                <a:cs typeface="Arial"/>
                <a:sym typeface="Arial"/>
              </a:rPr>
              <a:t>Results of hypothesis analysis</a:t>
            </a:r>
            <a:endParaRPr sz="2220">
              <a:solidFill>
                <a:srgbClr val="3F3F3F"/>
              </a:solidFill>
              <a:latin typeface="Arial"/>
              <a:ea typeface="Arial"/>
              <a:cs typeface="Arial"/>
              <a:sym typeface="Arial"/>
            </a:endParaRPr>
          </a:p>
          <a:p>
            <a:pPr indent="-228600" lvl="0" marL="228600" rtl="0" algn="just">
              <a:lnSpc>
                <a:spcPct val="150000"/>
              </a:lnSpc>
              <a:spcBef>
                <a:spcPts val="1000"/>
              </a:spcBef>
              <a:spcAft>
                <a:spcPts val="0"/>
              </a:spcAft>
              <a:buClr>
                <a:srgbClr val="3F3F3F"/>
              </a:buClr>
              <a:buSzPts val="2220"/>
              <a:buFont typeface="Arial"/>
              <a:buChar char="▪"/>
            </a:pPr>
            <a:r>
              <a:rPr lang="en-US" sz="2220">
                <a:solidFill>
                  <a:srgbClr val="3F3F3F"/>
                </a:solidFill>
                <a:latin typeface="Arial"/>
                <a:ea typeface="Arial"/>
                <a:cs typeface="Arial"/>
                <a:sym typeface="Arial"/>
              </a:rPr>
              <a:t>DR Strategy</a:t>
            </a:r>
            <a:endParaRPr sz="2220">
              <a:solidFill>
                <a:srgbClr val="3F3F3F"/>
              </a:solidFill>
              <a:latin typeface="Arial"/>
              <a:ea typeface="Arial"/>
              <a:cs typeface="Arial"/>
              <a:sym typeface="Arial"/>
            </a:endParaRPr>
          </a:p>
          <a:p>
            <a:pPr indent="-228600" lvl="0" marL="228600" rtl="0" algn="just">
              <a:lnSpc>
                <a:spcPct val="150000"/>
              </a:lnSpc>
              <a:spcBef>
                <a:spcPts val="1000"/>
              </a:spcBef>
              <a:spcAft>
                <a:spcPts val="0"/>
              </a:spcAft>
              <a:buClr>
                <a:srgbClr val="00B0F0"/>
              </a:buClr>
              <a:buSzPts val="2220"/>
              <a:buFont typeface="Noto Sans Symbols"/>
              <a:buChar char="▪"/>
            </a:pPr>
            <a:r>
              <a:rPr lang="en-US" sz="2220">
                <a:solidFill>
                  <a:srgbClr val="3F3F3F"/>
                </a:solidFill>
                <a:latin typeface="Arial"/>
                <a:ea typeface="Arial"/>
                <a:cs typeface="Arial"/>
                <a:sym typeface="Arial"/>
              </a:rPr>
              <a:t>Summary of Findings &amp; Calculation</a:t>
            </a:r>
            <a:endParaRPr/>
          </a:p>
          <a:p>
            <a:pPr indent="-228600" lvl="0" marL="228600" rtl="0" algn="just">
              <a:lnSpc>
                <a:spcPct val="150000"/>
              </a:lnSpc>
              <a:spcBef>
                <a:spcPts val="1000"/>
              </a:spcBef>
              <a:spcAft>
                <a:spcPts val="0"/>
              </a:spcAft>
              <a:buClr>
                <a:srgbClr val="00B0F0"/>
              </a:buClr>
              <a:buSzPts val="2220"/>
              <a:buFont typeface="Noto Sans Symbols"/>
              <a:buChar char="▪"/>
            </a:pPr>
            <a:r>
              <a:rPr lang="en-US" sz="2220">
                <a:solidFill>
                  <a:srgbClr val="3F3F3F"/>
                </a:solidFill>
                <a:latin typeface="Arial"/>
                <a:ea typeface="Arial"/>
                <a:cs typeface="Arial"/>
                <a:sym typeface="Arial"/>
              </a:rPr>
              <a:t>Assumptions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562500" y="158350"/>
            <a:ext cx="10515600" cy="686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Strengths &amp; Limitations</a:t>
            </a:r>
            <a:endParaRPr/>
          </a:p>
        </p:txBody>
      </p:sp>
      <p:sp>
        <p:nvSpPr>
          <p:cNvPr id="230" name="Google Shape;230;p32"/>
          <p:cNvSpPr txBox="1"/>
          <p:nvPr>
            <p:ph idx="1" type="body"/>
          </p:nvPr>
        </p:nvSpPr>
        <p:spPr>
          <a:xfrm>
            <a:off x="562500" y="844450"/>
            <a:ext cx="11034000" cy="5668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800"/>
              <a:t>Strengths:</a:t>
            </a:r>
            <a:endParaRPr b="1" sz="1800"/>
          </a:p>
          <a:p>
            <a:pPr indent="-342900" lvl="0" marL="457200" rtl="0" algn="l">
              <a:lnSpc>
                <a:spcPct val="115000"/>
              </a:lnSpc>
              <a:spcBef>
                <a:spcPts val="1100"/>
              </a:spcBef>
              <a:spcAft>
                <a:spcPts val="0"/>
              </a:spcAft>
              <a:buSzPts val="1800"/>
              <a:buChar char="●"/>
            </a:pPr>
            <a:r>
              <a:rPr lang="en-US" sz="1800">
                <a:highlight>
                  <a:srgbClr val="FFFFFF"/>
                </a:highlight>
                <a:latin typeface="Arial"/>
                <a:ea typeface="Arial"/>
                <a:cs typeface="Arial"/>
                <a:sym typeface="Arial"/>
              </a:rPr>
              <a:t>Data has been fully explored to find out all possible relation as well as patterns.</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highlight>
                  <a:srgbClr val="FFFFFF"/>
                </a:highlight>
                <a:latin typeface="Arial"/>
                <a:ea typeface="Arial"/>
                <a:cs typeface="Arial"/>
                <a:sym typeface="Arial"/>
              </a:rPr>
              <a:t>All results are shown with visual proofs.</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highlight>
                  <a:srgbClr val="FFFFFF"/>
                </a:highlight>
                <a:latin typeface="Arial"/>
                <a:ea typeface="Arial"/>
                <a:cs typeface="Arial"/>
                <a:sym typeface="Arial"/>
              </a:rPr>
              <a:t>Solution achieves 100% usage of curtailed energy in case of proper implementation of DR.</a:t>
            </a:r>
            <a:endParaRPr sz="1800">
              <a:highlight>
                <a:srgbClr val="FFFFFF"/>
              </a:highlight>
              <a:latin typeface="Arial"/>
              <a:ea typeface="Arial"/>
              <a:cs typeface="Arial"/>
              <a:sym typeface="Arial"/>
            </a:endParaRPr>
          </a:p>
          <a:p>
            <a:pPr indent="0" lvl="0" marL="0" rtl="0" algn="l">
              <a:spcBef>
                <a:spcPts val="1000"/>
              </a:spcBef>
              <a:spcAft>
                <a:spcPts val="0"/>
              </a:spcAft>
              <a:buNone/>
            </a:pPr>
            <a:r>
              <a:rPr b="1" lang="en-US" sz="1800"/>
              <a:t>Limitations:</a:t>
            </a:r>
            <a:endParaRPr b="1" sz="1800"/>
          </a:p>
          <a:p>
            <a:pPr indent="-342900" lvl="0" marL="457200" rtl="0" algn="l">
              <a:lnSpc>
                <a:spcPct val="115000"/>
              </a:lnSpc>
              <a:spcBef>
                <a:spcPts val="1100"/>
              </a:spcBef>
              <a:spcAft>
                <a:spcPts val="0"/>
              </a:spcAft>
              <a:buSzPts val="1800"/>
              <a:buChar char="●"/>
            </a:pPr>
            <a:r>
              <a:rPr lang="en-US" sz="1800">
                <a:highlight>
                  <a:srgbClr val="FFFFFF"/>
                </a:highlight>
                <a:latin typeface="Arial"/>
                <a:ea typeface="Arial"/>
                <a:cs typeface="Arial"/>
                <a:sym typeface="Arial"/>
              </a:rPr>
              <a:t>All calculations are approx.</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rgbClr val="FFFFFF"/>
                </a:highlight>
                <a:latin typeface="Arial"/>
                <a:ea typeface="Arial"/>
                <a:cs typeface="Arial"/>
                <a:sym typeface="Arial"/>
              </a:rPr>
              <a:t>Information given is very limited that many assumptions are needed to support the result, which may not be reliable in the real world.</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rgbClr val="FFFFFF"/>
                </a:highlight>
                <a:latin typeface="Arial"/>
                <a:ea typeface="Arial"/>
                <a:cs typeface="Arial"/>
                <a:sym typeface="Arial"/>
              </a:rPr>
              <a:t>Costing structure is unclear and  during implementation a lot more costing may be involved.</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rgbClr val="FFFFFF"/>
                </a:highlight>
                <a:latin typeface="Arial"/>
                <a:ea typeface="Arial"/>
                <a:cs typeface="Arial"/>
                <a:sym typeface="Arial"/>
              </a:rPr>
              <a:t>Wastage during the electricity transmission and storage has not been taken into consideration.</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rgbClr val="FFFFFF"/>
                </a:highlight>
                <a:latin typeface="Arial"/>
                <a:ea typeface="Arial"/>
                <a:cs typeface="Arial"/>
                <a:sym typeface="Arial"/>
              </a:rPr>
              <a:t>Data from the demand side is actually important to our analysis but we ignore it due to its unreasonableness.</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highlight>
                  <a:srgbClr val="FFFFFF"/>
                </a:highlight>
                <a:latin typeface="Arial"/>
                <a:ea typeface="Arial"/>
                <a:cs typeface="Arial"/>
                <a:sym typeface="Arial"/>
              </a:rPr>
              <a:t>A longer period of data may be needed for comparison and time series analysis.</a:t>
            </a:r>
            <a:endParaRPr sz="1800">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idx="1" type="body"/>
          </p:nvPr>
        </p:nvSpPr>
        <p:spPr>
          <a:xfrm>
            <a:off x="838200" y="2188350"/>
            <a:ext cx="10515600" cy="1516500"/>
          </a:xfrm>
          <a:prstGeom prst="rect">
            <a:avLst/>
          </a:prstGeom>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4590"/>
              <a:buFont typeface="Arial"/>
              <a:buNone/>
            </a:pPr>
            <a:r>
              <a:rPr b="1" lang="en-US" sz="4590">
                <a:latin typeface="Arial"/>
                <a:ea typeface="Arial"/>
                <a:cs typeface="Arial"/>
                <a:sym typeface="Arial"/>
              </a:rPr>
              <a:t>Thank you for listening, any questions? </a:t>
            </a:r>
            <a:endParaRPr sz="1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568625" y="1399525"/>
            <a:ext cx="11303700" cy="5313300"/>
          </a:xfrm>
          <a:prstGeom prst="rect">
            <a:avLst/>
          </a:prstGeom>
          <a:noFill/>
          <a:ln>
            <a:noFill/>
          </a:ln>
        </p:spPr>
        <p:txBody>
          <a:bodyPr anchorCtr="0" anchor="t" bIns="45700" lIns="91425" spcFirstLastPara="1" rIns="91425" wrap="square" tIns="45700">
            <a:noAutofit/>
          </a:bodyPr>
          <a:lstStyle/>
          <a:p>
            <a:pPr indent="-224155" lvl="0" marL="228600" rtl="0" algn="just">
              <a:lnSpc>
                <a:spcPct val="115000"/>
              </a:lnSpc>
              <a:spcBef>
                <a:spcPts val="0"/>
              </a:spcBef>
              <a:spcAft>
                <a:spcPts val="0"/>
              </a:spcAft>
              <a:buClr>
                <a:srgbClr val="00B0F0"/>
              </a:buClr>
              <a:buSzPts val="1800"/>
              <a:buFont typeface="Noto Sans Symbols"/>
              <a:buChar char="▪"/>
            </a:pPr>
            <a:r>
              <a:rPr b="1" lang="en-US" sz="1800">
                <a:solidFill>
                  <a:srgbClr val="3F3F3F"/>
                </a:solidFill>
                <a:latin typeface="Arial"/>
                <a:ea typeface="Arial"/>
                <a:cs typeface="Arial"/>
                <a:sym typeface="Arial"/>
              </a:rPr>
              <a:t>Our objective</a:t>
            </a:r>
            <a:r>
              <a:rPr lang="en-US" sz="1800">
                <a:solidFill>
                  <a:srgbClr val="3F3F3F"/>
                </a:solidFill>
                <a:latin typeface="Arial"/>
                <a:ea typeface="Arial"/>
                <a:cs typeface="Arial"/>
                <a:sym typeface="Arial"/>
              </a:rPr>
              <a:t> - Find out whether there is any business case worth investing money in  Demand Response (DR) scheme on Orkney Islands which can help in utilising curtailed energy. </a:t>
            </a:r>
            <a:endParaRPr sz="1800"/>
          </a:p>
          <a:p>
            <a:pPr indent="-224155" lvl="0" marL="228600" rtl="0" algn="just">
              <a:lnSpc>
                <a:spcPct val="100000"/>
              </a:lnSpc>
              <a:spcBef>
                <a:spcPts val="1000"/>
              </a:spcBef>
              <a:spcAft>
                <a:spcPts val="0"/>
              </a:spcAft>
              <a:buClr>
                <a:srgbClr val="00B0F0"/>
              </a:buClr>
              <a:buSzPts val="1800"/>
              <a:buFont typeface="Noto Sans Symbols"/>
              <a:buChar char="▪"/>
            </a:pPr>
            <a:r>
              <a:rPr lang="en-US" sz="1800">
                <a:solidFill>
                  <a:srgbClr val="3F3F3F"/>
                </a:solidFill>
                <a:latin typeface="Arial"/>
                <a:ea typeface="Arial"/>
                <a:cs typeface="Arial"/>
                <a:sym typeface="Arial"/>
              </a:rPr>
              <a:t>Available dataset:</a:t>
            </a:r>
            <a:endParaRPr sz="1800"/>
          </a:p>
          <a:p>
            <a:pPr indent="-245744" lvl="2" marL="685800" rtl="0" algn="just">
              <a:lnSpc>
                <a:spcPct val="100000"/>
              </a:lnSpc>
              <a:spcBef>
                <a:spcPts val="0"/>
              </a:spcBef>
              <a:spcAft>
                <a:spcPts val="0"/>
              </a:spcAft>
              <a:buClr>
                <a:srgbClr val="00B0F0"/>
              </a:buClr>
              <a:buSzPts val="1800"/>
              <a:buFont typeface="Noto Sans Symbols"/>
              <a:buChar char="▪"/>
            </a:pPr>
            <a:r>
              <a:rPr b="1" lang="en-US" sz="1800">
                <a:solidFill>
                  <a:srgbClr val="3F3F3F"/>
                </a:solidFill>
                <a:latin typeface="Arial"/>
                <a:ea typeface="Arial"/>
                <a:cs typeface="Arial"/>
                <a:sym typeface="Arial"/>
              </a:rPr>
              <a:t>Residential Demand Data </a:t>
            </a:r>
            <a:r>
              <a:rPr lang="en-US" sz="1800">
                <a:solidFill>
                  <a:srgbClr val="3F3F3F"/>
                </a:solidFill>
                <a:latin typeface="Arial"/>
                <a:ea typeface="Arial"/>
                <a:cs typeface="Arial"/>
                <a:sym typeface="Arial"/>
              </a:rPr>
              <a:t>- contains data about demand of number of households and mean demand of that households in kw every 30 mins. We are making an assumption that demand stays same for 30 mins</a:t>
            </a:r>
            <a:endParaRPr sz="1800"/>
          </a:p>
          <a:p>
            <a:pPr indent="-245744" lvl="2" marL="685800" rtl="0" algn="just">
              <a:lnSpc>
                <a:spcPct val="115000"/>
              </a:lnSpc>
              <a:spcBef>
                <a:spcPts val="0"/>
              </a:spcBef>
              <a:spcAft>
                <a:spcPts val="0"/>
              </a:spcAft>
              <a:buClr>
                <a:srgbClr val="00B0F0"/>
              </a:buClr>
              <a:buSzPts val="1800"/>
              <a:buFont typeface="Noto Sans Symbols"/>
              <a:buChar char="▪"/>
            </a:pPr>
            <a:r>
              <a:rPr b="1" lang="en-US" sz="1800">
                <a:solidFill>
                  <a:srgbClr val="3F3F3F"/>
                </a:solidFill>
                <a:latin typeface="Arial"/>
                <a:ea typeface="Arial"/>
                <a:cs typeface="Arial"/>
                <a:sym typeface="Arial"/>
              </a:rPr>
              <a:t>Turbine Telemetry </a:t>
            </a:r>
            <a:r>
              <a:rPr lang="en-US" sz="1800">
                <a:solidFill>
                  <a:srgbClr val="3F3F3F"/>
                </a:solidFill>
                <a:latin typeface="Arial"/>
                <a:ea typeface="Arial"/>
                <a:cs typeface="Arial"/>
                <a:sym typeface="Arial"/>
              </a:rPr>
              <a:t>- contains data about power generated in kw, setpoint in kw and wind speed at interval of 1 min</a:t>
            </a:r>
            <a:endParaRPr sz="1800"/>
          </a:p>
          <a:p>
            <a:pPr indent="-213359" lvl="1" marL="228600" rtl="0" algn="just">
              <a:lnSpc>
                <a:spcPct val="100000"/>
              </a:lnSpc>
              <a:spcBef>
                <a:spcPts val="1000"/>
              </a:spcBef>
              <a:spcAft>
                <a:spcPts val="0"/>
              </a:spcAft>
              <a:buClr>
                <a:srgbClr val="00B0F0"/>
              </a:buClr>
              <a:buSzPts val="1800"/>
              <a:buFont typeface="Noto Sans Symbols"/>
              <a:buChar char="▪"/>
            </a:pPr>
            <a:r>
              <a:rPr lang="en-US" sz="1800">
                <a:solidFill>
                  <a:srgbClr val="3F3F3F"/>
                </a:solidFill>
                <a:latin typeface="Arial"/>
                <a:ea typeface="Arial"/>
                <a:cs typeface="Arial"/>
                <a:sym typeface="Arial"/>
              </a:rPr>
              <a:t>After information about energy getting curtailed was obtained, we then:</a:t>
            </a:r>
            <a:endParaRPr sz="1800"/>
          </a:p>
          <a:p>
            <a:pPr indent="-245744" lvl="2" marL="685800" rtl="0" algn="just">
              <a:lnSpc>
                <a:spcPct val="100000"/>
              </a:lnSpc>
              <a:spcBef>
                <a:spcPts val="0"/>
              </a:spcBef>
              <a:spcAft>
                <a:spcPts val="0"/>
              </a:spcAft>
              <a:buClr>
                <a:srgbClr val="00B0F0"/>
              </a:buClr>
              <a:buSzPts val="1800"/>
              <a:buFont typeface="Noto Sans Symbols"/>
              <a:buChar char="▪"/>
            </a:pPr>
            <a:r>
              <a:rPr lang="en-US" sz="1800">
                <a:solidFill>
                  <a:srgbClr val="3F3F3F"/>
                </a:solidFill>
                <a:latin typeface="Arial"/>
                <a:ea typeface="Arial"/>
                <a:cs typeface="Arial"/>
                <a:sym typeface="Arial"/>
              </a:rPr>
              <a:t>Examine business case of investing money in selling curtailed energy</a:t>
            </a:r>
            <a:endParaRPr sz="1800"/>
          </a:p>
          <a:p>
            <a:pPr indent="-245744" lvl="2" marL="685800" rtl="0" algn="just">
              <a:lnSpc>
                <a:spcPct val="100000"/>
              </a:lnSpc>
              <a:spcBef>
                <a:spcPts val="0"/>
              </a:spcBef>
              <a:spcAft>
                <a:spcPts val="0"/>
              </a:spcAft>
              <a:buClr>
                <a:srgbClr val="00B0F0"/>
              </a:buClr>
              <a:buSzPts val="1800"/>
              <a:buFont typeface="Noto Sans Symbols"/>
              <a:buChar char="▪"/>
            </a:pPr>
            <a:r>
              <a:rPr lang="en-US" sz="1800">
                <a:solidFill>
                  <a:srgbClr val="3F3F3F"/>
                </a:solidFill>
                <a:latin typeface="Arial"/>
                <a:ea typeface="Arial"/>
                <a:cs typeface="Arial"/>
                <a:sym typeface="Arial"/>
              </a:rPr>
              <a:t>H</a:t>
            </a:r>
            <a:r>
              <a:rPr lang="en-US" sz="1800">
                <a:solidFill>
                  <a:srgbClr val="3F3F3F"/>
                </a:solidFill>
                <a:latin typeface="Arial"/>
                <a:ea typeface="Arial"/>
                <a:cs typeface="Arial"/>
                <a:sym typeface="Arial"/>
              </a:rPr>
              <a:t>elp individual households in using curtailed energy at discounted price</a:t>
            </a:r>
            <a:endParaRPr sz="1800"/>
          </a:p>
          <a:p>
            <a:pPr indent="-245744" lvl="2" marL="685800" rtl="0" algn="just">
              <a:lnSpc>
                <a:spcPct val="115000"/>
              </a:lnSpc>
              <a:spcBef>
                <a:spcPts val="0"/>
              </a:spcBef>
              <a:spcAft>
                <a:spcPts val="0"/>
              </a:spcAft>
              <a:buClr>
                <a:srgbClr val="00B0F0"/>
              </a:buClr>
              <a:buSzPts val="1800"/>
              <a:buFont typeface="Noto Sans Symbols"/>
              <a:buChar char="▪"/>
            </a:pPr>
            <a:r>
              <a:rPr lang="en-US" sz="1800">
                <a:solidFill>
                  <a:srgbClr val="3F3F3F"/>
                </a:solidFill>
                <a:latin typeface="Arial"/>
                <a:ea typeface="Arial"/>
                <a:cs typeface="Arial"/>
                <a:sym typeface="Arial"/>
              </a:rPr>
              <a:t>P</a:t>
            </a:r>
            <a:r>
              <a:rPr lang="en-US" sz="1800">
                <a:solidFill>
                  <a:srgbClr val="3F3F3F"/>
                </a:solidFill>
                <a:latin typeface="Arial"/>
                <a:ea typeface="Arial"/>
                <a:cs typeface="Arial"/>
                <a:sym typeface="Arial"/>
              </a:rPr>
              <a:t>ropose Demand Response strategy provider in implementing DR strategy which utilises curtailed energy. The report tries to find out win-win situation for all major parties involved.</a:t>
            </a:r>
            <a:endParaRPr sz="1800">
              <a:solidFill>
                <a:srgbClr val="3F3F3F"/>
              </a:solidFill>
              <a:latin typeface="Arial"/>
              <a:ea typeface="Arial"/>
              <a:cs typeface="Arial"/>
              <a:sym typeface="Arial"/>
            </a:endParaRPr>
          </a:p>
        </p:txBody>
      </p:sp>
      <p:sp>
        <p:nvSpPr>
          <p:cNvPr id="98" name="Google Shape;98;p15"/>
          <p:cNvSpPr txBox="1"/>
          <p:nvPr>
            <p:ph type="title"/>
          </p:nvPr>
        </p:nvSpPr>
        <p:spPr>
          <a:xfrm>
            <a:off x="838200" y="121328"/>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Summary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99700" y="187250"/>
            <a:ext cx="10854000" cy="787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Business Problem Overview</a:t>
            </a:r>
            <a:endParaRPr/>
          </a:p>
        </p:txBody>
      </p:sp>
      <p:sp>
        <p:nvSpPr>
          <p:cNvPr id="104" name="Google Shape;104;p16"/>
          <p:cNvSpPr txBox="1"/>
          <p:nvPr>
            <p:ph idx="1" type="body"/>
          </p:nvPr>
        </p:nvSpPr>
        <p:spPr>
          <a:xfrm>
            <a:off x="344625" y="975050"/>
            <a:ext cx="11596500" cy="56862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1000"/>
              </a:spcBef>
              <a:spcAft>
                <a:spcPts val="0"/>
              </a:spcAft>
              <a:buSzPts val="1800"/>
              <a:buFont typeface="Arial"/>
              <a:buChar char="●"/>
            </a:pPr>
            <a:r>
              <a:rPr lang="en-US" sz="1800">
                <a:highlight>
                  <a:srgbClr val="FFFFFF"/>
                </a:highlight>
                <a:latin typeface="Arial"/>
                <a:ea typeface="Arial"/>
                <a:cs typeface="Arial"/>
                <a:sym typeface="Arial"/>
              </a:rPr>
              <a:t>Orkney Islands has many wind turbines capable of generating 900 kW of power supply per turbine from renewable resources. </a:t>
            </a:r>
            <a:endParaRPr sz="1800">
              <a:highlight>
                <a:srgbClr val="FFFFFF"/>
              </a:highlight>
              <a:latin typeface="Arial"/>
              <a:ea typeface="Arial"/>
              <a:cs typeface="Arial"/>
              <a:sym typeface="Arial"/>
            </a:endParaRPr>
          </a:p>
          <a:p>
            <a:pPr indent="-342900" lvl="0" marL="457200" rtl="0" algn="just">
              <a:lnSpc>
                <a:spcPct val="150000"/>
              </a:lnSpc>
              <a:spcBef>
                <a:spcPts val="0"/>
              </a:spcBef>
              <a:spcAft>
                <a:spcPts val="0"/>
              </a:spcAft>
              <a:buSzPts val="1800"/>
              <a:buFont typeface="Arial"/>
              <a:buChar char="●"/>
            </a:pPr>
            <a:r>
              <a:rPr lang="en-US" sz="1800">
                <a:highlight>
                  <a:srgbClr val="FFFFFF"/>
                </a:highlight>
                <a:latin typeface="Arial"/>
                <a:ea typeface="Arial"/>
                <a:cs typeface="Arial"/>
                <a:sym typeface="Arial"/>
              </a:rPr>
              <a:t>Currently energy produced at Orkney by using these wind turbines easily handles demands of local households of Orkney as well as they are net energy exporter due to surplus energy after local usage. Orkney is connected to GB by interconnector of 40 MW capacity which limits transfer of energy.</a:t>
            </a:r>
            <a:endParaRPr sz="1800">
              <a:highlight>
                <a:srgbClr val="FFFFFF"/>
              </a:highlight>
              <a:latin typeface="Arial"/>
              <a:ea typeface="Arial"/>
              <a:cs typeface="Arial"/>
              <a:sym typeface="Arial"/>
            </a:endParaRPr>
          </a:p>
          <a:p>
            <a:pPr indent="-342900" lvl="0" marL="457200" rtl="0" algn="just">
              <a:lnSpc>
                <a:spcPct val="150000"/>
              </a:lnSpc>
              <a:spcBef>
                <a:spcPts val="0"/>
              </a:spcBef>
              <a:spcAft>
                <a:spcPts val="0"/>
              </a:spcAft>
              <a:buSzPts val="1800"/>
              <a:buFont typeface="Arial"/>
              <a:buChar char="●"/>
            </a:pPr>
            <a:r>
              <a:rPr lang="en-US" sz="1800">
                <a:highlight>
                  <a:srgbClr val="FFFFFF"/>
                </a:highlight>
                <a:latin typeface="Arial"/>
                <a:ea typeface="Arial"/>
                <a:cs typeface="Arial"/>
                <a:sym typeface="Arial"/>
              </a:rPr>
              <a:t>Orkney turbine owners are cu</a:t>
            </a:r>
            <a:r>
              <a:rPr lang="en-US" sz="1800">
                <a:highlight>
                  <a:srgbClr val="FFFFFF"/>
                </a:highlight>
                <a:latin typeface="Arial"/>
                <a:ea typeface="Arial"/>
                <a:cs typeface="Arial"/>
                <a:sym typeface="Arial"/>
              </a:rPr>
              <a:t>r</a:t>
            </a:r>
            <a:r>
              <a:rPr lang="en-US" sz="1800">
                <a:highlight>
                  <a:srgbClr val="FFFFFF"/>
                </a:highlight>
                <a:latin typeface="Arial"/>
                <a:ea typeface="Arial"/>
                <a:cs typeface="Arial"/>
                <a:sym typeface="Arial"/>
              </a:rPr>
              <a:t>tailing any energy which is produced after satisfying local household demands and interconnector capacity of 40 MW. </a:t>
            </a:r>
            <a:endParaRPr sz="1800">
              <a:highlight>
                <a:srgbClr val="FFFFFF"/>
              </a:highlight>
              <a:latin typeface="Arial"/>
              <a:ea typeface="Arial"/>
              <a:cs typeface="Arial"/>
              <a:sym typeface="Arial"/>
            </a:endParaRPr>
          </a:p>
          <a:p>
            <a:pPr indent="-342900" lvl="0" marL="457200" rtl="0" algn="just">
              <a:lnSpc>
                <a:spcPct val="150000"/>
              </a:lnSpc>
              <a:spcBef>
                <a:spcPts val="0"/>
              </a:spcBef>
              <a:spcAft>
                <a:spcPts val="0"/>
              </a:spcAft>
              <a:buSzPts val="1800"/>
              <a:buFont typeface="Arial"/>
              <a:buChar char="●"/>
            </a:pPr>
            <a:r>
              <a:rPr lang="en-US" sz="1800">
                <a:highlight>
                  <a:srgbClr val="FFFFFF"/>
                </a:highlight>
                <a:latin typeface="Arial"/>
                <a:ea typeface="Arial"/>
                <a:cs typeface="Arial"/>
                <a:sym typeface="Arial"/>
              </a:rPr>
              <a:t>This is main concern raised by Orkney turbine owners as they feel that they can get more return on turbines if somehow energy which is getting curtailed due to interconnector </a:t>
            </a:r>
            <a:r>
              <a:rPr lang="en-US" sz="1800">
                <a:highlight>
                  <a:srgbClr val="FFFFFF"/>
                </a:highlight>
                <a:latin typeface="Arial"/>
                <a:ea typeface="Arial"/>
                <a:cs typeface="Arial"/>
                <a:sym typeface="Arial"/>
              </a:rPr>
              <a:t>capacity</a:t>
            </a:r>
            <a:r>
              <a:rPr lang="en-US" sz="1800">
                <a:highlight>
                  <a:srgbClr val="FFFFFF"/>
                </a:highlight>
                <a:latin typeface="Arial"/>
                <a:ea typeface="Arial"/>
                <a:cs typeface="Arial"/>
                <a:sym typeface="Arial"/>
              </a:rPr>
              <a:t> get used by </a:t>
            </a:r>
            <a:r>
              <a:rPr lang="en-US" sz="1800">
                <a:highlight>
                  <a:srgbClr val="FFFFFF"/>
                </a:highlight>
                <a:latin typeface="Arial"/>
                <a:ea typeface="Arial"/>
                <a:cs typeface="Arial"/>
                <a:sym typeface="Arial"/>
              </a:rPr>
              <a:t>Orkney </a:t>
            </a:r>
            <a:r>
              <a:rPr lang="en-US" sz="1800">
                <a:highlight>
                  <a:srgbClr val="FFFFFF"/>
                </a:highlight>
                <a:latin typeface="Arial"/>
                <a:ea typeface="Arial"/>
                <a:cs typeface="Arial"/>
                <a:sym typeface="Arial"/>
              </a:rPr>
              <a:t>households at discounted price for some purpose(Heating etc.). </a:t>
            </a:r>
            <a:endParaRPr sz="1800">
              <a:highlight>
                <a:srgbClr val="FFFFFF"/>
              </a:highlight>
              <a:latin typeface="Arial"/>
              <a:ea typeface="Arial"/>
              <a:cs typeface="Arial"/>
              <a:sym typeface="Arial"/>
            </a:endParaRPr>
          </a:p>
          <a:p>
            <a:pPr indent="-342900" lvl="0" marL="457200" rtl="0" algn="just">
              <a:lnSpc>
                <a:spcPct val="150000"/>
              </a:lnSpc>
              <a:spcBef>
                <a:spcPts val="0"/>
              </a:spcBef>
              <a:spcAft>
                <a:spcPts val="0"/>
              </a:spcAft>
              <a:buSzPts val="1800"/>
              <a:buFont typeface="Arial"/>
              <a:buChar char="●"/>
            </a:pPr>
            <a:r>
              <a:rPr lang="en-US" sz="1800">
                <a:highlight>
                  <a:srgbClr val="FFFFFF"/>
                </a:highlight>
                <a:latin typeface="Arial"/>
                <a:ea typeface="Arial"/>
                <a:cs typeface="Arial"/>
                <a:sym typeface="Arial"/>
              </a:rPr>
              <a:t>We'll try to find out whether there is any business case to invest in Demand Response Strategy which can help in using these curtailed energy by local Households.It’ll results in win-win situation for turbine owners, local households and DR strategy provider.</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135542"/>
            <a:ext cx="1098740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Summary of Analysis Approach and hypothesis</a:t>
            </a:r>
            <a:endParaRPr/>
          </a:p>
        </p:txBody>
      </p:sp>
      <p:grpSp>
        <p:nvGrpSpPr>
          <p:cNvPr id="110" name="Google Shape;110;p17"/>
          <p:cNvGrpSpPr/>
          <p:nvPr/>
        </p:nvGrpSpPr>
        <p:grpSpPr>
          <a:xfrm>
            <a:off x="947717" y="1774770"/>
            <a:ext cx="10356227" cy="1346183"/>
            <a:chOff x="2732" y="430463"/>
            <a:chExt cx="8278359" cy="819145"/>
          </a:xfrm>
        </p:grpSpPr>
        <p:sp>
          <p:nvSpPr>
            <p:cNvPr id="111" name="Google Shape;111;p17"/>
            <p:cNvSpPr/>
            <p:nvPr/>
          </p:nvSpPr>
          <p:spPr>
            <a:xfrm>
              <a:off x="2732" y="430463"/>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nvSpPr>
          <p:spPr>
            <a:xfrm>
              <a:off x="26724" y="454455"/>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Brainstormed potential hypothesis</a:t>
              </a:r>
              <a:endParaRPr/>
            </a:p>
          </p:txBody>
        </p:sp>
        <p:sp>
          <p:nvSpPr>
            <p:cNvPr id="113" name="Google Shape;113;p17"/>
            <p:cNvSpPr/>
            <p:nvPr/>
          </p:nvSpPr>
          <p:spPr>
            <a:xfrm>
              <a:off x="1141007" y="711721"/>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1141007" y="763047"/>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15" name="Google Shape;115;p17"/>
            <p:cNvSpPr/>
            <p:nvPr/>
          </p:nvSpPr>
          <p:spPr>
            <a:xfrm>
              <a:off x="1451445" y="430463"/>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1475437" y="454455"/>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Decided on hypothesis</a:t>
              </a:r>
              <a:endParaRPr/>
            </a:p>
          </p:txBody>
        </p:sp>
        <p:sp>
          <p:nvSpPr>
            <p:cNvPr id="117" name="Google Shape;117;p17"/>
            <p:cNvSpPr/>
            <p:nvPr/>
          </p:nvSpPr>
          <p:spPr>
            <a:xfrm>
              <a:off x="2589720" y="711721"/>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nvSpPr>
          <p:spPr>
            <a:xfrm>
              <a:off x="2589720" y="763047"/>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19" name="Google Shape;119;p17"/>
            <p:cNvSpPr/>
            <p:nvPr/>
          </p:nvSpPr>
          <p:spPr>
            <a:xfrm>
              <a:off x="2900158" y="430463"/>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2924150" y="454455"/>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Performed data cleaning</a:t>
              </a:r>
              <a:endParaRPr/>
            </a:p>
          </p:txBody>
        </p:sp>
        <p:sp>
          <p:nvSpPr>
            <p:cNvPr id="121" name="Google Shape;121;p17"/>
            <p:cNvSpPr/>
            <p:nvPr/>
          </p:nvSpPr>
          <p:spPr>
            <a:xfrm>
              <a:off x="4038433" y="711721"/>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a:off x="4038433" y="763047"/>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23" name="Google Shape;123;p17"/>
            <p:cNvSpPr/>
            <p:nvPr/>
          </p:nvSpPr>
          <p:spPr>
            <a:xfrm>
              <a:off x="4348871" y="430463"/>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4372863" y="454455"/>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Performed data analysis</a:t>
              </a:r>
              <a:endParaRPr/>
            </a:p>
          </p:txBody>
        </p:sp>
        <p:sp>
          <p:nvSpPr>
            <p:cNvPr id="125" name="Google Shape;125;p17"/>
            <p:cNvSpPr/>
            <p:nvPr/>
          </p:nvSpPr>
          <p:spPr>
            <a:xfrm>
              <a:off x="5487145" y="711721"/>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5487145" y="763047"/>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27" name="Google Shape;127;p17"/>
            <p:cNvSpPr/>
            <p:nvPr/>
          </p:nvSpPr>
          <p:spPr>
            <a:xfrm>
              <a:off x="5797584" y="430463"/>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5821576" y="454455"/>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Evaluated hypothesis</a:t>
              </a:r>
              <a:endParaRPr/>
            </a:p>
          </p:txBody>
        </p:sp>
        <p:sp>
          <p:nvSpPr>
            <p:cNvPr id="129" name="Google Shape;129;p17"/>
            <p:cNvSpPr/>
            <p:nvPr/>
          </p:nvSpPr>
          <p:spPr>
            <a:xfrm>
              <a:off x="6935858" y="711721"/>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nvSpPr>
          <p:spPr>
            <a:xfrm>
              <a:off x="6935858" y="763047"/>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31" name="Google Shape;131;p17"/>
            <p:cNvSpPr/>
            <p:nvPr/>
          </p:nvSpPr>
          <p:spPr>
            <a:xfrm>
              <a:off x="7246297" y="430463"/>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txBox="1"/>
            <p:nvPr/>
          </p:nvSpPr>
          <p:spPr>
            <a:xfrm>
              <a:off x="7270289" y="454455"/>
              <a:ext cx="986700" cy="7713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Derived business insight</a:t>
              </a:r>
              <a:endParaRPr/>
            </a:p>
          </p:txBody>
        </p:sp>
      </p:grpSp>
      <p:sp>
        <p:nvSpPr>
          <p:cNvPr id="133" name="Google Shape;133;p17"/>
          <p:cNvSpPr txBox="1"/>
          <p:nvPr/>
        </p:nvSpPr>
        <p:spPr>
          <a:xfrm>
            <a:off x="838200" y="1311800"/>
            <a:ext cx="10275900" cy="714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B0F0"/>
              </a:buClr>
              <a:buSzPts val="2000"/>
              <a:buFont typeface="Arial"/>
              <a:buNone/>
            </a:pPr>
            <a:r>
              <a:rPr b="0" i="0" lang="en-US" sz="2000" u="none" cap="none" strike="noStrike">
                <a:solidFill>
                  <a:srgbClr val="3F3F3F"/>
                </a:solidFill>
                <a:latin typeface="Arial"/>
                <a:ea typeface="Arial"/>
                <a:cs typeface="Arial"/>
                <a:sym typeface="Arial"/>
              </a:rPr>
              <a:t>Below is the high level approach that we took to analyze the data</a:t>
            </a:r>
            <a:endParaRPr/>
          </a:p>
        </p:txBody>
      </p:sp>
      <p:sp>
        <p:nvSpPr>
          <p:cNvPr id="134" name="Google Shape;134;p17"/>
          <p:cNvSpPr txBox="1"/>
          <p:nvPr/>
        </p:nvSpPr>
        <p:spPr>
          <a:xfrm>
            <a:off x="984300" y="3202726"/>
            <a:ext cx="4914300" cy="3207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800">
                <a:solidFill>
                  <a:srgbClr val="3F3F3F"/>
                </a:solidFill>
              </a:rPr>
              <a:t>List Of</a:t>
            </a:r>
            <a:r>
              <a:rPr b="1" i="0" lang="en-US" sz="1800" u="none" cap="none" strike="noStrike">
                <a:solidFill>
                  <a:srgbClr val="3F3F3F"/>
                </a:solidFill>
                <a:latin typeface="Arial"/>
                <a:ea typeface="Arial"/>
                <a:cs typeface="Arial"/>
                <a:sym typeface="Arial"/>
              </a:rPr>
              <a:t> </a:t>
            </a:r>
            <a:r>
              <a:rPr b="1" lang="en-US" sz="1800">
                <a:solidFill>
                  <a:srgbClr val="3F3F3F"/>
                </a:solidFill>
              </a:rPr>
              <a:t>H</a:t>
            </a:r>
            <a:r>
              <a:rPr b="1" i="0" lang="en-US" sz="1800" u="none" cap="none" strike="noStrike">
                <a:solidFill>
                  <a:srgbClr val="3F3F3F"/>
                </a:solidFill>
                <a:latin typeface="Arial"/>
                <a:ea typeface="Arial"/>
                <a:cs typeface="Arial"/>
                <a:sym typeface="Arial"/>
              </a:rPr>
              <a:t>ypothesis:</a:t>
            </a:r>
            <a:endParaRPr/>
          </a:p>
          <a:p>
            <a:pPr indent="-228600" lvl="0" marL="228600" marR="0" rtl="0" algn="l">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Minimum wind speed to achieve maximum power output</a:t>
            </a:r>
            <a:endParaRPr/>
          </a:p>
          <a:p>
            <a:pPr indent="-228600" lvl="0" marL="228600" marR="0" rtl="0" algn="l">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Wind turbine needs to be shut down for safety reasons if wind exceeds 25m/s</a:t>
            </a:r>
            <a:endParaRPr/>
          </a:p>
          <a:p>
            <a:pPr indent="-228600" lvl="0" marL="228600" marR="0" rtl="0" algn="l">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More power is supplied in winter season</a:t>
            </a:r>
            <a:endParaRPr/>
          </a:p>
          <a:p>
            <a:pPr indent="-228600" lvl="0" marL="228600" marR="0" rtl="0" algn="l">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Temperature is positively correlated to power supply</a:t>
            </a:r>
            <a:endParaRPr/>
          </a:p>
          <a:p>
            <a:pPr indent="-228600" lvl="0" marL="228600" marR="0" rtl="0" algn="l">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Demand is higher in winter and lower in summer</a:t>
            </a:r>
            <a:endParaRPr/>
          </a:p>
        </p:txBody>
      </p:sp>
      <p:sp>
        <p:nvSpPr>
          <p:cNvPr id="135" name="Google Shape;135;p17"/>
          <p:cNvSpPr txBox="1"/>
          <p:nvPr/>
        </p:nvSpPr>
        <p:spPr>
          <a:xfrm>
            <a:off x="6096000" y="3756400"/>
            <a:ext cx="5208000" cy="2567400"/>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Demand is higher on weekend/weekdays</a:t>
            </a:r>
            <a:endParaRPr/>
          </a:p>
          <a:p>
            <a:pPr indent="-228600" lvl="0" marL="228600" marR="0" rtl="0" algn="l">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Curtailment happened mostly on weekends</a:t>
            </a:r>
            <a:endParaRPr/>
          </a:p>
          <a:p>
            <a:pPr indent="-228600" lvl="0" marL="228600" marR="0" rtl="0" algn="l">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More curtailment in summer and winter</a:t>
            </a:r>
            <a:endParaRPr/>
          </a:p>
          <a:p>
            <a:pPr indent="-228600" lvl="0" marL="228600" marR="0" rtl="0" algn="l">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Length of power curtailment in minutes</a:t>
            </a:r>
            <a:endParaRPr/>
          </a:p>
          <a:p>
            <a:pPr indent="-228600" lvl="0" marL="228600" marR="0" rtl="0" algn="l">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set_point =0 means there is a grid wide blackout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838200" y="135542"/>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KPIs</a:t>
            </a:r>
            <a:endParaRPr/>
          </a:p>
        </p:txBody>
      </p:sp>
      <p:sp>
        <p:nvSpPr>
          <p:cNvPr id="141" name="Google Shape;141;p18"/>
          <p:cNvSpPr txBox="1"/>
          <p:nvPr>
            <p:ph idx="1" type="body"/>
          </p:nvPr>
        </p:nvSpPr>
        <p:spPr>
          <a:xfrm>
            <a:off x="672025" y="1517950"/>
            <a:ext cx="10855500" cy="4863900"/>
          </a:xfrm>
          <a:prstGeom prst="rect">
            <a:avLst/>
          </a:prstGeom>
          <a:noFill/>
          <a:ln>
            <a:noFill/>
          </a:ln>
        </p:spPr>
        <p:txBody>
          <a:bodyPr anchorCtr="0" anchor="t" bIns="45700" lIns="91425" spcFirstLastPara="1" rIns="91425" wrap="square" tIns="45700">
            <a:noAutofit/>
          </a:bodyPr>
          <a:lstStyle/>
          <a:p>
            <a:pPr indent="-234950" lvl="0" marL="228600" rtl="0" algn="just">
              <a:lnSpc>
                <a:spcPct val="115000"/>
              </a:lnSpc>
              <a:spcBef>
                <a:spcPts val="1000"/>
              </a:spcBef>
              <a:spcAft>
                <a:spcPts val="0"/>
              </a:spcAft>
              <a:buSzPts val="1900"/>
              <a:buChar char="▪"/>
            </a:pPr>
            <a:r>
              <a:rPr b="1" lang="en-US" sz="1900">
                <a:latin typeface="Arial"/>
                <a:ea typeface="Arial"/>
                <a:cs typeface="Arial"/>
                <a:sym typeface="Arial"/>
              </a:rPr>
              <a:t>Energy Curtailment:</a:t>
            </a:r>
            <a:r>
              <a:rPr lang="en-US" sz="1900">
                <a:latin typeface="Arial"/>
                <a:ea typeface="Arial"/>
                <a:cs typeface="Arial"/>
                <a:sym typeface="Arial"/>
              </a:rPr>
              <a:t> Whenever turbine produce energy which is more than combined Orkney households requirement and 40 MW interconnector capacity then that extra energy is getting curtailed.</a:t>
            </a:r>
            <a:endParaRPr sz="1900">
              <a:latin typeface="Arial"/>
              <a:ea typeface="Arial"/>
              <a:cs typeface="Arial"/>
              <a:sym typeface="Arial"/>
            </a:endParaRPr>
          </a:p>
          <a:p>
            <a:pPr indent="-234950" lvl="0" marL="228600" rtl="0" algn="just">
              <a:lnSpc>
                <a:spcPct val="115000"/>
              </a:lnSpc>
              <a:spcBef>
                <a:spcPts val="1000"/>
              </a:spcBef>
              <a:spcAft>
                <a:spcPts val="0"/>
              </a:spcAft>
              <a:buSzPts val="1900"/>
              <a:buChar char="▪"/>
            </a:pPr>
            <a:r>
              <a:rPr b="1" lang="en-US" sz="1900">
                <a:latin typeface="Arial"/>
                <a:ea typeface="Arial"/>
                <a:cs typeface="Arial"/>
                <a:sym typeface="Arial"/>
              </a:rPr>
              <a:t>Loss of Revenue</a:t>
            </a:r>
            <a:r>
              <a:rPr lang="en-US" sz="1900">
                <a:latin typeface="Arial"/>
                <a:ea typeface="Arial"/>
                <a:cs typeface="Arial"/>
                <a:sym typeface="Arial"/>
              </a:rPr>
              <a:t> for turbine owners due to energy curtailment.</a:t>
            </a:r>
            <a:endParaRPr sz="1900">
              <a:latin typeface="Arial"/>
              <a:ea typeface="Arial"/>
              <a:cs typeface="Arial"/>
              <a:sym typeface="Arial"/>
            </a:endParaRPr>
          </a:p>
          <a:p>
            <a:pPr indent="-234950" lvl="0" marL="228600" rtl="0" algn="just">
              <a:lnSpc>
                <a:spcPct val="115000"/>
              </a:lnSpc>
              <a:spcBef>
                <a:spcPts val="1000"/>
              </a:spcBef>
              <a:spcAft>
                <a:spcPts val="0"/>
              </a:spcAft>
              <a:buSzPts val="1900"/>
              <a:buChar char="▪"/>
            </a:pPr>
            <a:r>
              <a:rPr b="1" lang="en-US" sz="1900">
                <a:latin typeface="Arial"/>
                <a:ea typeface="Arial"/>
                <a:cs typeface="Arial"/>
                <a:sym typeface="Arial"/>
              </a:rPr>
              <a:t>Use of Curtailed Energy</a:t>
            </a:r>
            <a:r>
              <a:rPr lang="en-US" sz="1900">
                <a:latin typeface="Arial"/>
                <a:ea typeface="Arial"/>
                <a:cs typeface="Arial"/>
                <a:sym typeface="Arial"/>
              </a:rPr>
              <a:t> by Orkney Households at Discounted Price (Room heating etc).</a:t>
            </a:r>
            <a:endParaRPr sz="1900">
              <a:latin typeface="Arial"/>
              <a:ea typeface="Arial"/>
              <a:cs typeface="Arial"/>
              <a:sym typeface="Arial"/>
            </a:endParaRPr>
          </a:p>
          <a:p>
            <a:pPr indent="-234950" lvl="0" marL="228600" rtl="0" algn="just">
              <a:lnSpc>
                <a:spcPct val="115000"/>
              </a:lnSpc>
              <a:spcBef>
                <a:spcPts val="1000"/>
              </a:spcBef>
              <a:spcAft>
                <a:spcPts val="0"/>
              </a:spcAft>
              <a:buSzPts val="1900"/>
              <a:buChar char="▪"/>
            </a:pPr>
            <a:r>
              <a:rPr b="1" lang="en-US" sz="1900">
                <a:latin typeface="Arial"/>
                <a:ea typeface="Arial"/>
                <a:cs typeface="Arial"/>
                <a:sym typeface="Arial"/>
              </a:rPr>
              <a:t>DR </a:t>
            </a:r>
            <a:r>
              <a:rPr b="1" lang="en-US" sz="1900">
                <a:latin typeface="Arial"/>
                <a:ea typeface="Arial"/>
                <a:cs typeface="Arial"/>
                <a:sym typeface="Arial"/>
              </a:rPr>
              <a:t>Penetration:</a:t>
            </a:r>
            <a:r>
              <a:rPr lang="en-US" sz="1900">
                <a:latin typeface="Arial"/>
                <a:ea typeface="Arial"/>
                <a:cs typeface="Arial"/>
                <a:sym typeface="Arial"/>
              </a:rPr>
              <a:t> </a:t>
            </a:r>
            <a:r>
              <a:rPr lang="en-US" sz="1900">
                <a:latin typeface="Arial"/>
                <a:ea typeface="Arial"/>
                <a:cs typeface="Arial"/>
                <a:sym typeface="Arial"/>
              </a:rPr>
              <a:t>Level of DR Penetration required to utilise all curtailed energy. DR Penetration % refers to % of total households involved in DR exercise.</a:t>
            </a:r>
            <a:endParaRPr sz="1900">
              <a:latin typeface="Arial"/>
              <a:ea typeface="Arial"/>
              <a:cs typeface="Arial"/>
              <a:sym typeface="Arial"/>
            </a:endParaRPr>
          </a:p>
          <a:p>
            <a:pPr indent="-234950" lvl="0" marL="228600" rtl="0" algn="just">
              <a:lnSpc>
                <a:spcPct val="115000"/>
              </a:lnSpc>
              <a:spcBef>
                <a:spcPts val="1000"/>
              </a:spcBef>
              <a:spcAft>
                <a:spcPts val="0"/>
              </a:spcAft>
              <a:buSzPts val="1900"/>
              <a:buChar char="▪"/>
            </a:pPr>
            <a:r>
              <a:rPr b="1" lang="en-US" sz="1900">
                <a:latin typeface="Arial"/>
                <a:ea typeface="Arial"/>
                <a:cs typeface="Arial"/>
                <a:sym typeface="Arial"/>
              </a:rPr>
              <a:t>Cost of DR Implementation</a:t>
            </a:r>
            <a:r>
              <a:rPr lang="en-US" sz="1900">
                <a:latin typeface="Arial"/>
                <a:ea typeface="Arial"/>
                <a:cs typeface="Arial"/>
                <a:sym typeface="Arial"/>
              </a:rPr>
              <a:t>: Total cost required for implementation of DR strategy based on % of DR penetration.</a:t>
            </a:r>
            <a:endParaRPr sz="19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28025" y="123900"/>
            <a:ext cx="10515600" cy="97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sp>
        <p:nvSpPr>
          <p:cNvPr id="147" name="Google Shape;147;p19"/>
          <p:cNvSpPr txBox="1"/>
          <p:nvPr>
            <p:ph idx="1" type="body"/>
          </p:nvPr>
        </p:nvSpPr>
        <p:spPr>
          <a:xfrm>
            <a:off x="528025" y="1102800"/>
            <a:ext cx="5117400" cy="53073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Clr>
                <a:schemeClr val="dk1"/>
              </a:buClr>
              <a:buSzPts val="1100"/>
              <a:buFont typeface="Arial"/>
              <a:buNone/>
            </a:pPr>
            <a:r>
              <a:rPr b="1" lang="en-US" sz="2000"/>
              <a:t>Hypothesis:</a:t>
            </a:r>
            <a:r>
              <a:rPr lang="en-US" sz="2000"/>
              <a:t> Wind turbine needs to be shut down for safety reasons if wind exceeds 25m/s</a:t>
            </a:r>
            <a:endParaRPr b="1" sz="2000"/>
          </a:p>
          <a:p>
            <a:pPr indent="0" lvl="0" marL="0" rtl="0" algn="just">
              <a:spcBef>
                <a:spcPts val="1000"/>
              </a:spcBef>
              <a:spcAft>
                <a:spcPts val="0"/>
              </a:spcAft>
              <a:buClr>
                <a:schemeClr val="dk1"/>
              </a:buClr>
              <a:buSzPts val="1100"/>
              <a:buFont typeface="Arial"/>
              <a:buNone/>
            </a:pPr>
            <a:r>
              <a:rPr b="1" lang="en-US" sz="2000"/>
              <a:t>Hypothesis: </a:t>
            </a:r>
            <a:r>
              <a:rPr lang="en-US" sz="2000"/>
              <a:t>Setpoint =0 means there is a grid wide blackout or turbine is shutdown by owner</a:t>
            </a:r>
            <a:endParaRPr sz="2000"/>
          </a:p>
          <a:p>
            <a:pPr indent="0" lvl="0" marL="0" rtl="0" algn="just">
              <a:spcBef>
                <a:spcPts val="1000"/>
              </a:spcBef>
              <a:spcAft>
                <a:spcPts val="0"/>
              </a:spcAft>
              <a:buClr>
                <a:schemeClr val="dk1"/>
              </a:buClr>
              <a:buSzPts val="1100"/>
              <a:buFont typeface="Arial"/>
              <a:buNone/>
            </a:pPr>
            <a:r>
              <a:rPr b="1" lang="en-US" sz="2000"/>
              <a:t>Hypothesis: </a:t>
            </a:r>
            <a:r>
              <a:rPr lang="en-US" sz="2000"/>
              <a:t>Minimum wind speed to achieve maximum power output. </a:t>
            </a:r>
            <a:r>
              <a:rPr lang="en-US" sz="2000">
                <a:highlight>
                  <a:schemeClr val="lt1"/>
                </a:highlight>
              </a:rPr>
              <a:t>Max power can be reached when wind speed &gt; 11m/s. (approx)</a:t>
            </a:r>
            <a:endParaRPr sz="2000"/>
          </a:p>
          <a:p>
            <a:pPr indent="0" lvl="0" marL="0" rtl="0" algn="just">
              <a:spcBef>
                <a:spcPts val="1000"/>
              </a:spcBef>
              <a:spcAft>
                <a:spcPts val="0"/>
              </a:spcAft>
              <a:buClr>
                <a:schemeClr val="dk1"/>
              </a:buClr>
              <a:buSzPts val="1100"/>
              <a:buFont typeface="Arial"/>
              <a:buNone/>
            </a:pPr>
            <a:r>
              <a:t/>
            </a:r>
            <a:endParaRPr b="1" sz="2000"/>
          </a:p>
          <a:p>
            <a:pPr indent="0" lvl="0" marL="0" rtl="0" algn="just">
              <a:spcBef>
                <a:spcPts val="1000"/>
              </a:spcBef>
              <a:spcAft>
                <a:spcPts val="0"/>
              </a:spcAft>
              <a:buClr>
                <a:schemeClr val="dk1"/>
              </a:buClr>
              <a:buSzPts val="1100"/>
              <a:buFont typeface="Arial"/>
              <a:buNone/>
            </a:pPr>
            <a:r>
              <a:rPr b="1" lang="en-US" sz="2000"/>
              <a:t>Findings:</a:t>
            </a:r>
            <a:endParaRPr b="1" sz="2000"/>
          </a:p>
          <a:p>
            <a:pPr indent="-355600" lvl="0" marL="457200" rtl="0" algn="just">
              <a:spcBef>
                <a:spcPts val="1000"/>
              </a:spcBef>
              <a:spcAft>
                <a:spcPts val="0"/>
              </a:spcAft>
              <a:buSzPts val="2000"/>
              <a:buChar char="●"/>
            </a:pPr>
            <a:r>
              <a:rPr lang="en-US" sz="2000"/>
              <a:t>Turbines generate maximum power of around 900 kw touching capacity of turbine at speed of around 11m/s.</a:t>
            </a:r>
            <a:endParaRPr sz="2000"/>
          </a:p>
          <a:p>
            <a:pPr indent="-355600" lvl="0" marL="457200" rtl="0" algn="just">
              <a:spcBef>
                <a:spcPts val="0"/>
              </a:spcBef>
              <a:spcAft>
                <a:spcPts val="0"/>
              </a:spcAft>
              <a:buSzPts val="2000"/>
              <a:buChar char="●"/>
            </a:pPr>
            <a:r>
              <a:rPr lang="en-US" sz="2000"/>
              <a:t>Turbines are shutdown at speed more than 25 m/s.</a:t>
            </a:r>
            <a:endParaRPr sz="2000"/>
          </a:p>
          <a:p>
            <a:pPr indent="-355600" lvl="0" marL="457200" rtl="0" algn="just">
              <a:spcBef>
                <a:spcPts val="0"/>
              </a:spcBef>
              <a:spcAft>
                <a:spcPts val="0"/>
              </a:spcAft>
              <a:buSzPts val="2000"/>
              <a:buChar char="●"/>
            </a:pPr>
            <a:r>
              <a:rPr lang="en-US" sz="2000"/>
              <a:t>Setpoint=0 represents turbine shutdown.</a:t>
            </a:r>
            <a:endParaRPr sz="2000"/>
          </a:p>
          <a:p>
            <a:pPr indent="0" lvl="0" marL="0" rtl="0" algn="just">
              <a:spcBef>
                <a:spcPts val="1000"/>
              </a:spcBef>
              <a:spcAft>
                <a:spcPts val="0"/>
              </a:spcAft>
              <a:buNone/>
            </a:pPr>
            <a:r>
              <a:t/>
            </a:r>
            <a:endParaRPr sz="2000">
              <a:highlight>
                <a:srgbClr val="FFFFFF"/>
              </a:highlight>
            </a:endParaRPr>
          </a:p>
        </p:txBody>
      </p:sp>
      <p:pic>
        <p:nvPicPr>
          <p:cNvPr id="148" name="Google Shape;148;p19"/>
          <p:cNvPicPr preferRelativeResize="0"/>
          <p:nvPr/>
        </p:nvPicPr>
        <p:blipFill>
          <a:blip r:embed="rId3">
            <a:alphaModFix/>
          </a:blip>
          <a:stretch>
            <a:fillRect/>
          </a:stretch>
        </p:blipFill>
        <p:spPr>
          <a:xfrm>
            <a:off x="6233863" y="1344017"/>
            <a:ext cx="5824125" cy="49388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982175" y="309300"/>
            <a:ext cx="10515600" cy="655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2400">
                <a:highlight>
                  <a:srgbClr val="FFFFFF"/>
                </a:highlight>
              </a:rPr>
              <a:t>Hypothesis: </a:t>
            </a:r>
            <a:r>
              <a:rPr lang="en-US" sz="2400">
                <a:highlight>
                  <a:srgbClr val="FFFFFF"/>
                </a:highlight>
              </a:rPr>
              <a:t>Demand is higher in winter and lower in summer</a:t>
            </a:r>
            <a:endParaRPr sz="2400"/>
          </a:p>
          <a:p>
            <a:pPr indent="0" lvl="0" marL="0" rtl="0" algn="l">
              <a:spcBef>
                <a:spcPts val="1000"/>
              </a:spcBef>
              <a:spcAft>
                <a:spcPts val="0"/>
              </a:spcAft>
              <a:buNone/>
            </a:pPr>
            <a:r>
              <a:t/>
            </a:r>
            <a:endParaRPr sz="2400"/>
          </a:p>
        </p:txBody>
      </p:sp>
      <p:pic>
        <p:nvPicPr>
          <p:cNvPr id="154" name="Google Shape;154;p20"/>
          <p:cNvPicPr preferRelativeResize="0"/>
          <p:nvPr/>
        </p:nvPicPr>
        <p:blipFill>
          <a:blip r:embed="rId3">
            <a:alphaModFix/>
          </a:blip>
          <a:stretch>
            <a:fillRect/>
          </a:stretch>
        </p:blipFill>
        <p:spPr>
          <a:xfrm>
            <a:off x="982175" y="1120400"/>
            <a:ext cx="4257675" cy="4662000"/>
          </a:xfrm>
          <a:prstGeom prst="rect">
            <a:avLst/>
          </a:prstGeom>
          <a:noFill/>
          <a:ln>
            <a:noFill/>
          </a:ln>
        </p:spPr>
      </p:pic>
      <p:sp>
        <p:nvSpPr>
          <p:cNvPr id="155" name="Google Shape;155;p20"/>
          <p:cNvSpPr txBox="1"/>
          <p:nvPr>
            <p:ph idx="1" type="body"/>
          </p:nvPr>
        </p:nvSpPr>
        <p:spPr>
          <a:xfrm>
            <a:off x="5824125" y="1229525"/>
            <a:ext cx="6108900" cy="4139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1800">
                <a:highlight>
                  <a:srgbClr val="FFFFFF"/>
                </a:highlight>
              </a:rPr>
              <a:t>Findings</a:t>
            </a:r>
            <a:r>
              <a:rPr b="1" lang="en-US" sz="1800">
                <a:highlight>
                  <a:srgbClr val="FFFFFF"/>
                </a:highlight>
              </a:rPr>
              <a:t>: </a:t>
            </a:r>
            <a:endParaRPr b="1" sz="1800">
              <a:highlight>
                <a:srgbClr val="FFFFFF"/>
              </a:highlight>
            </a:endParaRPr>
          </a:p>
          <a:p>
            <a:pPr indent="-342900" lvl="0" marL="457200" rtl="0" algn="l">
              <a:spcBef>
                <a:spcPts val="1000"/>
              </a:spcBef>
              <a:spcAft>
                <a:spcPts val="0"/>
              </a:spcAft>
              <a:buSzPts val="1800"/>
              <a:buChar char="●"/>
            </a:pPr>
            <a:r>
              <a:rPr lang="en-US" sz="1800">
                <a:highlight>
                  <a:srgbClr val="FFFFFF"/>
                </a:highlight>
              </a:rPr>
              <a:t>G</a:t>
            </a:r>
            <a:r>
              <a:rPr lang="en-US" sz="1800">
                <a:highlight>
                  <a:srgbClr val="FFFFFF"/>
                </a:highlight>
              </a:rPr>
              <a:t>raph shows average demands per households during Autumn, Spring, Summer and Winter seasons.</a:t>
            </a:r>
            <a:endParaRPr sz="1800">
              <a:highlight>
                <a:srgbClr val="FFFFFF"/>
              </a:highlight>
            </a:endParaRPr>
          </a:p>
          <a:p>
            <a:pPr indent="-342900" lvl="0" marL="457200" rtl="0" algn="l">
              <a:spcBef>
                <a:spcPts val="0"/>
              </a:spcBef>
              <a:spcAft>
                <a:spcPts val="0"/>
              </a:spcAft>
              <a:buSzPts val="1800"/>
              <a:buChar char="●"/>
            </a:pPr>
            <a:r>
              <a:rPr lang="en-US" sz="1800">
                <a:highlight>
                  <a:srgbClr val="FFFFFF"/>
                </a:highlight>
              </a:rPr>
              <a:t>Average household demand during Winter is around 0.26 kw whereas during summer it’s around 0.18 kw.</a:t>
            </a:r>
            <a:endParaRPr sz="1800">
              <a:highlight>
                <a:srgbClr val="FFFFFF"/>
              </a:highlight>
            </a:endParaRPr>
          </a:p>
          <a:p>
            <a:pPr indent="0" lvl="0" marL="0" rtl="0" algn="l">
              <a:spcBef>
                <a:spcPts val="100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idx="1" type="body"/>
          </p:nvPr>
        </p:nvSpPr>
        <p:spPr>
          <a:xfrm>
            <a:off x="838200" y="636675"/>
            <a:ext cx="10515600" cy="77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400">
                <a:highlight>
                  <a:srgbClr val="FFFFFF"/>
                </a:highlight>
              </a:rPr>
              <a:t>Hypothesis:</a:t>
            </a:r>
            <a:r>
              <a:rPr lang="en-US" sz="2400">
                <a:highlight>
                  <a:srgbClr val="FFFFFF"/>
                </a:highlight>
              </a:rPr>
              <a:t> More curtailment in summer than winter</a:t>
            </a:r>
            <a:endParaRPr sz="2400"/>
          </a:p>
        </p:txBody>
      </p:sp>
      <p:pic>
        <p:nvPicPr>
          <p:cNvPr id="161" name="Google Shape;161;p21"/>
          <p:cNvPicPr preferRelativeResize="0"/>
          <p:nvPr/>
        </p:nvPicPr>
        <p:blipFill>
          <a:blip r:embed="rId3">
            <a:alphaModFix/>
          </a:blip>
          <a:stretch>
            <a:fillRect/>
          </a:stretch>
        </p:blipFill>
        <p:spPr>
          <a:xfrm>
            <a:off x="838200" y="1671425"/>
            <a:ext cx="6019801" cy="4187175"/>
          </a:xfrm>
          <a:prstGeom prst="rect">
            <a:avLst/>
          </a:prstGeom>
          <a:noFill/>
          <a:ln>
            <a:noFill/>
          </a:ln>
        </p:spPr>
      </p:pic>
      <p:sp>
        <p:nvSpPr>
          <p:cNvPr id="162" name="Google Shape;162;p21"/>
          <p:cNvSpPr txBox="1"/>
          <p:nvPr>
            <p:ph idx="1" type="body"/>
          </p:nvPr>
        </p:nvSpPr>
        <p:spPr>
          <a:xfrm>
            <a:off x="6858000" y="1671425"/>
            <a:ext cx="4824600" cy="3132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800">
                <a:highlight>
                  <a:srgbClr val="FFFFFF"/>
                </a:highlight>
              </a:rPr>
              <a:t>Findings:</a:t>
            </a:r>
            <a:endParaRPr b="1" sz="1800">
              <a:highlight>
                <a:srgbClr val="FFFFFF"/>
              </a:highlight>
            </a:endParaRPr>
          </a:p>
          <a:p>
            <a:pPr indent="-342900" lvl="0" marL="457200" rtl="0" algn="l">
              <a:spcBef>
                <a:spcPts val="1000"/>
              </a:spcBef>
              <a:spcAft>
                <a:spcPts val="0"/>
              </a:spcAft>
              <a:buSzPts val="1800"/>
              <a:buChar char="●"/>
            </a:pPr>
            <a:r>
              <a:rPr lang="en-US" sz="1800">
                <a:highlight>
                  <a:srgbClr val="FFFFFF"/>
                </a:highlight>
              </a:rPr>
              <a:t>Curtailment is more in summer around 2000-2800 kw.</a:t>
            </a:r>
            <a:endParaRPr sz="1800">
              <a:highlight>
                <a:srgbClr val="FFFFFF"/>
              </a:highlight>
            </a:endParaRPr>
          </a:p>
          <a:p>
            <a:pPr indent="-342900" lvl="0" marL="457200" rtl="0" algn="l">
              <a:spcBef>
                <a:spcPts val="0"/>
              </a:spcBef>
              <a:spcAft>
                <a:spcPts val="0"/>
              </a:spcAft>
              <a:buSzPts val="1800"/>
              <a:buChar char="●"/>
            </a:pPr>
            <a:r>
              <a:rPr lang="en-US" sz="1800">
                <a:highlight>
                  <a:srgbClr val="FFFFFF"/>
                </a:highlight>
              </a:rPr>
              <a:t>Winter has least curtailment.</a:t>
            </a:r>
            <a:endParaRPr sz="1800">
              <a:highlight>
                <a:srgbClr val="FFFFFF"/>
              </a:highlight>
            </a:endParaRPr>
          </a:p>
          <a:p>
            <a:pPr indent="-342900" lvl="0" marL="457200" rtl="0" algn="l">
              <a:spcBef>
                <a:spcPts val="0"/>
              </a:spcBef>
              <a:spcAft>
                <a:spcPts val="0"/>
              </a:spcAft>
              <a:buSzPts val="1800"/>
              <a:buChar char="●"/>
            </a:pPr>
            <a:r>
              <a:rPr lang="en-US" sz="1800">
                <a:highlight>
                  <a:srgbClr val="FFFFFF"/>
                </a:highlight>
              </a:rPr>
              <a:t>Autumn have exception with highest curtailment in September.</a:t>
            </a:r>
            <a:endParaRPr sz="18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