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Barlow SemiBold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SemiBold-bold.fntdata"/><Relationship Id="rId25" Type="http://schemas.openxmlformats.org/officeDocument/2006/relationships/font" Target="fonts/BarlowSemiBold-regular.fntdata"/><Relationship Id="rId28" Type="http://schemas.openxmlformats.org/officeDocument/2006/relationships/font" Target="fonts/BarlowSemiBold-boldItalic.fntdata"/><Relationship Id="rId27" Type="http://schemas.openxmlformats.org/officeDocument/2006/relationships/font" Target="fonts/Barlow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2c812fdf5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2c812fdf5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2c812fdf5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2c812fdf5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2c812fdf5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2c812fdf5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2c812fdf5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2c812fdf5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2c812fdf5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2c812fdf5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2c812fdf5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2c812fdf5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2c812fdf5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2c812fdf5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2c812fdf5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2c812fdf5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2c812fdf5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2c812fdf5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2c812fdf5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2c812fdf5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2c812fdf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2c812fdf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c812fdf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c812fdf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2c812fdf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2c812fdf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2c812fdf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2c812fdf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2c812fdf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2c812fdf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2c812fdf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2c812fdf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2c812fdf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2c812fdf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2c812fdf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2c812fdf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63400" y="964275"/>
            <a:ext cx="85206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3000">
                <a:solidFill>
                  <a:srgbClr val="434343"/>
                </a:solidFill>
              </a:rPr>
              <a:t>Imperialumab Sales Booster Recommendations</a:t>
            </a:r>
            <a:endParaRPr sz="3000">
              <a:solidFill>
                <a:srgbClr val="434343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049175"/>
            <a:ext cx="8520600" cy="22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Members of Group 4:</a:t>
            </a:r>
            <a:endParaRPr b="1" sz="1800">
              <a:solidFill>
                <a:srgbClr val="434343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lang="en" sz="1800">
                <a:solidFill>
                  <a:srgbClr val="434343"/>
                </a:solidFill>
              </a:rPr>
              <a:t>Yitong Liu | 01625757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lang="en" sz="1800">
                <a:solidFill>
                  <a:srgbClr val="434343"/>
                </a:solidFill>
              </a:rPr>
              <a:t>Faiz Fablillah | 01525542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lang="en" sz="1800">
                <a:solidFill>
                  <a:srgbClr val="434343"/>
                </a:solidFill>
              </a:rPr>
              <a:t>Mingming Zhu | 01548939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lang="en" sz="1800">
                <a:solidFill>
                  <a:srgbClr val="434343"/>
                </a:solidFill>
              </a:rPr>
              <a:t>Isabella Li | 01547310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sz="222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11700" y="170300"/>
            <a:ext cx="85206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highlight>
                  <a:srgbClr val="FFFFFF"/>
                </a:highlight>
              </a:rPr>
              <a:t>Hypothesis 1: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 Kingsumab's growth will </a:t>
            </a:r>
            <a:r>
              <a:rPr lang="en" sz="1300">
                <a:solidFill>
                  <a:srgbClr val="434343"/>
                </a:solidFill>
              </a:rPr>
              <a:t>cross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 sales of Imperialumab in </a:t>
            </a:r>
            <a:r>
              <a:rPr lang="en" sz="1300">
                <a:solidFill>
                  <a:srgbClr val="434343"/>
                </a:solidFill>
              </a:rPr>
              <a:t>next 6 months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.</a:t>
            </a:r>
            <a:endParaRPr sz="13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highlight>
                  <a:srgbClr val="FFFFFF"/>
                </a:highlight>
              </a:rPr>
              <a:t>Findings:</a:t>
            </a:r>
            <a:endParaRPr b="1" sz="13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>
                <a:solidFill>
                  <a:srgbClr val="434343"/>
                </a:solidFill>
              </a:rPr>
              <a:t>Average percentage change in sales of Imperialumab overtime is around </a:t>
            </a:r>
            <a:r>
              <a:rPr b="1" lang="en" sz="1300">
                <a:solidFill>
                  <a:srgbClr val="434343"/>
                </a:solidFill>
              </a:rPr>
              <a:t>+(~19%)</a:t>
            </a:r>
            <a:r>
              <a:rPr lang="en" sz="1300">
                <a:solidFill>
                  <a:srgbClr val="434343"/>
                </a:solidFill>
              </a:rPr>
              <a:t> whereas its around </a:t>
            </a:r>
            <a:r>
              <a:rPr b="1" lang="en" sz="1300">
                <a:solidFill>
                  <a:srgbClr val="434343"/>
                </a:solidFill>
              </a:rPr>
              <a:t>+(~32%)</a:t>
            </a:r>
            <a:r>
              <a:rPr lang="en" sz="1300">
                <a:solidFill>
                  <a:srgbClr val="434343"/>
                </a:solidFill>
              </a:rPr>
              <a:t> for kingsumab.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>
                <a:solidFill>
                  <a:srgbClr val="434343"/>
                </a:solidFill>
              </a:rPr>
              <a:t>Linear </a:t>
            </a:r>
            <a:r>
              <a:rPr b="1" lang="en" sz="1300">
                <a:solidFill>
                  <a:srgbClr val="434343"/>
                </a:solidFill>
              </a:rPr>
              <a:t>Interpolation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 of Sales data for next 6 months from </a:t>
            </a:r>
            <a:r>
              <a:rPr lang="en" sz="1300">
                <a:solidFill>
                  <a:srgbClr val="434343"/>
                </a:solidFill>
              </a:rPr>
              <a:t>Jul-2019 to Dec-2019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 shows that Kingsumab will </a:t>
            </a:r>
            <a:r>
              <a:rPr b="1" lang="en" sz="1300">
                <a:solidFill>
                  <a:srgbClr val="434343"/>
                </a:solidFill>
                <a:highlight>
                  <a:srgbClr val="FFFFFF"/>
                </a:highlight>
              </a:rPr>
              <a:t>cross sales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 of Imperialumab in </a:t>
            </a:r>
            <a:r>
              <a:rPr b="1" lang="en" sz="1300">
                <a:solidFill>
                  <a:srgbClr val="434343"/>
                </a:solidFill>
              </a:rPr>
              <a:t>next 4 months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 based on its current growth rate.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38500"/>
            <a:ext cx="2518525" cy="291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0225" y="1938500"/>
            <a:ext cx="6161374" cy="285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24625" y="431588"/>
            <a:ext cx="3229200" cy="39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highlight>
                  <a:srgbClr val="FFFFFF"/>
                </a:highlight>
              </a:rPr>
              <a:t>Hypothesis 2: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 Imperialumab has conducted highest </a:t>
            </a:r>
            <a:r>
              <a:rPr lang="en" sz="1300">
                <a:solidFill>
                  <a:srgbClr val="434343"/>
                </a:solidFill>
              </a:rPr>
              <a:t>face 2 face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 interview with doctors in all regions.</a:t>
            </a:r>
            <a:endParaRPr sz="13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434343"/>
                </a:solidFill>
              </a:rPr>
              <a:t>Findings:</a:t>
            </a:r>
            <a:endParaRPr b="1" sz="1300">
              <a:solidFill>
                <a:srgbClr val="434343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>
                <a:solidFill>
                  <a:srgbClr val="434343"/>
                </a:solidFill>
              </a:rPr>
              <a:t>It's clearly visible that Uclumab has conducted almost more than twice the size of Face 2 Face interview than conducted by Imperialumab and Kingsumab in all regions.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>
                <a:solidFill>
                  <a:srgbClr val="434343"/>
                </a:solidFill>
              </a:rPr>
              <a:t>Imperialumab and Kingsumab has conducted same amount of face 2 face in all regions.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1950" y="302363"/>
            <a:ext cx="5334275" cy="453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221225" y="297300"/>
            <a:ext cx="3565200" cy="45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highlight>
                  <a:srgbClr val="FFFFFF"/>
                </a:highlight>
              </a:rPr>
              <a:t>Hypothesis 3: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 Imperialumab has performed highest number of </a:t>
            </a:r>
            <a:r>
              <a:rPr lang="en" sz="1300">
                <a:solidFill>
                  <a:srgbClr val="434343"/>
                </a:solidFill>
              </a:rPr>
              <a:t>Med Education sessions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 compared to Kingsumab and Uclumab.</a:t>
            </a:r>
            <a:endParaRPr sz="13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434343"/>
                </a:solidFill>
              </a:rPr>
              <a:t>Findings:</a:t>
            </a:r>
            <a:endParaRPr b="1" sz="1300">
              <a:solidFill>
                <a:srgbClr val="434343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>
                <a:solidFill>
                  <a:srgbClr val="434343"/>
                </a:solidFill>
              </a:rPr>
              <a:t>Kingsumab has conducted almost </a:t>
            </a:r>
            <a:r>
              <a:rPr b="1" lang="en" sz="1300">
                <a:solidFill>
                  <a:srgbClr val="434343"/>
                </a:solidFill>
              </a:rPr>
              <a:t>~0.5-2.0</a:t>
            </a:r>
            <a:r>
              <a:rPr lang="en" sz="1300">
                <a:solidFill>
                  <a:srgbClr val="434343"/>
                </a:solidFill>
              </a:rPr>
              <a:t> times med ed compared to Imperialumab in all regions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>
                <a:solidFill>
                  <a:srgbClr val="434343"/>
                </a:solidFill>
              </a:rPr>
              <a:t>Med ed conducted by Uclumab are quite less compared to Kingsumab in all regions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>
                <a:solidFill>
                  <a:srgbClr val="434343"/>
                </a:solidFill>
              </a:rPr>
              <a:t>Med ed performed by Uclumab and Kingsumab are almost same in Scotland, Northern Ireland and Wales regions.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9300" y="297300"/>
            <a:ext cx="4962299" cy="44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48925" y="263550"/>
            <a:ext cx="3812400" cy="46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highlight>
                  <a:srgbClr val="FFFFFF"/>
                </a:highlight>
              </a:rPr>
              <a:t>Hypothesis 4: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 Imperialumab has sent highest amount of </a:t>
            </a:r>
            <a:r>
              <a:rPr lang="en" sz="1300">
                <a:solidFill>
                  <a:srgbClr val="434343"/>
                </a:solidFill>
              </a:rPr>
              <a:t>unsolicited e-mails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 than Uclumab &amp; Kingsumab.</a:t>
            </a:r>
            <a:endParaRPr sz="13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434343"/>
                </a:solidFill>
              </a:rPr>
              <a:t>Findings:</a:t>
            </a:r>
            <a:endParaRPr b="1" sz="1300">
              <a:solidFill>
                <a:srgbClr val="434343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>
                <a:solidFill>
                  <a:srgbClr val="434343"/>
                </a:solidFill>
              </a:rPr>
              <a:t>Unsolicited e-mails sent by Imperialmab is quite high than Uclumab and Kingsumab.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>
                <a:solidFill>
                  <a:srgbClr val="434343"/>
                </a:solidFill>
              </a:rPr>
              <a:t>Unsolicited e-mails sent by Imperialumab is almost </a:t>
            </a:r>
            <a:r>
              <a:rPr b="1" lang="en" sz="1300">
                <a:solidFill>
                  <a:srgbClr val="434343"/>
                </a:solidFill>
              </a:rPr>
              <a:t>~0.5-2.0 times</a:t>
            </a:r>
            <a:r>
              <a:rPr lang="en" sz="1300">
                <a:solidFill>
                  <a:srgbClr val="434343"/>
                </a:solidFill>
              </a:rPr>
              <a:t> than that of Kingsumab.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>
                <a:solidFill>
                  <a:srgbClr val="434343"/>
                </a:solidFill>
              </a:rPr>
              <a:t>Unsolicited e-mails sent by Uclumab are highest (5) in Scotland </a:t>
            </a:r>
            <a:r>
              <a:rPr lang="en" sz="1300">
                <a:solidFill>
                  <a:srgbClr val="434343"/>
                </a:solidFill>
              </a:rPr>
              <a:t>whereas</a:t>
            </a:r>
            <a:r>
              <a:rPr lang="en" sz="1300">
                <a:solidFill>
                  <a:srgbClr val="434343"/>
                </a:solidFill>
              </a:rPr>
              <a:t> it has sent nearly 1-2 emails in other regions and no mails in South West, London, North West &amp; Wales.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5500" y="263588"/>
            <a:ext cx="4561474" cy="461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234150" y="422851"/>
            <a:ext cx="3772200" cy="42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highlight>
                  <a:srgbClr val="FFFFFF"/>
                </a:highlight>
              </a:rPr>
              <a:t>Hypothesis 5: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 Imperialumab has sent highest amount of </a:t>
            </a:r>
            <a:r>
              <a:rPr lang="en" sz="1300">
                <a:solidFill>
                  <a:srgbClr val="434343"/>
                </a:solidFill>
              </a:rPr>
              <a:t>hard mails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 in all regions.</a:t>
            </a:r>
            <a:endParaRPr sz="13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434343"/>
                </a:solidFill>
              </a:rPr>
              <a:t>Findings:</a:t>
            </a:r>
            <a:endParaRPr b="1" sz="1300">
              <a:solidFill>
                <a:srgbClr val="434343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>
                <a:solidFill>
                  <a:srgbClr val="434343"/>
                </a:solidFill>
              </a:rPr>
              <a:t>Hard mails sent by all companies are almost same in all regions with exceptions like </a:t>
            </a:r>
            <a:r>
              <a:rPr b="1" lang="en" sz="1300">
                <a:solidFill>
                  <a:srgbClr val="434343"/>
                </a:solidFill>
              </a:rPr>
              <a:t>Northern Ireland, North West, Scotland and Wales</a:t>
            </a:r>
            <a:r>
              <a:rPr lang="en" sz="1300">
                <a:solidFill>
                  <a:srgbClr val="434343"/>
                </a:solidFill>
              </a:rPr>
              <a:t>.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>
                <a:solidFill>
                  <a:srgbClr val="434343"/>
                </a:solidFill>
              </a:rPr>
              <a:t>Imperialumab has highest amount of hard mails in Northern Ireland.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>
                <a:solidFill>
                  <a:srgbClr val="434343"/>
                </a:solidFill>
              </a:rPr>
              <a:t>Uclumab has sent same </a:t>
            </a:r>
            <a:r>
              <a:rPr b="1" lang="en" sz="1300">
                <a:solidFill>
                  <a:srgbClr val="434343"/>
                </a:solidFill>
              </a:rPr>
              <a:t>15</a:t>
            </a:r>
            <a:r>
              <a:rPr lang="en" sz="1300">
                <a:solidFill>
                  <a:srgbClr val="434343"/>
                </a:solidFill>
              </a:rPr>
              <a:t> hard mails in all regions.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>
                <a:solidFill>
                  <a:srgbClr val="434343"/>
                </a:solidFill>
              </a:rPr>
              <a:t>Average hard mails sent by each company is </a:t>
            </a:r>
            <a:r>
              <a:rPr b="1" lang="en" sz="1300">
                <a:solidFill>
                  <a:srgbClr val="434343"/>
                </a:solidFill>
              </a:rPr>
              <a:t>~14-15</a:t>
            </a:r>
            <a:r>
              <a:rPr lang="en" sz="1300">
                <a:solidFill>
                  <a:srgbClr val="434343"/>
                </a:solidFill>
              </a:rPr>
              <a:t>.</a:t>
            </a:r>
            <a:endParaRPr sz="13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6300" y="336000"/>
            <a:ext cx="4654975" cy="440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212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Recommendations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990600"/>
            <a:ext cx="8520600" cy="35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>
                <a:solidFill>
                  <a:srgbClr val="434343"/>
                </a:solidFill>
              </a:rPr>
              <a:t>Optimal value of </a:t>
            </a:r>
            <a:r>
              <a:rPr b="1" lang="en" sz="1300">
                <a:solidFill>
                  <a:srgbClr val="434343"/>
                </a:solidFill>
              </a:rPr>
              <a:t>face 2 face</a:t>
            </a:r>
            <a:r>
              <a:rPr lang="en" sz="1300">
                <a:solidFill>
                  <a:srgbClr val="434343"/>
                </a:solidFill>
              </a:rPr>
              <a:t> detailing for best result is </a:t>
            </a:r>
            <a:r>
              <a:rPr b="1" lang="en" sz="1300">
                <a:solidFill>
                  <a:srgbClr val="434343"/>
                </a:solidFill>
              </a:rPr>
              <a:t>12</a:t>
            </a:r>
            <a:r>
              <a:rPr lang="en" sz="1300">
                <a:solidFill>
                  <a:srgbClr val="434343"/>
                </a:solidFill>
              </a:rPr>
              <a:t> per doctor per year which is less in 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South East, North West, Scotland and Wales regions whereas London and East Midlands has crossed this limit. Try to bring average value to 12 in all regions.</a:t>
            </a:r>
            <a:endParaRPr sz="13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11150" lvl="0" marL="45720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b="1" lang="en" sz="1300">
                <a:solidFill>
                  <a:srgbClr val="434343"/>
                </a:solidFill>
                <a:highlight>
                  <a:srgbClr val="FFFFFF"/>
                </a:highlight>
              </a:rPr>
              <a:t>Medical Education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’s optimal value is </a:t>
            </a:r>
            <a:r>
              <a:rPr b="1" lang="en" sz="1300">
                <a:solidFill>
                  <a:srgbClr val="434343"/>
                </a:solidFill>
                <a:highlight>
                  <a:srgbClr val="FFFFFF"/>
                </a:highlight>
              </a:rPr>
              <a:t>20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 per doctor per year. Imperialumab’s med ed on average is 11 which should be brought up to 20 as it seems to have boost sales of Kingsumab.</a:t>
            </a:r>
            <a:endParaRPr sz="13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11150" lvl="0" marL="45720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Imperialumab should decrease average value of unsolicited </a:t>
            </a:r>
            <a:r>
              <a:rPr b="1" lang="en" sz="1300">
                <a:solidFill>
                  <a:srgbClr val="434343"/>
                </a:solidFill>
                <a:highlight>
                  <a:srgbClr val="FFFFFF"/>
                </a:highlight>
              </a:rPr>
              <a:t>e-mails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 sent from </a:t>
            </a:r>
            <a:r>
              <a:rPr b="1" lang="en" sz="1300">
                <a:solidFill>
                  <a:srgbClr val="434343"/>
                </a:solidFill>
                <a:highlight>
                  <a:srgbClr val="FFFFFF"/>
                </a:highlight>
              </a:rPr>
              <a:t>14 to 9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 per doctor per year in all region. Don’t spam doctors as it might backfire sales.</a:t>
            </a:r>
            <a:endParaRPr sz="13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11150" lvl="0" marL="45720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Imperialumab has already sent </a:t>
            </a:r>
            <a:r>
              <a:rPr b="1" lang="en" sz="1300">
                <a:solidFill>
                  <a:srgbClr val="434343"/>
                </a:solidFill>
                <a:highlight>
                  <a:srgbClr val="FFFFFF"/>
                </a:highlight>
              </a:rPr>
              <a:t>15 hard mails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 on average per doctor per year with exception of Northern Ireland sending more than optimal and North West, Scotland &amp; Wales sending less than optimal. Optimize hard mails sent in these regions.</a:t>
            </a:r>
            <a:endParaRPr sz="13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199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Recommendations (Contd.)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452325" y="997375"/>
            <a:ext cx="8257800" cy="35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Inform sales representatives to make doctors aware of </a:t>
            </a:r>
            <a:r>
              <a:rPr b="1" lang="en" sz="1300">
                <a:solidFill>
                  <a:srgbClr val="434343"/>
                </a:solidFill>
              </a:rPr>
              <a:t>benefits of using Imperialumab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 compared to competitions (Kingsumab &amp; Uclumab) during face-2-face detailing and medical education:</a:t>
            </a:r>
            <a:endParaRPr sz="13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11150" lvl="0" marL="457200" rtl="0" algn="just">
              <a:lnSpc>
                <a:spcPct val="170000"/>
              </a:lnSpc>
              <a:spcBef>
                <a:spcPts val="10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Ask sales representative to highlight attributes like </a:t>
            </a:r>
            <a:r>
              <a:rPr b="1" lang="en" sz="1300">
                <a:solidFill>
                  <a:srgbClr val="434343"/>
                </a:solidFill>
              </a:rPr>
              <a:t>efficacy</a:t>
            </a:r>
            <a:r>
              <a:rPr lang="en" sz="1300">
                <a:solidFill>
                  <a:srgbClr val="434343"/>
                </a:solidFill>
              </a:rPr>
              <a:t>, </a:t>
            </a:r>
            <a:r>
              <a:rPr b="1" lang="en" sz="1300">
                <a:solidFill>
                  <a:srgbClr val="434343"/>
                </a:solidFill>
              </a:rPr>
              <a:t>side effect profile</a:t>
            </a:r>
            <a:r>
              <a:rPr lang="en" sz="1300">
                <a:solidFill>
                  <a:srgbClr val="434343"/>
                </a:solidFill>
              </a:rPr>
              <a:t>, </a:t>
            </a:r>
            <a:r>
              <a:rPr b="1" lang="en" sz="1300">
                <a:solidFill>
                  <a:srgbClr val="434343"/>
                </a:solidFill>
              </a:rPr>
              <a:t>formulation</a:t>
            </a:r>
            <a:r>
              <a:rPr lang="en" sz="1300">
                <a:solidFill>
                  <a:srgbClr val="434343"/>
                </a:solidFill>
              </a:rPr>
              <a:t> and </a:t>
            </a:r>
            <a:r>
              <a:rPr b="1" lang="en" sz="1300">
                <a:solidFill>
                  <a:srgbClr val="434343"/>
                </a:solidFill>
              </a:rPr>
              <a:t>safety profile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 of Imperialumab as it easily beats its competitor in these areas.</a:t>
            </a:r>
            <a:endParaRPr sz="13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11150" lvl="0" marL="457200" rtl="0" algn="just">
              <a:lnSpc>
                <a:spcPct val="170000"/>
              </a:lnSpc>
              <a:spcBef>
                <a:spcPts val="10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b="1" lang="en" sz="1300">
                <a:solidFill>
                  <a:srgbClr val="434343"/>
                </a:solidFill>
              </a:rPr>
              <a:t>Patent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 of Imperialumab </a:t>
            </a:r>
            <a:r>
              <a:rPr lang="en" sz="1300">
                <a:solidFill>
                  <a:srgbClr val="434343"/>
                </a:solidFill>
              </a:rPr>
              <a:t>expires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 in </a:t>
            </a:r>
            <a:r>
              <a:rPr b="1" lang="en" sz="1300">
                <a:solidFill>
                  <a:srgbClr val="434343"/>
                </a:solidFill>
              </a:rPr>
              <a:t>2025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 whereas Kingsumab expires in </a:t>
            </a:r>
            <a:r>
              <a:rPr b="1" lang="en" sz="1300">
                <a:solidFill>
                  <a:srgbClr val="434343"/>
                </a:solidFill>
              </a:rPr>
              <a:t>2021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 which will create market for </a:t>
            </a:r>
            <a:r>
              <a:rPr lang="en" sz="1300">
                <a:solidFill>
                  <a:srgbClr val="434343"/>
                </a:solidFill>
              </a:rPr>
              <a:t>cheap alternatives which gives company </a:t>
            </a:r>
            <a:r>
              <a:rPr b="1" lang="en" sz="1300">
                <a:solidFill>
                  <a:srgbClr val="434343"/>
                </a:solidFill>
              </a:rPr>
              <a:t>2.5 years</a:t>
            </a:r>
            <a:r>
              <a:rPr lang="en" sz="1300">
                <a:solidFill>
                  <a:srgbClr val="434343"/>
                </a:solidFill>
              </a:rPr>
              <a:t> to earn profit.</a:t>
            </a:r>
            <a:endParaRPr sz="13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11150" lvl="0" marL="457200" rtl="0" algn="just">
              <a:lnSpc>
                <a:spcPct val="170000"/>
              </a:lnSpc>
              <a:spcBef>
                <a:spcPts val="100"/>
              </a:spcBef>
              <a:spcAft>
                <a:spcPts val="100"/>
              </a:spcAft>
              <a:buClr>
                <a:srgbClr val="434343"/>
              </a:buClr>
              <a:buSzPts val="1300"/>
              <a:buChar char="●"/>
            </a:pPr>
            <a:r>
              <a:rPr b="1" lang="en" sz="1300">
                <a:solidFill>
                  <a:srgbClr val="434343"/>
                </a:solidFill>
                <a:highlight>
                  <a:srgbClr val="FFFFFF"/>
                </a:highlight>
              </a:rPr>
              <a:t>Cost of living healthy life (QALY)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 given Imperialumab is </a:t>
            </a:r>
            <a:r>
              <a:rPr b="1" lang="en" sz="1300">
                <a:solidFill>
                  <a:srgbClr val="434343"/>
                </a:solidFill>
                <a:highlight>
                  <a:srgbClr val="FFFFFF"/>
                </a:highlight>
              </a:rPr>
              <a:t>~</a:t>
            </a:r>
            <a:r>
              <a:rPr b="1" lang="en" sz="1300">
                <a:solidFill>
                  <a:srgbClr val="434343"/>
                </a:solidFill>
              </a:rPr>
              <a:t>28k</a:t>
            </a:r>
            <a:r>
              <a:rPr lang="en" sz="1300">
                <a:solidFill>
                  <a:srgbClr val="434343"/>
                </a:solidFill>
              </a:rPr>
              <a:t> Pounds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 per year whereas same cost with Kingsumab is </a:t>
            </a:r>
            <a:r>
              <a:rPr b="1" lang="en" sz="1300">
                <a:solidFill>
                  <a:srgbClr val="434343"/>
                </a:solidFill>
              </a:rPr>
              <a:t>28.5k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 pounds and with Uclumab is around </a:t>
            </a:r>
            <a:r>
              <a:rPr b="1" lang="en" sz="1300">
                <a:solidFill>
                  <a:srgbClr val="434343"/>
                </a:solidFill>
              </a:rPr>
              <a:t>29k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 pounds. This can be highlighted as well by representative to doctors/retailers during face-2-face and med eds.</a:t>
            </a:r>
            <a:endParaRPr sz="13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173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Summary of findings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11700" y="901400"/>
            <a:ext cx="8359800" cy="3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>
                <a:solidFill>
                  <a:srgbClr val="434343"/>
                </a:solidFill>
              </a:rPr>
              <a:t>Sales done by Imperialumab(</a:t>
            </a:r>
            <a:r>
              <a:rPr b="1" lang="en" sz="1300">
                <a:solidFill>
                  <a:srgbClr val="434343"/>
                </a:solidFill>
              </a:rPr>
              <a:t>5.12 Bn Dollars</a:t>
            </a:r>
            <a:r>
              <a:rPr lang="en" sz="1300">
                <a:solidFill>
                  <a:srgbClr val="434343"/>
                </a:solidFill>
              </a:rPr>
              <a:t>) seems unchallenging and quite high compared to Uclumab(</a:t>
            </a:r>
            <a:r>
              <a:rPr b="1" lang="en" sz="1300">
                <a:solidFill>
                  <a:srgbClr val="434343"/>
                </a:solidFill>
              </a:rPr>
              <a:t>0.45 Bn Dollars</a:t>
            </a:r>
            <a:r>
              <a:rPr lang="en" sz="1300">
                <a:solidFill>
                  <a:srgbClr val="434343"/>
                </a:solidFill>
              </a:rPr>
              <a:t>) and Kingsumab(</a:t>
            </a:r>
            <a:r>
              <a:rPr b="1" lang="en" sz="1300">
                <a:solidFill>
                  <a:srgbClr val="434343"/>
                </a:solidFill>
              </a:rPr>
              <a:t>1.82 Bn Dollars</a:t>
            </a:r>
            <a:r>
              <a:rPr lang="en" sz="1300">
                <a:solidFill>
                  <a:srgbClr val="434343"/>
                </a:solidFill>
              </a:rPr>
              <a:t>).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Average percentage change in sales of Imperialumab overtime is around </a:t>
            </a:r>
            <a:r>
              <a:rPr b="1" lang="en" sz="1300">
                <a:solidFill>
                  <a:srgbClr val="434343"/>
                </a:solidFill>
              </a:rPr>
              <a:t>+(~19%)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 whereas its around </a:t>
            </a:r>
            <a:r>
              <a:rPr b="1" lang="en" sz="1300">
                <a:solidFill>
                  <a:srgbClr val="434343"/>
                </a:solidFill>
              </a:rPr>
              <a:t>+(~32%)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 for kingsumab.</a:t>
            </a:r>
            <a:endParaRPr sz="13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Average </a:t>
            </a:r>
            <a:r>
              <a:rPr b="1" lang="en" sz="1300">
                <a:solidFill>
                  <a:srgbClr val="434343"/>
                </a:solidFill>
                <a:highlight>
                  <a:srgbClr val="FFFFFF"/>
                </a:highlight>
              </a:rPr>
              <a:t>face 2 face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 done by Imperialumab, Kingumab and Uclumab are </a:t>
            </a:r>
            <a:r>
              <a:rPr b="1" lang="en" sz="1300">
                <a:solidFill>
                  <a:srgbClr val="434343"/>
                </a:solidFill>
                <a:highlight>
                  <a:srgbClr val="FFFFFF"/>
                </a:highlight>
              </a:rPr>
              <a:t>~11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,</a:t>
            </a:r>
            <a:r>
              <a:rPr b="1" lang="en" sz="1300">
                <a:solidFill>
                  <a:srgbClr val="434343"/>
                </a:solidFill>
                <a:highlight>
                  <a:srgbClr val="FFFFFF"/>
                </a:highlight>
              </a:rPr>
              <a:t> ~11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 and </a:t>
            </a:r>
            <a:r>
              <a:rPr b="1" lang="en" sz="1300">
                <a:solidFill>
                  <a:srgbClr val="434343"/>
                </a:solidFill>
                <a:highlight>
                  <a:srgbClr val="FFFFFF"/>
                </a:highlight>
              </a:rPr>
              <a:t>~22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 respectively per doctor per year in all regions.</a:t>
            </a:r>
            <a:endParaRPr sz="13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Average </a:t>
            </a:r>
            <a:r>
              <a:rPr b="1" lang="en" sz="1300">
                <a:solidFill>
                  <a:srgbClr val="434343"/>
                </a:solidFill>
                <a:highlight>
                  <a:srgbClr val="FFFFFF"/>
                </a:highlight>
              </a:rPr>
              <a:t>med ed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 done by Imperialumab, Kingsumab and Uclumab are </a:t>
            </a:r>
            <a:r>
              <a:rPr b="1" lang="en" sz="1300">
                <a:solidFill>
                  <a:srgbClr val="434343"/>
                </a:solidFill>
                <a:highlight>
                  <a:srgbClr val="FFFFFF"/>
                </a:highlight>
              </a:rPr>
              <a:t>~11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, </a:t>
            </a:r>
            <a:r>
              <a:rPr b="1" lang="en" sz="1300">
                <a:solidFill>
                  <a:srgbClr val="434343"/>
                </a:solidFill>
                <a:highlight>
                  <a:srgbClr val="FFFFFF"/>
                </a:highlight>
              </a:rPr>
              <a:t>~20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 and </a:t>
            </a:r>
            <a:r>
              <a:rPr b="1" lang="en" sz="1300">
                <a:solidFill>
                  <a:srgbClr val="434343"/>
                </a:solidFill>
                <a:highlight>
                  <a:srgbClr val="FFFFFF"/>
                </a:highlight>
              </a:rPr>
              <a:t>~5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 respectively in all regions.</a:t>
            </a:r>
            <a:endParaRPr sz="13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Average unsolicited </a:t>
            </a:r>
            <a:r>
              <a:rPr b="1" lang="en" sz="1300">
                <a:solidFill>
                  <a:srgbClr val="434343"/>
                </a:solidFill>
                <a:highlight>
                  <a:srgbClr val="FFFFFF"/>
                </a:highlight>
              </a:rPr>
              <a:t>e-mails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 sent by Imperialumab, Kingumab and Uclumab are </a:t>
            </a:r>
            <a:r>
              <a:rPr b="1" lang="en" sz="1300">
                <a:solidFill>
                  <a:srgbClr val="434343"/>
                </a:solidFill>
                <a:highlight>
                  <a:srgbClr val="FFFFFF"/>
                </a:highlight>
              </a:rPr>
              <a:t>~14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, </a:t>
            </a:r>
            <a:r>
              <a:rPr b="1" lang="en" sz="1300">
                <a:solidFill>
                  <a:srgbClr val="434343"/>
                </a:solidFill>
                <a:highlight>
                  <a:srgbClr val="FFFFFF"/>
                </a:highlight>
              </a:rPr>
              <a:t>~8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 and </a:t>
            </a:r>
            <a:r>
              <a:rPr b="1" lang="en" sz="1300">
                <a:solidFill>
                  <a:srgbClr val="434343"/>
                </a:solidFill>
                <a:highlight>
                  <a:srgbClr val="FFFFFF"/>
                </a:highlight>
              </a:rPr>
              <a:t>~1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 respectively in all regions.</a:t>
            </a:r>
            <a:endParaRPr sz="13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Average </a:t>
            </a:r>
            <a:r>
              <a:rPr b="1" lang="en" sz="1300">
                <a:solidFill>
                  <a:srgbClr val="434343"/>
                </a:solidFill>
                <a:highlight>
                  <a:srgbClr val="FFFFFF"/>
                </a:highlight>
              </a:rPr>
              <a:t>hard mails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 sent by Imperialumab, Kingumab and Uclumab are  </a:t>
            </a:r>
            <a:r>
              <a:rPr b="1" lang="en" sz="1300">
                <a:solidFill>
                  <a:srgbClr val="434343"/>
                </a:solidFill>
                <a:highlight>
                  <a:srgbClr val="FFFFFF"/>
                </a:highlight>
              </a:rPr>
              <a:t>~14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, </a:t>
            </a:r>
            <a:r>
              <a:rPr b="1" lang="en" sz="1300">
                <a:solidFill>
                  <a:srgbClr val="434343"/>
                </a:solidFill>
                <a:highlight>
                  <a:srgbClr val="FFFFFF"/>
                </a:highlight>
              </a:rPr>
              <a:t>~14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 and </a:t>
            </a:r>
            <a:r>
              <a:rPr b="1" lang="en" sz="1300">
                <a:solidFill>
                  <a:srgbClr val="434343"/>
                </a:solidFill>
                <a:highlight>
                  <a:srgbClr val="FFFFFF"/>
                </a:highlight>
              </a:rPr>
              <a:t>~15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 respectively in all regions..</a:t>
            </a:r>
            <a:endParaRPr sz="13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b="1" lang="en" sz="1300">
                <a:solidFill>
                  <a:srgbClr val="434343"/>
                </a:solidFill>
                <a:highlight>
                  <a:srgbClr val="FFFFFF"/>
                </a:highlight>
              </a:rPr>
              <a:t>Cost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 of using Kingsumab is </a:t>
            </a:r>
            <a:r>
              <a:rPr b="1" lang="en" sz="1300">
                <a:solidFill>
                  <a:srgbClr val="434343"/>
                </a:solidFill>
              </a:rPr>
              <a:t>~1.78%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 costly than Imperialumab and Uclumab is </a:t>
            </a:r>
            <a:r>
              <a:rPr b="1" lang="en" sz="1300">
                <a:solidFill>
                  <a:srgbClr val="434343"/>
                </a:solidFill>
              </a:rPr>
              <a:t>~3.57%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 more costly than Imperialumab per year which can 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significantly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 impact pockets of customers if drugs are used for years.</a:t>
            </a:r>
            <a:endParaRPr sz="13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311700" y="109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Strengths &amp; Limitations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311700" y="759250"/>
            <a:ext cx="8520600" cy="40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</a:rPr>
              <a:t>Strengths:</a:t>
            </a:r>
            <a:endParaRPr b="1" sz="1300">
              <a:solidFill>
                <a:srgbClr val="434343"/>
              </a:solidFill>
            </a:endParaRPr>
          </a:p>
          <a:p>
            <a:pPr indent="-311150" lvl="0" marL="457200" rtl="0" algn="just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>
                <a:solidFill>
                  <a:srgbClr val="434343"/>
                </a:solidFill>
                <a:highlight>
                  <a:schemeClr val="lt1"/>
                </a:highlight>
              </a:rPr>
              <a:t>All results are shown with visual proofs. 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Bar chart shows clear comparisons per region of companies which helps in making decision better.</a:t>
            </a:r>
            <a:endParaRPr sz="13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Interpolation  gives idea about when Kingumab sales will cross Imperialumab if same condition continues and Imperailumab takes no measures.</a:t>
            </a:r>
            <a:endParaRPr sz="13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Percentage change in sales on monthly basis gives exact idea about growth.</a:t>
            </a:r>
            <a:endParaRPr sz="13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45720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7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</a:rPr>
              <a:t>Limitations: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just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>
                <a:solidFill>
                  <a:srgbClr val="434343"/>
                </a:solidFill>
              </a:rPr>
              <a:t>Interpolation is done for next 6 months. It's not possible that all companies will move into this direction only. It’s one of predictions using linear formula.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Sales comparison seems in favour of Imperialumab because it seems to have started selling drug almost 1 year back then Uclumab and Kingsumab.</a:t>
            </a:r>
            <a:endParaRPr sz="13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Marketing data analysis is based on count per doctor per year in all region and no other data is given.</a:t>
            </a:r>
            <a:endParaRPr sz="13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 b="1" sz="13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1700" y="1484200"/>
            <a:ext cx="8520600" cy="14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90"/>
              <a:buFont typeface="Arial"/>
              <a:buNone/>
            </a:pPr>
            <a:r>
              <a:rPr b="1" lang="en" sz="4590"/>
              <a:t>Thank you for listening, any questions? 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3600">
                <a:solidFill>
                  <a:srgbClr val="434343"/>
                </a:solidFill>
              </a:rPr>
              <a:t>Presentation Outline</a:t>
            </a:r>
            <a:endParaRPr sz="3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434343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653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oto Sans Symbols"/>
              <a:buChar char="▪"/>
            </a:pPr>
            <a:r>
              <a:rPr lang="en" sz="1400">
                <a:solidFill>
                  <a:srgbClr val="434343"/>
                </a:solidFill>
              </a:rPr>
              <a:t>Summary</a:t>
            </a:r>
            <a:endParaRPr sz="1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653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oto Sans Symbols"/>
              <a:buChar char="▪"/>
            </a:pPr>
            <a:r>
              <a:rPr lang="en" sz="1400">
                <a:solidFill>
                  <a:srgbClr val="434343"/>
                </a:solidFill>
              </a:rPr>
              <a:t>Business problem overview</a:t>
            </a:r>
            <a:endParaRPr sz="1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653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oto Sans Symbols"/>
              <a:buChar char="▪"/>
            </a:pPr>
            <a:r>
              <a:rPr lang="en" sz="1400">
                <a:solidFill>
                  <a:srgbClr val="434343"/>
                </a:solidFill>
              </a:rPr>
              <a:t>Summary of Analysis Approach and hypothesis</a:t>
            </a:r>
            <a:endParaRPr sz="1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653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oto Sans Symbols"/>
              <a:buChar char="▪"/>
            </a:pPr>
            <a:r>
              <a:rPr lang="en" sz="1400">
                <a:solidFill>
                  <a:srgbClr val="434343"/>
                </a:solidFill>
              </a:rPr>
              <a:t>KPIs</a:t>
            </a:r>
            <a:endParaRPr sz="1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653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oto Sans Symbols"/>
              <a:buChar char="▪"/>
            </a:pPr>
            <a:r>
              <a:rPr lang="en" sz="1400">
                <a:solidFill>
                  <a:srgbClr val="434343"/>
                </a:solidFill>
              </a:rPr>
              <a:t>Results of hypothesis analysis</a:t>
            </a:r>
            <a:endParaRPr sz="1400">
              <a:solidFill>
                <a:srgbClr val="434343"/>
              </a:solidFill>
            </a:endParaRPr>
          </a:p>
          <a:p>
            <a:pPr indent="-17653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▪"/>
            </a:pPr>
            <a:r>
              <a:rPr lang="en" sz="1400">
                <a:solidFill>
                  <a:srgbClr val="434343"/>
                </a:solidFill>
              </a:rPr>
              <a:t>Recommendations</a:t>
            </a:r>
            <a:endParaRPr sz="1400">
              <a:solidFill>
                <a:srgbClr val="434343"/>
              </a:solidFill>
            </a:endParaRPr>
          </a:p>
          <a:p>
            <a:pPr indent="-17653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oto Sans Symbols"/>
              <a:buChar char="▪"/>
            </a:pPr>
            <a:r>
              <a:rPr lang="en" sz="1400">
                <a:solidFill>
                  <a:srgbClr val="434343"/>
                </a:solidFill>
              </a:rPr>
              <a:t>Summary of Findings</a:t>
            </a:r>
            <a:endParaRPr sz="1400">
              <a:solidFill>
                <a:srgbClr val="434343"/>
              </a:solidFill>
            </a:endParaRPr>
          </a:p>
          <a:p>
            <a:pPr indent="-17653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oto Sans Symbols"/>
              <a:buChar char="▪"/>
            </a:pPr>
            <a:r>
              <a:rPr lang="en" sz="1400">
                <a:solidFill>
                  <a:srgbClr val="434343"/>
                </a:solidFill>
              </a:rPr>
              <a:t>Strengths &amp; Limitations</a:t>
            </a:r>
            <a:endParaRPr sz="1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302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028225"/>
            <a:ext cx="8178900" cy="3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Project Objective:</a:t>
            </a:r>
            <a:r>
              <a:rPr lang="en" sz="1300"/>
              <a:t>  Analyse sales and marketing data of Imperialumab drug and its competitor (Kingsumab &amp; Uclumab) and provide recommendations to MD to increases sales of drug.</a:t>
            </a:r>
            <a:endParaRPr sz="1300"/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Available Dataset: </a:t>
            </a:r>
            <a:endParaRPr b="1" sz="1300"/>
          </a:p>
          <a:p>
            <a:pPr indent="-3111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Imperialumab Sales: </a:t>
            </a:r>
            <a:r>
              <a:rPr lang="en" sz="1300"/>
              <a:t>Sales data ($Mn) from Mar-2017 to June-2019.</a:t>
            </a:r>
            <a:endParaRPr sz="1300"/>
          </a:p>
          <a:p>
            <a:pPr indent="-3111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Competitor’s Sales:</a:t>
            </a:r>
            <a:r>
              <a:rPr lang="en" sz="1300"/>
              <a:t> Sales data ($Mn) of competitors kingsumab and uclumab.</a:t>
            </a:r>
            <a:endParaRPr sz="1300"/>
          </a:p>
          <a:p>
            <a:pPr indent="-3111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Imperialumab marketing data:</a:t>
            </a:r>
            <a:r>
              <a:rPr lang="en" sz="1300"/>
              <a:t> Marketing data about face 2 face detailing, medical education, e-mails and hard mails sent in all regions of UK.</a:t>
            </a:r>
            <a:endParaRPr sz="1300"/>
          </a:p>
          <a:p>
            <a:pPr indent="-3111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Competitor’s marketing data:</a:t>
            </a:r>
            <a:r>
              <a:rPr lang="en" sz="1300"/>
              <a:t> Marketing data of competitors in all regions of UK.</a:t>
            </a:r>
            <a:endParaRPr sz="1300"/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After detailed analysis of sales and marketing data was performed:</a:t>
            </a:r>
            <a:endParaRPr sz="1300"/>
          </a:p>
          <a:p>
            <a:pPr indent="-3111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We provided list of recommendations to be taken into considerations regarding marketing.</a:t>
            </a:r>
            <a:endParaRPr sz="1300"/>
          </a:p>
          <a:p>
            <a:pPr indent="-3111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We also provided list of recommendations about which are strong points of Imperialumab to highlight while doing face 2 face and medical education marketing.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 Overview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331100"/>
            <a:ext cx="8036700" cy="32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UK based pharmaceutical company launched drug named </a:t>
            </a:r>
            <a:r>
              <a:rPr b="1" lang="en" sz="1300"/>
              <a:t>imperialumab</a:t>
            </a:r>
            <a:r>
              <a:rPr lang="en" sz="1300"/>
              <a:t> for treatment of pancreatic cancer on </a:t>
            </a:r>
            <a:r>
              <a:rPr b="1" lang="en" sz="1300"/>
              <a:t>Mar-2017</a:t>
            </a:r>
            <a:r>
              <a:rPr lang="en" sz="1300"/>
              <a:t>. It’s competitor also launched drugs named </a:t>
            </a:r>
            <a:r>
              <a:rPr b="1" lang="en" sz="1300"/>
              <a:t>Kingsumab</a:t>
            </a:r>
            <a:r>
              <a:rPr lang="en" sz="1300"/>
              <a:t> and </a:t>
            </a:r>
            <a:r>
              <a:rPr b="1" lang="en" sz="1300"/>
              <a:t>Uclumab</a:t>
            </a:r>
            <a:r>
              <a:rPr lang="en" sz="1300"/>
              <a:t> for treatment of same disease on </a:t>
            </a:r>
            <a:r>
              <a:rPr b="1" lang="en" sz="1300"/>
              <a:t>May-2018</a:t>
            </a:r>
            <a:r>
              <a:rPr lang="en" sz="1300"/>
              <a:t>.</a:t>
            </a:r>
            <a:endParaRPr sz="1300"/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Imperialumab </a:t>
            </a:r>
            <a:r>
              <a:rPr lang="en" sz="1300"/>
              <a:t>constantly</a:t>
            </a:r>
            <a:r>
              <a:rPr lang="en" sz="1300"/>
              <a:t> saw growth in its sales till introduction of its </a:t>
            </a:r>
            <a:r>
              <a:rPr lang="en" sz="1300"/>
              <a:t>competitors</a:t>
            </a:r>
            <a:r>
              <a:rPr lang="en" sz="1300"/>
              <a:t> and then it seems to have stagnated due to fierce competition from Kingsumab who can cross Imperialumab sales in few months due to its fast growth rate.</a:t>
            </a:r>
            <a:endParaRPr sz="1300"/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Main objective of doing this exercise is</a:t>
            </a:r>
            <a:r>
              <a:rPr lang="en" sz="1300"/>
              <a:t> to do detailed analysis on sales and marketing data of Imperialumab and its competitor</a:t>
            </a:r>
            <a:r>
              <a:rPr lang="en" sz="1300"/>
              <a:t>. Once in-depth analysis is done, we have to suggest recommendations about how marketing should be performed to increases sales of Imperialumab further. </a:t>
            </a:r>
            <a:endParaRPr sz="1300"/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We also need to </a:t>
            </a:r>
            <a:r>
              <a:rPr lang="en" sz="1300"/>
              <a:t>provide</a:t>
            </a:r>
            <a:r>
              <a:rPr lang="en" sz="1300"/>
              <a:t> observations about trend of sales which can help in decision making..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160700"/>
            <a:ext cx="8520600" cy="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>
                <a:solidFill>
                  <a:srgbClr val="434343"/>
                </a:solidFill>
              </a:rPr>
              <a:t>Summary of Analysis Approach and hypothesis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614600"/>
            <a:ext cx="8520600" cy="3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F3F3F"/>
                </a:solidFill>
              </a:rPr>
              <a:t>Below is the high level approach that we took to analyze the data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80" name="Google Shape;80;p17"/>
          <p:cNvGrpSpPr/>
          <p:nvPr/>
        </p:nvGrpSpPr>
        <p:grpSpPr>
          <a:xfrm>
            <a:off x="562467" y="1198769"/>
            <a:ext cx="7811371" cy="941195"/>
            <a:chOff x="2732" y="430463"/>
            <a:chExt cx="8278265" cy="819000"/>
          </a:xfrm>
        </p:grpSpPr>
        <p:sp>
          <p:nvSpPr>
            <p:cNvPr id="81" name="Google Shape;81;p17"/>
            <p:cNvSpPr/>
            <p:nvPr/>
          </p:nvSpPr>
          <p:spPr>
            <a:xfrm>
              <a:off x="2732" y="430463"/>
              <a:ext cx="1034700" cy="819000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7"/>
            <p:cNvSpPr txBox="1"/>
            <p:nvPr/>
          </p:nvSpPr>
          <p:spPr>
            <a:xfrm>
              <a:off x="26724" y="454455"/>
              <a:ext cx="986700" cy="7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Calibri"/>
                <a:buNone/>
              </a:pPr>
              <a:r>
                <a:rPr b="0" i="0" lang="en" sz="12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Brainstormed potential hypothesis</a:t>
              </a:r>
              <a:endParaRPr/>
            </a:p>
          </p:txBody>
        </p:sp>
        <p:sp>
          <p:nvSpPr>
            <p:cNvPr id="83" name="Google Shape;83;p17"/>
            <p:cNvSpPr/>
            <p:nvPr/>
          </p:nvSpPr>
          <p:spPr>
            <a:xfrm>
              <a:off x="1141007" y="711721"/>
              <a:ext cx="219300" cy="2565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7"/>
            <p:cNvSpPr txBox="1"/>
            <p:nvPr/>
          </p:nvSpPr>
          <p:spPr>
            <a:xfrm>
              <a:off x="1141007" y="763047"/>
              <a:ext cx="1536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libri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7"/>
            <p:cNvSpPr/>
            <p:nvPr/>
          </p:nvSpPr>
          <p:spPr>
            <a:xfrm>
              <a:off x="1451445" y="430463"/>
              <a:ext cx="1034700" cy="819000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7"/>
            <p:cNvSpPr txBox="1"/>
            <p:nvPr/>
          </p:nvSpPr>
          <p:spPr>
            <a:xfrm>
              <a:off x="1475437" y="454455"/>
              <a:ext cx="986700" cy="7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Calibri"/>
                <a:buNone/>
              </a:pPr>
              <a:r>
                <a:rPr b="0" i="0" lang="en" sz="12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Decided on hypothesis</a:t>
              </a:r>
              <a:endParaRPr/>
            </a:p>
          </p:txBody>
        </p:sp>
        <p:sp>
          <p:nvSpPr>
            <p:cNvPr id="87" name="Google Shape;87;p17"/>
            <p:cNvSpPr/>
            <p:nvPr/>
          </p:nvSpPr>
          <p:spPr>
            <a:xfrm>
              <a:off x="2589720" y="711721"/>
              <a:ext cx="219300" cy="2565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7"/>
            <p:cNvSpPr txBox="1"/>
            <p:nvPr/>
          </p:nvSpPr>
          <p:spPr>
            <a:xfrm>
              <a:off x="2589720" y="763047"/>
              <a:ext cx="1536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libri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2900158" y="430463"/>
              <a:ext cx="1034700" cy="819000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7"/>
            <p:cNvSpPr txBox="1"/>
            <p:nvPr/>
          </p:nvSpPr>
          <p:spPr>
            <a:xfrm>
              <a:off x="2924150" y="454455"/>
              <a:ext cx="986700" cy="7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Calibri"/>
                <a:buNone/>
              </a:pPr>
              <a:r>
                <a:rPr b="0" i="0" lang="en" sz="12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Performed data cleaning</a:t>
              </a:r>
              <a:endParaRPr/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4038433" y="711721"/>
              <a:ext cx="219300" cy="2565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7"/>
            <p:cNvSpPr txBox="1"/>
            <p:nvPr/>
          </p:nvSpPr>
          <p:spPr>
            <a:xfrm>
              <a:off x="4038433" y="763047"/>
              <a:ext cx="1536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libri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4348871" y="430463"/>
              <a:ext cx="1034700" cy="819000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7"/>
            <p:cNvSpPr txBox="1"/>
            <p:nvPr/>
          </p:nvSpPr>
          <p:spPr>
            <a:xfrm>
              <a:off x="4372863" y="454455"/>
              <a:ext cx="986700" cy="7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Calibri"/>
                <a:buNone/>
              </a:pPr>
              <a:r>
                <a:rPr b="0" i="0" lang="en" sz="12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Performed data analysis</a:t>
              </a:r>
              <a:endParaRPr/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5487145" y="711721"/>
              <a:ext cx="219300" cy="2565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7"/>
            <p:cNvSpPr txBox="1"/>
            <p:nvPr/>
          </p:nvSpPr>
          <p:spPr>
            <a:xfrm>
              <a:off x="5487145" y="763047"/>
              <a:ext cx="1536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libri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5797584" y="430463"/>
              <a:ext cx="1034700" cy="819000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7"/>
            <p:cNvSpPr txBox="1"/>
            <p:nvPr/>
          </p:nvSpPr>
          <p:spPr>
            <a:xfrm>
              <a:off x="5821576" y="454455"/>
              <a:ext cx="986700" cy="7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Calibri"/>
                <a:buNone/>
              </a:pPr>
              <a:r>
                <a:rPr b="0" i="0" lang="en" sz="12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Evaluated hypothesis</a:t>
              </a:r>
              <a:endParaRPr/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935858" y="711721"/>
              <a:ext cx="219300" cy="2565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7"/>
            <p:cNvSpPr txBox="1"/>
            <p:nvPr/>
          </p:nvSpPr>
          <p:spPr>
            <a:xfrm>
              <a:off x="6935858" y="763047"/>
              <a:ext cx="1536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libri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7246297" y="430463"/>
              <a:ext cx="1034700" cy="819000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7"/>
            <p:cNvSpPr txBox="1"/>
            <p:nvPr/>
          </p:nvSpPr>
          <p:spPr>
            <a:xfrm>
              <a:off x="7270289" y="454455"/>
              <a:ext cx="986700" cy="7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Calibri"/>
                <a:buNone/>
              </a:pPr>
              <a:r>
                <a:rPr lang="en"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Marketing Recommendations</a:t>
              </a:r>
              <a:endParaRPr/>
            </a:p>
          </p:txBody>
        </p:sp>
      </p:grp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232625" y="2294700"/>
            <a:ext cx="4613700" cy="26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</a:rPr>
              <a:t>List Of Hypothesis:</a:t>
            </a:r>
            <a:endParaRPr b="1" sz="1300">
              <a:solidFill>
                <a:srgbClr val="434343"/>
              </a:solidFill>
            </a:endParaRPr>
          </a:p>
          <a:p>
            <a:pPr indent="-311150" lvl="0" marL="457200" rtl="0" algn="just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>
                <a:solidFill>
                  <a:srgbClr val="434343"/>
                </a:solidFill>
              </a:rPr>
              <a:t>Kingsumab's growth will cross sales of Imperialumab in next 6 months.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just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>
                <a:solidFill>
                  <a:srgbClr val="434343"/>
                </a:solidFill>
              </a:rPr>
              <a:t>Imperialumab has conducted highest face 2 face interview with doctors in all regions.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just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>
                <a:solidFill>
                  <a:srgbClr val="434343"/>
                </a:solidFill>
              </a:rPr>
              <a:t>Imperialumab has performed highest number of Med Eds compared to Kingsumab and Uclumab.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just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>
                <a:solidFill>
                  <a:srgbClr val="434343"/>
                </a:solidFill>
              </a:rPr>
              <a:t>Imperialumab has sent highest amount of unsolicited e-mails than Uclumab &amp; Kingsumab.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>
                <a:srgbClr val="434343"/>
              </a:buClr>
              <a:buSzPts val="1300"/>
              <a:buChar char="●"/>
            </a:pPr>
            <a:r>
              <a:rPr lang="en" sz="1300">
                <a:solidFill>
                  <a:srgbClr val="434343"/>
                </a:solidFill>
              </a:rPr>
              <a:t>Imperialumab has sent highest amount of hard mails in all regions.</a:t>
            </a:r>
            <a:endParaRPr sz="1300">
              <a:solidFill>
                <a:srgbClr val="434343"/>
              </a:solidFill>
            </a:endParaRPr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4962575" y="2294700"/>
            <a:ext cx="3869700" cy="25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</a:rPr>
              <a:t>List of Observations:</a:t>
            </a:r>
            <a:endParaRPr b="1" sz="1300">
              <a:solidFill>
                <a:srgbClr val="434343"/>
              </a:solidFill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>
                <a:solidFill>
                  <a:srgbClr val="434343"/>
                </a:solidFill>
              </a:rPr>
              <a:t>Imperialumab has highest sales till now which is ~3 times than Kingsumab and ~11 times than Uclumab.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>
                <a:solidFill>
                  <a:srgbClr val="434343"/>
                </a:solidFill>
              </a:rPr>
              <a:t>Imperialumab seems to be leading market as of now with fierce competition from Kingsumab who started almost a year late.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>
                <a:solidFill>
                  <a:srgbClr val="434343"/>
                </a:solidFill>
              </a:rPr>
              <a:t>Companies shows fast growth in initial 9-12 months and then stagnate.</a:t>
            </a:r>
            <a:endParaRPr sz="13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KPIs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311700" y="1369875"/>
            <a:ext cx="8010900" cy="27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b="1" lang="en" sz="1300">
                <a:solidFill>
                  <a:srgbClr val="434343"/>
                </a:solidFill>
              </a:rPr>
              <a:t>Sales ($Mn) :</a:t>
            </a:r>
            <a:r>
              <a:rPr lang="en" sz="1300">
                <a:solidFill>
                  <a:srgbClr val="434343"/>
                </a:solidFill>
              </a:rPr>
              <a:t> Sales per month in $Mn.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b="1" lang="en" sz="1300">
                <a:solidFill>
                  <a:srgbClr val="434343"/>
                </a:solidFill>
              </a:rPr>
              <a:t>Marketing KPIs:</a:t>
            </a:r>
            <a:endParaRPr b="1" sz="1300">
              <a:solidFill>
                <a:srgbClr val="434343"/>
              </a:solidFill>
            </a:endParaRPr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○"/>
            </a:pPr>
            <a:r>
              <a:rPr b="1" lang="en" sz="1300">
                <a:solidFill>
                  <a:srgbClr val="434343"/>
                </a:solidFill>
              </a:rPr>
              <a:t>Face 2 Face Detailing: </a:t>
            </a:r>
            <a:r>
              <a:rPr lang="en" sz="1300">
                <a:solidFill>
                  <a:srgbClr val="434343"/>
                </a:solidFill>
              </a:rPr>
              <a:t>Face 2 Face detailing count per doctor per year in all regions.</a:t>
            </a:r>
            <a:endParaRPr sz="1300">
              <a:solidFill>
                <a:srgbClr val="434343"/>
              </a:solidFill>
            </a:endParaRPr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○"/>
            </a:pPr>
            <a:r>
              <a:rPr b="1" lang="en" sz="1300">
                <a:solidFill>
                  <a:srgbClr val="434343"/>
                </a:solidFill>
              </a:rPr>
              <a:t>Medical Education:</a:t>
            </a:r>
            <a:r>
              <a:rPr lang="en" sz="1300">
                <a:solidFill>
                  <a:srgbClr val="434343"/>
                </a:solidFill>
              </a:rPr>
              <a:t> Medical Education count per doctor per year in all regions.</a:t>
            </a:r>
            <a:endParaRPr sz="1300">
              <a:solidFill>
                <a:srgbClr val="434343"/>
              </a:solidFill>
            </a:endParaRPr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○"/>
            </a:pPr>
            <a:r>
              <a:rPr b="1" lang="en" sz="1300">
                <a:solidFill>
                  <a:srgbClr val="434343"/>
                </a:solidFill>
              </a:rPr>
              <a:t>Unsolicited e-mails:</a:t>
            </a:r>
            <a:r>
              <a:rPr lang="en" sz="1300">
                <a:solidFill>
                  <a:srgbClr val="434343"/>
                </a:solidFill>
              </a:rPr>
              <a:t> e-mails sent to each doctor per year in all regions</a:t>
            </a:r>
            <a:endParaRPr sz="1300">
              <a:solidFill>
                <a:srgbClr val="434343"/>
              </a:solidFill>
            </a:endParaRPr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○"/>
            </a:pPr>
            <a:r>
              <a:rPr b="1" lang="en" sz="1300">
                <a:solidFill>
                  <a:srgbClr val="434343"/>
                </a:solidFill>
              </a:rPr>
              <a:t>Hard Mails:</a:t>
            </a:r>
            <a:r>
              <a:rPr lang="en" sz="1300">
                <a:solidFill>
                  <a:srgbClr val="434343"/>
                </a:solidFill>
              </a:rPr>
              <a:t> Hard mails sent to each doctor per year in all regions.</a:t>
            </a:r>
            <a:endParaRPr sz="13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354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Results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1017725"/>
            <a:ext cx="4379400" cy="39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highlight>
                  <a:srgbClr val="FFFFFF"/>
                </a:highlight>
              </a:rPr>
              <a:t>Observation 1: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 Imperialumab has </a:t>
            </a:r>
            <a:r>
              <a:rPr lang="en" sz="1300">
                <a:solidFill>
                  <a:srgbClr val="434343"/>
                </a:solidFill>
              </a:rPr>
              <a:t>highest sales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 till now which is </a:t>
            </a:r>
            <a:r>
              <a:rPr b="1" lang="en" sz="1300">
                <a:solidFill>
                  <a:srgbClr val="434343"/>
                </a:solidFill>
              </a:rPr>
              <a:t>~3</a:t>
            </a:r>
            <a:r>
              <a:rPr lang="en" sz="1300">
                <a:solidFill>
                  <a:srgbClr val="434343"/>
                </a:solidFill>
              </a:rPr>
              <a:t> times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 than </a:t>
            </a:r>
            <a:r>
              <a:rPr lang="en" sz="1300">
                <a:solidFill>
                  <a:srgbClr val="434343"/>
                </a:solidFill>
              </a:rPr>
              <a:t>Kingsumab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 and </a:t>
            </a:r>
            <a:r>
              <a:rPr b="1" lang="en" sz="1300">
                <a:solidFill>
                  <a:srgbClr val="434343"/>
                </a:solidFill>
              </a:rPr>
              <a:t>~11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 times than </a:t>
            </a:r>
            <a:r>
              <a:rPr lang="en" sz="1300">
                <a:solidFill>
                  <a:srgbClr val="434343"/>
                </a:solidFill>
              </a:rPr>
              <a:t>Uclumab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just">
              <a:lnSpc>
                <a:spcPct val="17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434343"/>
                </a:solidFill>
              </a:rPr>
              <a:t>Findings:</a:t>
            </a:r>
            <a:endParaRPr b="1" sz="1300">
              <a:solidFill>
                <a:srgbClr val="434343"/>
              </a:solidFill>
            </a:endParaRPr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>
                <a:solidFill>
                  <a:srgbClr val="434343"/>
                </a:solidFill>
              </a:rPr>
              <a:t>Sales done by Imperialumab(</a:t>
            </a:r>
            <a:r>
              <a:rPr b="1" lang="en" sz="1300">
                <a:solidFill>
                  <a:srgbClr val="434343"/>
                </a:solidFill>
              </a:rPr>
              <a:t>5.12 Bn Dollars</a:t>
            </a:r>
            <a:r>
              <a:rPr lang="en" sz="1300">
                <a:solidFill>
                  <a:srgbClr val="434343"/>
                </a:solidFill>
              </a:rPr>
              <a:t>) seems unchallenging and quite high compared to Uclumab(</a:t>
            </a:r>
            <a:r>
              <a:rPr b="1" lang="en" sz="1300">
                <a:solidFill>
                  <a:srgbClr val="434343"/>
                </a:solidFill>
              </a:rPr>
              <a:t>0.45 Bn Dollars</a:t>
            </a:r>
            <a:r>
              <a:rPr lang="en" sz="1300">
                <a:solidFill>
                  <a:srgbClr val="434343"/>
                </a:solidFill>
              </a:rPr>
              <a:t>) and Kingsumab(</a:t>
            </a:r>
            <a:r>
              <a:rPr b="1" lang="en" sz="1300">
                <a:solidFill>
                  <a:srgbClr val="434343"/>
                </a:solidFill>
              </a:rPr>
              <a:t>1.82 Bn Dollars</a:t>
            </a:r>
            <a:r>
              <a:rPr lang="en" sz="1300">
                <a:solidFill>
                  <a:srgbClr val="434343"/>
                </a:solidFill>
              </a:rPr>
              <a:t>).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>
                <a:solidFill>
                  <a:srgbClr val="434343"/>
                </a:solidFill>
              </a:rPr>
              <a:t>Imperialumab has done </a:t>
            </a:r>
            <a:r>
              <a:rPr b="1" lang="en" sz="1300">
                <a:solidFill>
                  <a:srgbClr val="434343"/>
                </a:solidFill>
              </a:rPr>
              <a:t>~3</a:t>
            </a:r>
            <a:r>
              <a:rPr lang="en" sz="1300">
                <a:solidFill>
                  <a:srgbClr val="434343"/>
                </a:solidFill>
              </a:rPr>
              <a:t> times sales than Kingsumab and </a:t>
            </a:r>
            <a:r>
              <a:rPr b="1" lang="en" sz="1300">
                <a:solidFill>
                  <a:srgbClr val="434343"/>
                </a:solidFill>
              </a:rPr>
              <a:t>~11</a:t>
            </a:r>
            <a:r>
              <a:rPr lang="en" sz="1300">
                <a:solidFill>
                  <a:srgbClr val="434343"/>
                </a:solidFill>
              </a:rPr>
              <a:t> times sales than Ucluumab</a:t>
            </a:r>
            <a:r>
              <a:rPr lang="en" sz="1300">
                <a:solidFill>
                  <a:srgbClr val="434343"/>
                </a:solidFill>
              </a:rPr>
              <a:t>.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>
                <a:solidFill>
                  <a:srgbClr val="434343"/>
                </a:solidFill>
              </a:rPr>
              <a:t>Kingsumab has done </a:t>
            </a:r>
            <a:r>
              <a:rPr b="1" lang="en" sz="1300">
                <a:solidFill>
                  <a:srgbClr val="434343"/>
                </a:solidFill>
              </a:rPr>
              <a:t>~4</a:t>
            </a:r>
            <a:r>
              <a:rPr lang="en" sz="1300">
                <a:solidFill>
                  <a:srgbClr val="434343"/>
                </a:solidFill>
              </a:rPr>
              <a:t> times sales than Uclumab.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just"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2275" y="710775"/>
            <a:ext cx="4019550" cy="418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14550" y="232625"/>
            <a:ext cx="8514900" cy="21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highlight>
                  <a:srgbClr val="FFFFFF"/>
                </a:highlight>
              </a:rPr>
              <a:t>Observation 2: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 Imperialumab seems to be </a:t>
            </a:r>
            <a:r>
              <a:rPr lang="en" sz="1300">
                <a:solidFill>
                  <a:srgbClr val="434343"/>
                </a:solidFill>
              </a:rPr>
              <a:t>leading market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 as of </a:t>
            </a:r>
            <a:r>
              <a:rPr lang="en" sz="1300">
                <a:solidFill>
                  <a:srgbClr val="434343"/>
                </a:solidFill>
              </a:rPr>
              <a:t>now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 with </a:t>
            </a:r>
            <a:r>
              <a:rPr lang="en" sz="1300">
                <a:solidFill>
                  <a:srgbClr val="434343"/>
                </a:solidFill>
              </a:rPr>
              <a:t>fierce competition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 from </a:t>
            </a:r>
            <a:r>
              <a:rPr lang="en" sz="1300">
                <a:solidFill>
                  <a:srgbClr val="434343"/>
                </a:solidFill>
              </a:rPr>
              <a:t>Kingsumab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 who started almost a year late.</a:t>
            </a:r>
            <a:endParaRPr sz="13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434343"/>
                </a:solidFill>
              </a:rPr>
              <a:t>Findings: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>
                <a:solidFill>
                  <a:srgbClr val="434343"/>
                </a:solidFill>
              </a:rPr>
              <a:t>Introduction of Uclumab &amp; Kingsmab into competition on </a:t>
            </a:r>
            <a:r>
              <a:rPr b="1" lang="en" sz="1300">
                <a:solidFill>
                  <a:srgbClr val="434343"/>
                </a:solidFill>
              </a:rPr>
              <a:t>Jun-2018</a:t>
            </a:r>
            <a:r>
              <a:rPr lang="en" sz="1300">
                <a:solidFill>
                  <a:srgbClr val="434343"/>
                </a:solidFill>
              </a:rPr>
              <a:t> immediately impacted sales of Imperialumab in Aug-2018.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>
                <a:solidFill>
                  <a:srgbClr val="434343"/>
                </a:solidFill>
              </a:rPr>
              <a:t>Even though sales of Kingsumab which started almost </a:t>
            </a:r>
            <a:r>
              <a:rPr b="1" lang="en" sz="1300">
                <a:solidFill>
                  <a:srgbClr val="434343"/>
                </a:solidFill>
              </a:rPr>
              <a:t>1 year 2 months late</a:t>
            </a:r>
            <a:r>
              <a:rPr lang="en" sz="1300">
                <a:solidFill>
                  <a:srgbClr val="434343"/>
                </a:solidFill>
              </a:rPr>
              <a:t> than Imperialumab is catching very fast.</a:t>
            </a:r>
            <a:endParaRPr sz="13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250" y="2119425"/>
            <a:ext cx="7769625" cy="27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206775"/>
            <a:ext cx="8520600" cy="18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highlight>
                  <a:srgbClr val="FFFFFF"/>
                </a:highlight>
              </a:rPr>
              <a:t>Observation 3: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 Companies shows fast growth in initial</a:t>
            </a:r>
            <a:r>
              <a:rPr b="1" lang="en" sz="1300">
                <a:solidFill>
                  <a:srgbClr val="434343"/>
                </a:solidFill>
                <a:highlight>
                  <a:srgbClr val="FFFFFF"/>
                </a:highlight>
              </a:rPr>
              <a:t> </a:t>
            </a:r>
            <a:r>
              <a:rPr b="1" lang="en" sz="1300">
                <a:solidFill>
                  <a:srgbClr val="434343"/>
                </a:solidFill>
              </a:rPr>
              <a:t>9-12 months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 and then </a:t>
            </a:r>
            <a:r>
              <a:rPr b="1" lang="en" sz="1300">
                <a:solidFill>
                  <a:srgbClr val="434343"/>
                </a:solidFill>
              </a:rPr>
              <a:t>stagnate</a:t>
            </a:r>
            <a:r>
              <a:rPr lang="en" sz="1300">
                <a:solidFill>
                  <a:srgbClr val="434343"/>
                </a:solidFill>
              </a:rPr>
              <a:t>.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434343"/>
                </a:solidFill>
              </a:rPr>
              <a:t>Findings:</a:t>
            </a:r>
            <a:endParaRPr b="1" sz="1300">
              <a:solidFill>
                <a:srgbClr val="434343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>
                <a:solidFill>
                  <a:srgbClr val="434343"/>
                </a:solidFill>
              </a:rPr>
              <a:t>After launch of Imperialumab, it saw peak growth in sales from </a:t>
            </a:r>
            <a:r>
              <a:rPr b="1" lang="en" sz="1300">
                <a:solidFill>
                  <a:srgbClr val="434343"/>
                </a:solidFill>
              </a:rPr>
              <a:t>June-2017</a:t>
            </a:r>
            <a:r>
              <a:rPr lang="en" sz="1300">
                <a:solidFill>
                  <a:srgbClr val="434343"/>
                </a:solidFill>
              </a:rPr>
              <a:t> to </a:t>
            </a:r>
            <a:r>
              <a:rPr b="1" lang="en" sz="1300">
                <a:solidFill>
                  <a:srgbClr val="434343"/>
                </a:solidFill>
              </a:rPr>
              <a:t>July-2018</a:t>
            </a:r>
            <a:r>
              <a:rPr lang="en" sz="1300">
                <a:solidFill>
                  <a:srgbClr val="434343"/>
                </a:solidFill>
              </a:rPr>
              <a:t>. After that it declined or even growth almost stayed constant.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>
                <a:solidFill>
                  <a:srgbClr val="434343"/>
                </a:solidFill>
              </a:rPr>
              <a:t>Uclumab saw tremendous initial growth but then it </a:t>
            </a:r>
            <a:r>
              <a:rPr b="1" lang="en" sz="1300">
                <a:solidFill>
                  <a:srgbClr val="434343"/>
                </a:solidFill>
              </a:rPr>
              <a:t>declined</a:t>
            </a:r>
            <a:r>
              <a:rPr lang="en" sz="1300">
                <a:solidFill>
                  <a:srgbClr val="434343"/>
                </a:solidFill>
              </a:rPr>
              <a:t> and almost stayed constant after </a:t>
            </a:r>
            <a:r>
              <a:rPr b="1" lang="en" sz="1300">
                <a:solidFill>
                  <a:srgbClr val="434343"/>
                </a:solidFill>
              </a:rPr>
              <a:t>3 months</a:t>
            </a:r>
            <a:r>
              <a:rPr lang="en" sz="1300">
                <a:solidFill>
                  <a:srgbClr val="434343"/>
                </a:solidFill>
              </a:rPr>
              <a:t> of launch.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434343"/>
              </a:buClr>
              <a:buSzPts val="1300"/>
              <a:buChar char="●"/>
            </a:pPr>
            <a:r>
              <a:rPr lang="en" sz="1300">
                <a:solidFill>
                  <a:srgbClr val="434343"/>
                </a:solidFill>
              </a:rPr>
              <a:t>Kingsumab has shown quite good growth after launch for almost </a:t>
            </a:r>
            <a:r>
              <a:rPr b="1" lang="en" sz="1300">
                <a:solidFill>
                  <a:srgbClr val="434343"/>
                </a:solidFill>
              </a:rPr>
              <a:t>8 months</a:t>
            </a:r>
            <a:r>
              <a:rPr lang="en" sz="1300">
                <a:solidFill>
                  <a:srgbClr val="434343"/>
                </a:solidFill>
              </a:rPr>
              <a:t> and then it stayed constant.</a:t>
            </a:r>
            <a:endParaRPr sz="1300">
              <a:solidFill>
                <a:srgbClr val="434343"/>
              </a:solidFill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00" y="2184050"/>
            <a:ext cx="4367901" cy="271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184050"/>
            <a:ext cx="4471275" cy="264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