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3" r:id="rId7"/>
    <p:sldId id="264" r:id="rId8"/>
    <p:sldId id="284" r:id="rId9"/>
    <p:sldId id="262" r:id="rId10"/>
    <p:sldId id="285" r:id="rId11"/>
    <p:sldId id="289" r:id="rId12"/>
    <p:sldId id="288" r:id="rId13"/>
    <p:sldId id="290" r:id="rId14"/>
    <p:sldId id="293" r:id="rId15"/>
    <p:sldId id="263" r:id="rId16"/>
    <p:sldId id="286" r:id="rId17"/>
    <p:sldId id="287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4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58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093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25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07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3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69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79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2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chive.ics.uci.edu/ml/datasets/Drug+Review+Dataset+%28Drugs.com%2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BC8399E2-F4B7-421C-8CA5-FBB1BC3344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6525" y="136525"/>
            <a:ext cx="1205547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525143" y="136250"/>
            <a:ext cx="5666857" cy="6584950"/>
          </a:xfrm>
          <a:prstGeom prst="rect">
            <a:avLst/>
          </a:prstGeom>
          <a:solidFill>
            <a:schemeClr val="accent4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390861" y="2792524"/>
            <a:ext cx="5801139" cy="1272402"/>
          </a:xfrm>
        </p:spPr>
        <p:txBody>
          <a:bodyPr/>
          <a:lstStyle/>
          <a:p>
            <a:pPr algn="ctr"/>
            <a:r>
              <a:rPr lang="en-US" sz="4000" dirty="0"/>
              <a:t>Electronic Health Record Predictor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1362E-8B38-455A-AD4A-C34D95E4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1904" y="4949245"/>
            <a:ext cx="5233333" cy="529190"/>
          </a:xfrm>
        </p:spPr>
        <p:txBody>
          <a:bodyPr/>
          <a:lstStyle/>
          <a:p>
            <a:pPr algn="ctr"/>
            <a:r>
              <a:rPr lang="en-US" sz="1500" dirty="0"/>
              <a:t>Shailesh Kumar Jha</a:t>
            </a:r>
          </a:p>
          <a:p>
            <a:pPr algn="ctr"/>
            <a:r>
              <a:rPr lang="en-US" sz="1500" dirty="0"/>
              <a:t>Dheeraj Reddy Jeeru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301395" y="-1931190"/>
            <a:ext cx="6584950" cy="1072038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58000" y="119028"/>
            <a:ext cx="3800693" cy="889966"/>
          </a:xfrm>
        </p:spPr>
        <p:txBody>
          <a:bodyPr/>
          <a:lstStyle/>
          <a:p>
            <a:pPr algn="l"/>
            <a:r>
              <a:rPr lang="en-US" sz="4000" dirty="0"/>
              <a:t>Seq2Seq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31999" y="1169498"/>
            <a:ext cx="10143235" cy="50217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Takes as input a sequence of words(sentence or sentences) and generates an output sequence of words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It has two components </a:t>
            </a:r>
            <a:r>
              <a:rPr lang="en-US" dirty="0" err="1"/>
              <a:t>i.e</a:t>
            </a:r>
            <a:r>
              <a:rPr lang="en-US" dirty="0"/>
              <a:t> </a:t>
            </a:r>
            <a:r>
              <a:rPr lang="en-US" i="1" dirty="0"/>
              <a:t>encoder </a:t>
            </a:r>
            <a:r>
              <a:rPr lang="en-US" dirty="0"/>
              <a:t>and </a:t>
            </a:r>
            <a:r>
              <a:rPr lang="en-US" i="1" dirty="0"/>
              <a:t>decoder</a:t>
            </a:r>
            <a:r>
              <a:rPr lang="en-US" dirty="0"/>
              <a:t>, and hence sometimes it is called the </a:t>
            </a:r>
            <a:r>
              <a:rPr lang="en-US" b="1" dirty="0"/>
              <a:t>Encoder-Decoder Network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algn="l"/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FEFE-B748-49E0-8AF0-8B61583841A9}"/>
              </a:ext>
            </a:extLst>
          </p:cNvPr>
          <p:cNvSpPr txBox="1"/>
          <p:nvPr/>
        </p:nvSpPr>
        <p:spPr>
          <a:xfrm>
            <a:off x="11091632" y="5847895"/>
            <a:ext cx="1100368" cy="608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BDD24-E818-4B6C-8F6A-FDF2EED7FB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>
            <a:off x="1237940" y="3989954"/>
            <a:ext cx="8486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301395" y="-1931190"/>
            <a:ext cx="6584950" cy="1072038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58000" y="119028"/>
            <a:ext cx="3800693" cy="889966"/>
          </a:xfrm>
        </p:spPr>
        <p:txBody>
          <a:bodyPr/>
          <a:lstStyle/>
          <a:p>
            <a:pPr algn="l"/>
            <a:r>
              <a:rPr lang="en-US" sz="4000" dirty="0"/>
              <a:t>Seq2Seq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31999" y="1169498"/>
            <a:ext cx="10143235" cy="50217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Many to many modelling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algn="l"/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FEFE-B748-49E0-8AF0-8B61583841A9}"/>
              </a:ext>
            </a:extLst>
          </p:cNvPr>
          <p:cNvSpPr txBox="1"/>
          <p:nvPr/>
        </p:nvSpPr>
        <p:spPr>
          <a:xfrm>
            <a:off x="11091632" y="5847895"/>
            <a:ext cx="1100368" cy="608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71602-3D82-431F-B3F3-7ADB108D31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>
            <a:off x="431998" y="2364828"/>
            <a:ext cx="10143235" cy="36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Training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02635" y="2880875"/>
            <a:ext cx="1944184" cy="434302"/>
          </a:xfrm>
        </p:spPr>
        <p:txBody>
          <a:bodyPr/>
          <a:lstStyle/>
          <a:p>
            <a:r>
              <a:rPr lang="en-US"/>
              <a:t>The training </a:t>
            </a:r>
            <a:r>
              <a:rPr lang="en-US" dirty="0"/>
              <a:t>rate is slow since the person writing can type anything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657678" y="2310044"/>
            <a:ext cx="1709452" cy="2083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478924" y="2919749"/>
            <a:ext cx="2501462" cy="434302"/>
          </a:xfrm>
        </p:spPr>
        <p:txBody>
          <a:bodyPr/>
          <a:lstStyle/>
          <a:p>
            <a:r>
              <a:rPr lang="en-US" dirty="0"/>
              <a:t>Data collection is a challenge since it is Personally Identifiable information and sensitive one too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Stopwatch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25434" y="4068311"/>
            <a:ext cx="621792" cy="62179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26819" y="5203272"/>
            <a:ext cx="1620000" cy="252000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202635" y="5822181"/>
            <a:ext cx="1944184" cy="434302"/>
          </a:xfrm>
        </p:spPr>
        <p:txBody>
          <a:bodyPr/>
          <a:lstStyle/>
          <a:p>
            <a:r>
              <a:rPr lang="en-US" dirty="0"/>
              <a:t>Take huge time and would require high GPU and infrastructure</a:t>
            </a:r>
          </a:p>
        </p:txBody>
      </p:sp>
      <p:pic>
        <p:nvPicPr>
          <p:cNvPr id="37" name="Picture Placeholder 36" descr="Cheers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56293" y="4068311"/>
            <a:ext cx="621792" cy="62179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39535" y="5203272"/>
            <a:ext cx="1818783" cy="252000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57187" y="5822181"/>
            <a:ext cx="2028909" cy="434302"/>
          </a:xfrm>
        </p:spPr>
        <p:txBody>
          <a:bodyPr/>
          <a:lstStyle/>
          <a:p>
            <a:r>
              <a:rPr lang="en-US" dirty="0"/>
              <a:t>The accuracy increases with high amount of data on which the model trains</a:t>
            </a:r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9193" y="506895"/>
            <a:ext cx="5413376" cy="6213797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587479" y="2235604"/>
            <a:ext cx="3556803" cy="5413375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70" y="3674372"/>
            <a:ext cx="5186978" cy="720000"/>
          </a:xfrm>
        </p:spPr>
        <p:txBody>
          <a:bodyPr/>
          <a:lstStyle/>
          <a:p>
            <a:pPr algn="ctr"/>
            <a:r>
              <a:rPr lang="en-US" dirty="0"/>
              <a:t>Bottlenecks</a:t>
            </a:r>
          </a:p>
        </p:txBody>
      </p:sp>
      <p:pic>
        <p:nvPicPr>
          <p:cNvPr id="24" name="Picture Placeholder 48" descr="Upward trend">
            <a:extLst>
              <a:ext uri="{FF2B5EF4-FFF2-40B4-BE49-F238E27FC236}">
                <a16:creationId xmlns:a16="http://schemas.microsoft.com/office/drawing/2014/main" id="{89F55942-FFE4-4429-A901-B8A06AF7704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25650" y="1069975"/>
            <a:ext cx="622300" cy="622300"/>
          </a:xfrm>
          <a:prstGeom prst="rect">
            <a:avLst/>
          </a:prstGeom>
        </p:spPr>
      </p:pic>
      <p:pic>
        <p:nvPicPr>
          <p:cNvPr id="30" name="Picture Placeholder 22" descr="Group of people icon">
            <a:extLst>
              <a:ext uri="{FF2B5EF4-FFF2-40B4-BE49-F238E27FC236}">
                <a16:creationId xmlns:a16="http://schemas.microsoft.com/office/drawing/2014/main" id="{F01F8053-D611-49A5-A170-C3F87537D04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218162" y="1091832"/>
            <a:ext cx="621792" cy="621792"/>
          </a:xfrm>
          <a:prstGeom prst="rect">
            <a:avLst/>
          </a:prstGeom>
        </p:spPr>
      </p:pic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2881DED1-46FA-44B5-8375-B0B2F7B3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431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Sentence Completion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125" y="4781670"/>
            <a:ext cx="1620000" cy="720000"/>
          </a:xfrm>
        </p:spPr>
        <p:txBody>
          <a:bodyPr/>
          <a:lstStyle/>
          <a:p>
            <a:r>
              <a:rPr lang="en-US" dirty="0"/>
              <a:t>Use predictive analytics to suggest doctors possible end to  their sentences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Improved Accuracy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801254"/>
            <a:ext cx="1620000" cy="720000"/>
          </a:xfrm>
        </p:spPr>
        <p:txBody>
          <a:bodyPr/>
          <a:lstStyle/>
          <a:p>
            <a:r>
              <a:rPr lang="en-US" dirty="0"/>
              <a:t>For both doctors and patients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449999"/>
            <a:ext cx="5413376" cy="6271475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861565" y="-763864"/>
            <a:ext cx="2978999" cy="540673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702026" y="2369074"/>
            <a:ext cx="3292475" cy="54123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69" y="3674372"/>
            <a:ext cx="5125306" cy="720000"/>
          </a:xfrm>
        </p:spPr>
        <p:txBody>
          <a:bodyPr/>
          <a:lstStyle/>
          <a:p>
            <a:pPr algn="ctr"/>
            <a:r>
              <a:rPr lang="en-US" sz="4200" dirty="0"/>
              <a:t>Results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0F277DB-4202-48D4-9940-EF5A77F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7145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3C4F2EB-AEF6-45C0-8DAC-5BBA5DE78A8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7193B2-F046-42F4-8059-A3119120CC4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29F406-4F2A-43B4-A89A-43997F56CB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B26BCD4-051B-4C01-9773-CCE48C901B4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E890-7D34-4F6E-8585-F995AB092CE5}"/>
              </a:ext>
            </a:extLst>
          </p:cNvPr>
          <p:cNvSpPr txBox="1"/>
          <p:nvPr/>
        </p:nvSpPr>
        <p:spPr>
          <a:xfrm>
            <a:off x="182880" y="345440"/>
            <a:ext cx="6130638" cy="61117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BA7A0-051E-49CF-BD5C-AB277659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2" y="136525"/>
            <a:ext cx="5838768" cy="1962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F89BF4-CC47-48BB-B364-7728238DF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5" y="2230010"/>
            <a:ext cx="5963316" cy="2171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206B01-4E04-4527-9C8B-FD4F76D9745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41451" y="4548652"/>
            <a:ext cx="5943600" cy="1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4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Sentence Completion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125" y="4781670"/>
            <a:ext cx="1620000" cy="720000"/>
          </a:xfrm>
        </p:spPr>
        <p:txBody>
          <a:bodyPr/>
          <a:lstStyle/>
          <a:p>
            <a:r>
              <a:rPr lang="en-US" dirty="0"/>
              <a:t>Use predictive analytics to suggest doctors possible end to  their sentences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Improved Accuracy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801254"/>
            <a:ext cx="1620000" cy="720000"/>
          </a:xfrm>
        </p:spPr>
        <p:txBody>
          <a:bodyPr/>
          <a:lstStyle/>
          <a:p>
            <a:r>
              <a:rPr lang="en-US" dirty="0"/>
              <a:t>For both doctors and patients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449999"/>
            <a:ext cx="5413376" cy="6271475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861565" y="-763864"/>
            <a:ext cx="2978999" cy="540673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702026" y="2369074"/>
            <a:ext cx="3292475" cy="54123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745763" y="3026979"/>
            <a:ext cx="5246012" cy="2979000"/>
          </a:xfrm>
        </p:spPr>
        <p:txBody>
          <a:bodyPr/>
          <a:lstStyle/>
          <a:p>
            <a:pPr algn="ctr"/>
            <a:r>
              <a:rPr lang="en-US" sz="4600" dirty="0"/>
              <a:t>Results continued…</a:t>
            </a:r>
            <a:br>
              <a:rPr lang="en-US" sz="4200" dirty="0"/>
            </a:br>
            <a:br>
              <a:rPr lang="en-US" sz="4200" dirty="0"/>
            </a:br>
            <a:br>
              <a:rPr lang="en-US" sz="4200" dirty="0"/>
            </a:br>
            <a:r>
              <a:rPr lang="en-US" sz="2700" dirty="0"/>
              <a:t>By typing the just the letter I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0F277DB-4202-48D4-9940-EF5A77F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7145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3C4F2EB-AEF6-45C0-8DAC-5BBA5DE78A8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7193B2-F046-42F4-8059-A3119120CC4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29F406-4F2A-43B4-A89A-43997F56CB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B26BCD4-051B-4C01-9773-CCE48C901B4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E890-7D34-4F6E-8585-F995AB092CE5}"/>
              </a:ext>
            </a:extLst>
          </p:cNvPr>
          <p:cNvSpPr txBox="1"/>
          <p:nvPr/>
        </p:nvSpPr>
        <p:spPr>
          <a:xfrm>
            <a:off x="182880" y="345440"/>
            <a:ext cx="6130638" cy="61117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C8D28-61C0-45D5-B345-D88B74420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0" y="169319"/>
            <a:ext cx="6175948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067A82-CB03-4027-9927-57CD804DE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2173015"/>
            <a:ext cx="6130638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BE738-A6B0-4CD3-9BBF-9EFCC514A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83" y="4384668"/>
            <a:ext cx="613063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7678" y="606287"/>
            <a:ext cx="6776750" cy="611518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608460" y="275508"/>
            <a:ext cx="6115186" cy="67767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937" y="1341120"/>
            <a:ext cx="4444800" cy="3840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Feed the completed sentence back to the model to show a histogram with possible ailments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Also use demographics data and current weather conditions and area information to further screen possible diseases.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Use a browser-based editor for real time prediction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425360" y="2943881"/>
            <a:ext cx="6481385" cy="720000"/>
          </a:xfrm>
        </p:spPr>
        <p:txBody>
          <a:bodyPr/>
          <a:lstStyle/>
          <a:p>
            <a:pPr algn="ctr"/>
            <a:r>
              <a:rPr lang="en-US" dirty="0"/>
              <a:t>The Road ahead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572" y="6403216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15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>
          <a:xfrm>
            <a:off x="136525" y="136525"/>
            <a:ext cx="12055475" cy="65849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442364" y="-28161"/>
            <a:ext cx="6584950" cy="691432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961" y="1173655"/>
            <a:ext cx="6161756" cy="4510689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525" y="6457145"/>
            <a:ext cx="962795" cy="2643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page </a:t>
            </a:r>
            <a:fld id="{19B51A1E-902D-48AF-9020-955120F399B6}" type="slidenum">
              <a:rPr lang="en-US" smtClean="0">
                <a:solidFill>
                  <a:schemeClr val="bg2"/>
                </a:solidFill>
              </a:rPr>
              <a:pPr/>
              <a:t>16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31314" y="119027"/>
            <a:ext cx="5127379" cy="1032973"/>
          </a:xfrm>
        </p:spPr>
        <p:txBody>
          <a:bodyPr/>
          <a:lstStyle/>
          <a:p>
            <a:r>
              <a:rPr lang="en-US" sz="5400" dirty="0"/>
              <a:t>In a nutshell…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3" y="1492208"/>
            <a:ext cx="5085650" cy="454283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The Idea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Dataset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Deep Dive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Bottlenecks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600" dirty="0"/>
              <a:t>The Road Ahead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FEFE-B748-49E0-8AF0-8B61583841A9}"/>
              </a:ext>
            </a:extLst>
          </p:cNvPr>
          <p:cNvSpPr txBox="1"/>
          <p:nvPr/>
        </p:nvSpPr>
        <p:spPr>
          <a:xfrm>
            <a:off x="11091632" y="5847895"/>
            <a:ext cx="1100368" cy="608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BC70BC73-E873-4DA1-B56E-21DFF9CF8C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1955" y="765313"/>
            <a:ext cx="6774087" cy="595616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E393B7-8BA8-4816-ACB1-29B5B0A0B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710918" y="356351"/>
            <a:ext cx="5956161" cy="677408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273F12F-5694-4BD9-AB4E-B32A9A77DCD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301955" y="136525"/>
            <a:ext cx="6202017" cy="720000"/>
          </a:xfrm>
        </p:spPr>
        <p:txBody>
          <a:bodyPr/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D2327DB-19FD-4FE9-85F7-F52F095B47F1}"/>
              </a:ext>
            </a:extLst>
          </p:cNvPr>
          <p:cNvSpPr txBox="1">
            <a:spLocks/>
          </p:cNvSpPr>
          <p:nvPr/>
        </p:nvSpPr>
        <p:spPr>
          <a:xfrm>
            <a:off x="505993" y="1252979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What is EHR?</a:t>
            </a:r>
          </a:p>
          <a:p>
            <a:endParaRPr lang="en-US" sz="4000" dirty="0"/>
          </a:p>
          <a:p>
            <a:r>
              <a:rPr lang="en-US" sz="4000" dirty="0"/>
              <a:t>Why is it important?</a:t>
            </a:r>
          </a:p>
          <a:p>
            <a:endParaRPr lang="en-US" sz="4000" dirty="0"/>
          </a:p>
          <a:p>
            <a:r>
              <a:rPr lang="en-US" sz="4000" dirty="0"/>
              <a:t>Issues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9CB0C7A-42F5-41E4-A04F-44C46D1C15E9}"/>
              </a:ext>
            </a:extLst>
          </p:cNvPr>
          <p:cNvSpPr txBox="1">
            <a:spLocks/>
          </p:cNvSpPr>
          <p:nvPr/>
        </p:nvSpPr>
        <p:spPr>
          <a:xfrm>
            <a:off x="115958" y="6403216"/>
            <a:ext cx="962795" cy="2643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r>
              <a:rPr lang="en-US" b="1" i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45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32028" y="606287"/>
            <a:ext cx="5422400" cy="611440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6286025" y="952290"/>
            <a:ext cx="6114406" cy="5422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A9BAE97-CD6C-464C-A86C-F7BC8E4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4</a:t>
            </a:fld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0E4E0-0A92-4F84-A12B-7B03FBAF1D5A}"/>
              </a:ext>
            </a:extLst>
          </p:cNvPr>
          <p:cNvSpPr txBox="1"/>
          <p:nvPr/>
        </p:nvSpPr>
        <p:spPr bwMode="black">
          <a:xfrm>
            <a:off x="8090452" y="258518"/>
            <a:ext cx="2666229" cy="43240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4500" b="1" spc="-150" dirty="0">
                <a:solidFill>
                  <a:schemeClr val="bg1"/>
                </a:solidFill>
              </a:rPr>
              <a:t>The Idea</a:t>
            </a:r>
            <a:endParaRPr lang="en-US" sz="4500" b="0" spc="0" baseline="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2B827FF-882D-4A8D-90DB-FD7A583310E3}"/>
              </a:ext>
            </a:extLst>
          </p:cNvPr>
          <p:cNvSpPr txBox="1">
            <a:spLocks/>
          </p:cNvSpPr>
          <p:nvPr/>
        </p:nvSpPr>
        <p:spPr bwMode="black">
          <a:xfrm>
            <a:off x="6800403" y="1392074"/>
            <a:ext cx="5085650" cy="45428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dirty="0"/>
              <a:t>Help doctors work efficiently</a:t>
            </a:r>
          </a:p>
          <a:p>
            <a:pPr marL="0" indent="0">
              <a:buNone/>
            </a:pP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dirty="0"/>
              <a:t>Help patients get faster consultation</a:t>
            </a:r>
          </a:p>
          <a:p>
            <a:pPr marL="0" indent="0">
              <a:buNone/>
            </a:pP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dirty="0"/>
              <a:t>Leverage technology for automation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32028" y="606287"/>
            <a:ext cx="5422400" cy="611440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6286025" y="952290"/>
            <a:ext cx="6114406" cy="5422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A9BAE97-CD6C-464C-A86C-F7BC8E4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2B827FF-882D-4A8D-90DB-FD7A583310E3}"/>
              </a:ext>
            </a:extLst>
          </p:cNvPr>
          <p:cNvSpPr txBox="1">
            <a:spLocks/>
          </p:cNvSpPr>
          <p:nvPr/>
        </p:nvSpPr>
        <p:spPr bwMode="black">
          <a:xfrm>
            <a:off x="6800403" y="3332480"/>
            <a:ext cx="5085650" cy="2602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In Detail…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B6500E-5061-4258-9D19-2091AA0C6D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ECAE8-0B14-473E-96AA-86A7859C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5" y="947452"/>
            <a:ext cx="57038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Sentence Completion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125" y="4781670"/>
            <a:ext cx="1620000" cy="720000"/>
          </a:xfrm>
        </p:spPr>
        <p:txBody>
          <a:bodyPr/>
          <a:lstStyle/>
          <a:p>
            <a:r>
              <a:rPr lang="en-US" dirty="0"/>
              <a:t>Use predictive analytics to suggest doctors possible end to  their sentences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Improved Accuracy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801254"/>
            <a:ext cx="1620000" cy="720000"/>
          </a:xfrm>
        </p:spPr>
        <p:txBody>
          <a:bodyPr/>
          <a:lstStyle/>
          <a:p>
            <a:r>
              <a:rPr lang="en-US" dirty="0"/>
              <a:t>For both doctors and patients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449999"/>
            <a:ext cx="5413376" cy="6271475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861565" y="-763864"/>
            <a:ext cx="2978999" cy="540673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702026" y="2369074"/>
            <a:ext cx="3292475" cy="54123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69" y="3674372"/>
            <a:ext cx="5125306" cy="720000"/>
          </a:xfrm>
        </p:spPr>
        <p:txBody>
          <a:bodyPr/>
          <a:lstStyle/>
          <a:p>
            <a:pPr algn="ctr"/>
            <a:r>
              <a:rPr lang="en-US" sz="4200" dirty="0"/>
              <a:t>The Dataset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0F277DB-4202-48D4-9940-EF5A77F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7145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3C4F2EB-AEF6-45C0-8DAC-5BBA5DE78A8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7193B2-F046-42F4-8059-A3119120CC4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29F406-4F2A-43B4-A89A-43997F56CB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B26BCD4-051B-4C01-9773-CCE48C901B4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E890-7D34-4F6E-8585-F995AB092CE5}"/>
              </a:ext>
            </a:extLst>
          </p:cNvPr>
          <p:cNvSpPr txBox="1"/>
          <p:nvPr/>
        </p:nvSpPr>
        <p:spPr>
          <a:xfrm>
            <a:off x="182880" y="345440"/>
            <a:ext cx="6130638" cy="61117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C7484F-AD49-4AC5-8BAE-0DD57E9E2573}"/>
              </a:ext>
            </a:extLst>
          </p:cNvPr>
          <p:cNvSpPr txBox="1"/>
          <p:nvPr/>
        </p:nvSpPr>
        <p:spPr>
          <a:xfrm>
            <a:off x="416099" y="1775668"/>
            <a:ext cx="566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UCI Machine Learning Repository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215063 Instances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Recent data from year 2018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URL: </a:t>
            </a:r>
            <a:r>
              <a:rPr lang="en-US" sz="2400" dirty="0">
                <a:hlinkClick r:id="rId4"/>
              </a:rPr>
              <a:t>https://archive.ics.uci.edu/ml/datasets/Drug+Review+Dataset+%28Drugs.com%29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301395" y="-1931190"/>
            <a:ext cx="6584950" cy="107203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31315" y="119027"/>
            <a:ext cx="5043920" cy="1032973"/>
          </a:xfrm>
        </p:spPr>
        <p:txBody>
          <a:bodyPr/>
          <a:lstStyle/>
          <a:p>
            <a:r>
              <a:rPr lang="en-US" sz="5400" dirty="0"/>
              <a:t>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59697" y="1913315"/>
            <a:ext cx="10143235" cy="338218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000" dirty="0"/>
              <a:t>Language Model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000" dirty="0"/>
              <a:t>LSTM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000" dirty="0"/>
              <a:t>Seq2Seq modelling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FEFE-B748-49E0-8AF0-8B61583841A9}"/>
              </a:ext>
            </a:extLst>
          </p:cNvPr>
          <p:cNvSpPr txBox="1"/>
          <p:nvPr/>
        </p:nvSpPr>
        <p:spPr>
          <a:xfrm>
            <a:off x="11091632" y="5847895"/>
            <a:ext cx="1100368" cy="608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806910" y="-1426457"/>
            <a:ext cx="5573920" cy="107203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274560" y="119027"/>
            <a:ext cx="3384133" cy="1032973"/>
          </a:xfrm>
        </p:spPr>
        <p:txBody>
          <a:bodyPr/>
          <a:lstStyle/>
          <a:p>
            <a:pPr algn="l"/>
            <a:r>
              <a:rPr lang="en-US" sz="4000" dirty="0"/>
              <a:t>Language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31999" y="1169498"/>
            <a:ext cx="10143235" cy="50217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The goal of a LM is to break up a text corpus and assign probabilities to text sequences, typically one word at a time</a:t>
            </a:r>
          </a:p>
          <a:p>
            <a:pPr algn="l"/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 word based LM estimates the probability of P, one word at a time using the chain rule of probability.</a:t>
            </a: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FEFE-B748-49E0-8AF0-8B61583841A9}"/>
              </a:ext>
            </a:extLst>
          </p:cNvPr>
          <p:cNvSpPr txBox="1"/>
          <p:nvPr/>
        </p:nvSpPr>
        <p:spPr>
          <a:xfrm>
            <a:off x="11091632" y="5847895"/>
            <a:ext cx="1100368" cy="608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03F19-8045-47C5-A94E-0AF6C836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92" y="3804285"/>
            <a:ext cx="8131556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4F4F9E-2406-4000-ACE0-835E91DE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90" y="4853097"/>
            <a:ext cx="8131557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33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301395" y="-1931190"/>
            <a:ext cx="6584950" cy="1072038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628640" y="119027"/>
            <a:ext cx="5030053" cy="1032973"/>
          </a:xfrm>
        </p:spPr>
        <p:txBody>
          <a:bodyPr/>
          <a:lstStyle/>
          <a:p>
            <a:pPr algn="l"/>
            <a:r>
              <a:rPr lang="en-US" sz="4000" dirty="0"/>
              <a:t>Long Short Term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31999" y="1169498"/>
            <a:ext cx="10143235" cy="50217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The RNN model which uses memory to learn and improve the results.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Consists of Input Gate, Forget Gate and Output gate.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algn="l"/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8FEFE-B748-49E0-8AF0-8B61583841A9}"/>
              </a:ext>
            </a:extLst>
          </p:cNvPr>
          <p:cNvSpPr txBox="1"/>
          <p:nvPr/>
        </p:nvSpPr>
        <p:spPr>
          <a:xfrm>
            <a:off x="11091632" y="5847895"/>
            <a:ext cx="1100368" cy="608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DEBCD-DA99-4DB2-9424-2DA25D5E085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>
            <a:off x="3312160" y="3429000"/>
            <a:ext cx="4831507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453</Words>
  <Application>Microsoft Office PowerPoint</Application>
  <PresentationFormat>Widescreen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Office Theme</vt:lpstr>
      <vt:lpstr>Electronic Health Record Predictor</vt:lpstr>
      <vt:lpstr>In a nutshell…</vt:lpstr>
      <vt:lpstr>Introduction</vt:lpstr>
      <vt:lpstr>PowerPoint Presentation</vt:lpstr>
      <vt:lpstr>PowerPoint Presentation</vt:lpstr>
      <vt:lpstr>The Dataset</vt:lpstr>
      <vt:lpstr>Deep Dive</vt:lpstr>
      <vt:lpstr>Language Model</vt:lpstr>
      <vt:lpstr>Long Short Term Memory</vt:lpstr>
      <vt:lpstr>Seq2Seq modelling</vt:lpstr>
      <vt:lpstr>Seq2Seq modelling</vt:lpstr>
      <vt:lpstr>Bottlenecks</vt:lpstr>
      <vt:lpstr>Results</vt:lpstr>
      <vt:lpstr>Results continued…   By typing the just the letter I</vt:lpstr>
      <vt:lpstr>The Road ahead</vt:lpstr>
      <vt:lpstr>Demo  And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2019-09-01T00:46:18Z</dcterms:created>
  <dcterms:modified xsi:type="dcterms:W3CDTF">2019-12-13T23:33:20Z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