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3" r:id="rId8"/>
    <p:sldId id="262" r:id="rId9"/>
    <p:sldId id="264" r:id="rId10"/>
    <p:sldId id="265" r:id="rId11"/>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F239E9-53D7-49A8-85D5-C8B729DB862D}" v="20" dt="2025-08-22T05:31:48.1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guide orient="horz" pos="2592"/>
        <p:guide pos="46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 Kumar" userId="683d69882f0cfc98" providerId="LiveId" clId="{37F239E9-53D7-49A8-85D5-C8B729DB862D}"/>
    <pc:docChg chg="modSld">
      <pc:chgData name="Raj Kumar" userId="683d69882f0cfc98" providerId="LiveId" clId="{37F239E9-53D7-49A8-85D5-C8B729DB862D}" dt="2025-08-22T05:31:48.115" v="19"/>
      <pc:docMkLst>
        <pc:docMk/>
      </pc:docMkLst>
      <pc:sldChg chg="modTransition">
        <pc:chgData name="Raj Kumar" userId="683d69882f0cfc98" providerId="LiveId" clId="{37F239E9-53D7-49A8-85D5-C8B729DB862D}" dt="2025-08-22T05:31:23.635" v="10"/>
        <pc:sldMkLst>
          <pc:docMk/>
          <pc:sldMk cId="0" sldId="256"/>
        </pc:sldMkLst>
      </pc:sldChg>
      <pc:sldChg chg="modTransition">
        <pc:chgData name="Raj Kumar" userId="683d69882f0cfc98" providerId="LiveId" clId="{37F239E9-53D7-49A8-85D5-C8B729DB862D}" dt="2025-08-22T05:31:25.755" v="11"/>
        <pc:sldMkLst>
          <pc:docMk/>
          <pc:sldMk cId="0" sldId="257"/>
        </pc:sldMkLst>
      </pc:sldChg>
      <pc:sldChg chg="modTransition">
        <pc:chgData name="Raj Kumar" userId="683d69882f0cfc98" providerId="LiveId" clId="{37F239E9-53D7-49A8-85D5-C8B729DB862D}" dt="2025-08-22T05:31:28.556" v="12"/>
        <pc:sldMkLst>
          <pc:docMk/>
          <pc:sldMk cId="0" sldId="258"/>
        </pc:sldMkLst>
      </pc:sldChg>
      <pc:sldChg chg="modTransition">
        <pc:chgData name="Raj Kumar" userId="683d69882f0cfc98" providerId="LiveId" clId="{37F239E9-53D7-49A8-85D5-C8B729DB862D}" dt="2025-08-22T05:31:30.908" v="13"/>
        <pc:sldMkLst>
          <pc:docMk/>
          <pc:sldMk cId="0" sldId="259"/>
        </pc:sldMkLst>
      </pc:sldChg>
      <pc:sldChg chg="modTransition">
        <pc:chgData name="Raj Kumar" userId="683d69882f0cfc98" providerId="LiveId" clId="{37F239E9-53D7-49A8-85D5-C8B729DB862D}" dt="2025-08-22T05:31:34.665" v="14"/>
        <pc:sldMkLst>
          <pc:docMk/>
          <pc:sldMk cId="0" sldId="260"/>
        </pc:sldMkLst>
      </pc:sldChg>
      <pc:sldChg chg="modTransition">
        <pc:chgData name="Raj Kumar" userId="683d69882f0cfc98" providerId="LiveId" clId="{37F239E9-53D7-49A8-85D5-C8B729DB862D}" dt="2025-08-22T05:31:36.910" v="15"/>
        <pc:sldMkLst>
          <pc:docMk/>
          <pc:sldMk cId="0" sldId="261"/>
        </pc:sldMkLst>
      </pc:sldChg>
      <pc:sldChg chg="modTransition">
        <pc:chgData name="Raj Kumar" userId="683d69882f0cfc98" providerId="LiveId" clId="{37F239E9-53D7-49A8-85D5-C8B729DB862D}" dt="2025-08-22T05:31:42.910" v="17"/>
        <pc:sldMkLst>
          <pc:docMk/>
          <pc:sldMk cId="0" sldId="262"/>
        </pc:sldMkLst>
      </pc:sldChg>
      <pc:sldChg chg="modTransition">
        <pc:chgData name="Raj Kumar" userId="683d69882f0cfc98" providerId="LiveId" clId="{37F239E9-53D7-49A8-85D5-C8B729DB862D}" dt="2025-08-22T05:31:39.724" v="16"/>
        <pc:sldMkLst>
          <pc:docMk/>
          <pc:sldMk cId="0" sldId="263"/>
        </pc:sldMkLst>
      </pc:sldChg>
      <pc:sldChg chg="modTransition">
        <pc:chgData name="Raj Kumar" userId="683d69882f0cfc98" providerId="LiveId" clId="{37F239E9-53D7-49A8-85D5-C8B729DB862D}" dt="2025-08-22T05:31:45.696" v="18"/>
        <pc:sldMkLst>
          <pc:docMk/>
          <pc:sldMk cId="0" sldId="264"/>
        </pc:sldMkLst>
      </pc:sldChg>
      <pc:sldChg chg="modTransition">
        <pc:chgData name="Raj Kumar" userId="683d69882f0cfc98" providerId="LiveId" clId="{37F239E9-53D7-49A8-85D5-C8B729DB862D}" dt="2025-08-22T05:31:48.115" v="19"/>
        <pc:sldMkLst>
          <pc:docMk/>
          <pc:sldMk cId="0"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350211" y="0"/>
            <a:ext cx="6280189" cy="8229600"/>
          </a:xfrm>
          <a:prstGeom prst="rect">
            <a:avLst/>
          </a:prstGeom>
        </p:spPr>
      </p:pic>
      <p:sp>
        <p:nvSpPr>
          <p:cNvPr id="3" name="Text 0"/>
          <p:cNvSpPr/>
          <p:nvPr/>
        </p:nvSpPr>
        <p:spPr>
          <a:xfrm>
            <a:off x="592313" y="899517"/>
            <a:ext cx="7556421" cy="2556605"/>
          </a:xfrm>
          <a:prstGeom prst="rect">
            <a:avLst/>
          </a:prstGeom>
          <a:noFill/>
          <a:ln/>
        </p:spPr>
        <p:txBody>
          <a:bodyPr wrap="square" lIns="0" tIns="0" rIns="0" bIns="0" rtlCol="0" anchor="t"/>
          <a:lstStyle/>
          <a:p>
            <a:pPr>
              <a:lnSpc>
                <a:spcPts val="5550"/>
              </a:lnSpc>
            </a:pPr>
            <a:r>
              <a:rPr lang="en-US" sz="4000" b="1" dirty="0"/>
              <a:t>ANALYZING AND PREDECTING: </a:t>
            </a:r>
          </a:p>
          <a:p>
            <a:pPr>
              <a:lnSpc>
                <a:spcPts val="5550"/>
              </a:lnSpc>
            </a:pPr>
            <a:endParaRPr lang="en-US" b="1" dirty="0"/>
          </a:p>
        </p:txBody>
      </p:sp>
      <p:sp>
        <p:nvSpPr>
          <p:cNvPr id="4" name="Text 1"/>
          <p:cNvSpPr/>
          <p:nvPr/>
        </p:nvSpPr>
        <p:spPr>
          <a:xfrm>
            <a:off x="592313" y="2069102"/>
            <a:ext cx="7556421" cy="2774040"/>
          </a:xfrm>
          <a:prstGeom prst="rect">
            <a:avLst/>
          </a:prstGeom>
          <a:noFill/>
          <a:ln/>
        </p:spPr>
        <p:txBody>
          <a:bodyPr wrap="square" lIns="0" tIns="0" rIns="0" bIns="0" rtlCol="0" anchor="t"/>
          <a:lstStyle/>
          <a:p>
            <a:pPr marL="0" indent="0" algn="l">
              <a:lnSpc>
                <a:spcPts val="2850"/>
              </a:lnSpc>
              <a:buNone/>
            </a:pPr>
            <a:r>
              <a:rPr lang="en-US" sz="2000" dirty="0">
                <a:solidFill>
                  <a:srgbClr val="272525"/>
                </a:solidFill>
                <a:latin typeface="Inter" pitchFamily="34" charset="0"/>
                <a:ea typeface="Inter" pitchFamily="34" charset="-122"/>
                <a:cs typeface="Inter" pitchFamily="34" charset="-120"/>
              </a:rPr>
              <a:t>Predicting Inflation, Unemployment, and Rural Development with Machine Learning</a:t>
            </a:r>
          </a:p>
          <a:p>
            <a:pPr marL="0" indent="0" algn="l">
              <a:lnSpc>
                <a:spcPts val="2850"/>
              </a:lnSpc>
              <a:buNone/>
            </a:pPr>
            <a:endParaRPr lang="en-US" sz="1750" dirty="0">
              <a:solidFill>
                <a:srgbClr val="272525"/>
              </a:solidFill>
              <a:latin typeface="Inter" pitchFamily="34" charset="0"/>
              <a:ea typeface="Inter" pitchFamily="34" charset="-122"/>
            </a:endParaRPr>
          </a:p>
          <a:p>
            <a:pPr marL="0" indent="0" algn="l">
              <a:lnSpc>
                <a:spcPts val="2850"/>
              </a:lnSpc>
              <a:buNone/>
            </a:pPr>
            <a:r>
              <a:rPr lang="en-US" sz="2000" b="1" dirty="0">
                <a:solidFill>
                  <a:srgbClr val="272525"/>
                </a:solidFill>
                <a:latin typeface="Inter" pitchFamily="34" charset="0"/>
                <a:ea typeface="Inter" pitchFamily="34" charset="-122"/>
              </a:rPr>
              <a:t>TEAM NAME:VAR</a:t>
            </a:r>
            <a:endParaRPr lang="en-US" sz="2000" b="1" dirty="0"/>
          </a:p>
        </p:txBody>
      </p:sp>
      <p:sp>
        <p:nvSpPr>
          <p:cNvPr id="5" name="Text 2"/>
          <p:cNvSpPr/>
          <p:nvPr/>
        </p:nvSpPr>
        <p:spPr>
          <a:xfrm>
            <a:off x="356462" y="5116013"/>
            <a:ext cx="7993749" cy="1670671"/>
          </a:xfrm>
          <a:prstGeom prst="rect">
            <a:avLst/>
          </a:prstGeom>
          <a:noFill/>
          <a:ln/>
        </p:spPr>
        <p:txBody>
          <a:bodyPr wrap="none" lIns="0" tIns="0" rIns="0" bIns="0" rtlCol="0" anchor="t"/>
          <a:lstStyle/>
          <a:p>
            <a:pPr marL="0" indent="0" algn="ctr">
              <a:lnSpc>
                <a:spcPts val="2850"/>
              </a:lnSpc>
              <a:buNone/>
            </a:pPr>
            <a:endParaRPr lang="en-US" sz="1750" b="1" dirty="0"/>
          </a:p>
        </p:txBody>
      </p:sp>
      <p:sp>
        <p:nvSpPr>
          <p:cNvPr id="6" name="Text 3"/>
          <p:cNvSpPr/>
          <p:nvPr/>
        </p:nvSpPr>
        <p:spPr>
          <a:xfrm>
            <a:off x="3912325" y="7408191"/>
            <a:ext cx="7556421" cy="821410"/>
          </a:xfrm>
          <a:prstGeom prst="rect">
            <a:avLst/>
          </a:prstGeom>
          <a:noFill/>
          <a:ln/>
        </p:spPr>
        <p:txBody>
          <a:bodyPr wrap="none" lIns="0" tIns="0" rIns="0" bIns="0" rtlCol="0" anchor="t"/>
          <a:lstStyle/>
          <a:p>
            <a:pPr marL="0" indent="0" algn="ctr">
              <a:lnSpc>
                <a:spcPts val="2850"/>
              </a:lnSpc>
              <a:buNone/>
            </a:pP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863084"/>
            <a:ext cx="5585460"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Summary &amp; Future Scope</a:t>
            </a:r>
            <a:endParaRPr lang="en-US" sz="3550" dirty="0"/>
          </a:p>
        </p:txBody>
      </p:sp>
      <p:sp>
        <p:nvSpPr>
          <p:cNvPr id="3" name="Text 1"/>
          <p:cNvSpPr/>
          <p:nvPr/>
        </p:nvSpPr>
        <p:spPr>
          <a:xfrm>
            <a:off x="793790" y="1912025"/>
            <a:ext cx="3402330" cy="425291"/>
          </a:xfrm>
          <a:prstGeom prst="rect">
            <a:avLst/>
          </a:prstGeom>
          <a:noFill/>
          <a:ln/>
        </p:spPr>
        <p:txBody>
          <a:bodyPr wrap="none" lIns="0" tIns="0" rIns="0" bIns="0" rtlCol="0" anchor="t"/>
          <a:lstStyle/>
          <a:p>
            <a:pPr marL="0" indent="0" algn="l">
              <a:lnSpc>
                <a:spcPts val="3300"/>
              </a:lnSpc>
              <a:buNone/>
            </a:pPr>
            <a:r>
              <a:rPr lang="en-US" sz="2650" b="1" dirty="0">
                <a:solidFill>
                  <a:srgbClr val="4950BC"/>
                </a:solidFill>
                <a:latin typeface="Inter Bold" pitchFamily="34" charset="0"/>
                <a:ea typeface="Inter Bold" pitchFamily="34" charset="-122"/>
                <a:cs typeface="Inter Bold" pitchFamily="34" charset="-120"/>
              </a:rPr>
              <a:t>Summary</a:t>
            </a:r>
            <a:endParaRPr lang="en-US" sz="2650" dirty="0"/>
          </a:p>
        </p:txBody>
      </p:sp>
      <p:sp>
        <p:nvSpPr>
          <p:cNvPr id="4" name="Text 2"/>
          <p:cNvSpPr/>
          <p:nvPr/>
        </p:nvSpPr>
        <p:spPr>
          <a:xfrm>
            <a:off x="793790" y="2564130"/>
            <a:ext cx="6244709" cy="1814513"/>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This dashboard unifies data, machine learning, and an interactive user interface to create a powerful economic forecasting tool. It effectively predicts and visualizes key development indicators, empowering users with data-driven insights for strategic planning.</a:t>
            </a:r>
            <a:endParaRPr lang="en-US" sz="1750" dirty="0"/>
          </a:p>
        </p:txBody>
      </p:sp>
      <p:sp>
        <p:nvSpPr>
          <p:cNvPr id="5" name="Text 3"/>
          <p:cNvSpPr/>
          <p:nvPr/>
        </p:nvSpPr>
        <p:spPr>
          <a:xfrm>
            <a:off x="7599521" y="1912025"/>
            <a:ext cx="3629382" cy="425291"/>
          </a:xfrm>
          <a:prstGeom prst="rect">
            <a:avLst/>
          </a:prstGeom>
          <a:noFill/>
          <a:ln/>
        </p:spPr>
        <p:txBody>
          <a:bodyPr wrap="none" lIns="0" tIns="0" rIns="0" bIns="0" rtlCol="0" anchor="t"/>
          <a:lstStyle/>
          <a:p>
            <a:pPr marL="0" indent="0" algn="l">
              <a:lnSpc>
                <a:spcPts val="3300"/>
              </a:lnSpc>
              <a:buNone/>
            </a:pPr>
            <a:r>
              <a:rPr lang="en-US" sz="2650" b="1" dirty="0">
                <a:solidFill>
                  <a:srgbClr val="4950BC"/>
                </a:solidFill>
                <a:latin typeface="Inter Bold" pitchFamily="34" charset="0"/>
                <a:ea typeface="Inter Bold" pitchFamily="34" charset="-122"/>
                <a:cs typeface="Inter Bold" pitchFamily="34" charset="-120"/>
              </a:rPr>
              <a:t>Future Enhancements</a:t>
            </a:r>
            <a:endParaRPr lang="en-US" sz="2650" dirty="0"/>
          </a:p>
        </p:txBody>
      </p:sp>
      <p:sp>
        <p:nvSpPr>
          <p:cNvPr id="6" name="Text 4"/>
          <p:cNvSpPr/>
          <p:nvPr/>
        </p:nvSpPr>
        <p:spPr>
          <a:xfrm>
            <a:off x="7599521" y="2564130"/>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Integrate more ML models for comparative accuracy analysis.</a:t>
            </a:r>
            <a:endParaRPr lang="en-US" sz="1750" dirty="0"/>
          </a:p>
        </p:txBody>
      </p:sp>
      <p:sp>
        <p:nvSpPr>
          <p:cNvPr id="7" name="Text 5"/>
          <p:cNvSpPr/>
          <p:nvPr/>
        </p:nvSpPr>
        <p:spPr>
          <a:xfrm>
            <a:off x="7599521" y="3369231"/>
            <a:ext cx="6244709" cy="725805"/>
          </a:xfrm>
          <a:prstGeom prst="rect">
            <a:avLst/>
          </a:prstGeom>
          <a:noFill/>
          <a:ln/>
        </p:spPr>
        <p:txBody>
          <a:bodyPr wrap="square" lIns="0" tIns="0" rIns="0" bIns="0" rtlCol="0" anchor="t"/>
          <a:lstStyle/>
          <a:p>
            <a:pPr marL="342900" indent="-342900" algn="l">
              <a:lnSpc>
                <a:spcPts val="2850"/>
              </a:lnSpc>
              <a:buSzPct val="100000"/>
              <a:buChar char="•"/>
            </a:pPr>
            <a:endParaRPr lang="en-US" sz="1750" dirty="0"/>
          </a:p>
        </p:txBody>
      </p:sp>
      <p:sp>
        <p:nvSpPr>
          <p:cNvPr id="8" name="Text 6"/>
          <p:cNvSpPr/>
          <p:nvPr/>
        </p:nvSpPr>
        <p:spPr>
          <a:xfrm>
            <a:off x="7599521" y="3448526"/>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Implement user authentication for personalized data saving and access.</a:t>
            </a:r>
            <a:endParaRPr lang="en-US" sz="1750" dirty="0"/>
          </a:p>
        </p:txBody>
      </p:sp>
      <p:sp>
        <p:nvSpPr>
          <p:cNvPr id="9" name="Text 7"/>
          <p:cNvSpPr/>
          <p:nvPr/>
        </p:nvSpPr>
        <p:spPr>
          <a:xfrm>
            <a:off x="7599521" y="4378643"/>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Develop functionality for generating and downloading detailed reports.</a:t>
            </a:r>
            <a:endParaRPr lang="en-US" sz="1750" dirty="0"/>
          </a:p>
        </p:txBody>
      </p:sp>
      <p:sp>
        <p:nvSpPr>
          <p:cNvPr id="10" name="Shape 8"/>
          <p:cNvSpPr/>
          <p:nvPr/>
        </p:nvSpPr>
        <p:spPr>
          <a:xfrm>
            <a:off x="56673" y="5935850"/>
            <a:ext cx="14573727" cy="2293750"/>
          </a:xfrm>
          <a:prstGeom prst="roundRect">
            <a:avLst>
              <a:gd name="adj" fmla="val 7181"/>
            </a:avLst>
          </a:prstGeom>
          <a:solidFill>
            <a:srgbClr val="B6FCB8"/>
          </a:solidFill>
          <a:ln/>
        </p:spPr>
      </p:sp>
      <p:pic>
        <p:nvPicPr>
          <p:cNvPr id="11" name="Image 0" descr="preencoded.png"/>
          <p:cNvPicPr>
            <a:picLocks noChangeAspect="1"/>
          </p:cNvPicPr>
          <p:nvPr/>
        </p:nvPicPr>
        <p:blipFill>
          <a:blip r:embed="rId3"/>
          <a:stretch>
            <a:fillRect/>
          </a:stretch>
        </p:blipFill>
        <p:spPr>
          <a:xfrm>
            <a:off x="1020604" y="6383774"/>
            <a:ext cx="283488" cy="226814"/>
          </a:xfrm>
          <a:prstGeom prst="rect">
            <a:avLst/>
          </a:prstGeom>
        </p:spPr>
      </p:pic>
      <p:sp>
        <p:nvSpPr>
          <p:cNvPr id="12" name="Text 9"/>
          <p:cNvSpPr/>
          <p:nvPr/>
        </p:nvSpPr>
        <p:spPr>
          <a:xfrm>
            <a:off x="1530906" y="6383775"/>
            <a:ext cx="12078891" cy="1028104"/>
          </a:xfrm>
          <a:prstGeom prst="rect">
            <a:avLst/>
          </a:prstGeom>
          <a:noFill/>
          <a:ln/>
        </p:spPr>
        <p:txBody>
          <a:bodyPr wrap="square" lIns="0" tIns="0" rIns="0" bIns="0" rtlCol="0" anchor="t"/>
          <a:lstStyle/>
          <a:p>
            <a:pPr marL="0" indent="0" algn="l">
              <a:lnSpc>
                <a:spcPts val="2850"/>
              </a:lnSpc>
              <a:buNone/>
            </a:pPr>
            <a:r>
              <a:rPr lang="en-US" sz="2000" b="1" dirty="0">
                <a:solidFill>
                  <a:srgbClr val="000000"/>
                </a:solidFill>
                <a:latin typeface="Inter" pitchFamily="34" charset="0"/>
                <a:ea typeface="Inter" pitchFamily="34" charset="-122"/>
                <a:cs typeface="Inter" pitchFamily="34" charset="-120"/>
              </a:rPr>
              <a:t>Our commitment is to continuously evolve this dashboard, ensuring it remains at the forefront of economic forecasting technology and continues to deliver unparalleled value.</a:t>
            </a:r>
          </a:p>
          <a:p>
            <a:pPr marL="0" indent="0" algn="l">
              <a:lnSpc>
                <a:spcPts val="2850"/>
              </a:lnSpc>
              <a:buNone/>
            </a:pPr>
            <a:r>
              <a:rPr lang="en-US" sz="2000" b="1" dirty="0">
                <a:solidFill>
                  <a:srgbClr val="000000"/>
                </a:solidFill>
                <a:latin typeface="Inter" pitchFamily="34" charset="0"/>
                <a:ea typeface="Inter" pitchFamily="34" charset="-122"/>
              </a:rPr>
              <a:t>  </a:t>
            </a:r>
            <a:endParaRPr lang="en-US" sz="2000" b="1" dirty="0"/>
          </a:p>
        </p:txBody>
      </p:sp>
      <p:sp>
        <p:nvSpPr>
          <p:cNvPr id="13" name="TextBox 12"/>
          <p:cNvSpPr txBox="1"/>
          <p:nvPr/>
        </p:nvSpPr>
        <p:spPr>
          <a:xfrm>
            <a:off x="1579960" y="7596545"/>
            <a:ext cx="13050440" cy="523220"/>
          </a:xfrm>
          <a:prstGeom prst="rect">
            <a:avLst/>
          </a:prstGeom>
          <a:noFill/>
        </p:spPr>
        <p:txBody>
          <a:bodyPr wrap="square" rtlCol="0">
            <a:spAutoFit/>
          </a:bodyPr>
          <a:lstStyle/>
          <a:p>
            <a:r>
              <a:rPr lang="en-US" sz="2800" b="1" dirty="0"/>
              <a:t>INSTITUTION NAME:VIKAS GROUP OF INSITUTIONS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280636"/>
            <a:ext cx="453651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Project Overview</a:t>
            </a:r>
            <a:endParaRPr lang="en-US" sz="3550" dirty="0"/>
          </a:p>
        </p:txBody>
      </p:sp>
      <p:sp>
        <p:nvSpPr>
          <p:cNvPr id="3" name="Text 1"/>
          <p:cNvSpPr/>
          <p:nvPr/>
        </p:nvSpPr>
        <p:spPr>
          <a:xfrm>
            <a:off x="793790" y="2306836"/>
            <a:ext cx="6244709" cy="2540318"/>
          </a:xfrm>
          <a:prstGeom prst="rect">
            <a:avLst/>
          </a:prstGeom>
          <a:noFill/>
          <a:ln/>
        </p:spPr>
        <p:txBody>
          <a:bodyPr wrap="squar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Our project delivers an interactive dashboard built with Streamlit,</a:t>
            </a:r>
            <a:r>
              <a:rPr lang="en-US" sz="1750" dirty="0">
                <a:solidFill>
                  <a:srgbClr val="272525"/>
                </a:solidFill>
                <a:latin typeface="Inter" pitchFamily="34" charset="0"/>
                <a:ea typeface="Inter" pitchFamily="34" charset="-122"/>
                <a:cs typeface="Inter" pitchFamily="34" charset="-120"/>
              </a:rPr>
              <a:t> designed to empower policy analysts, data scientists, and product stakeholders. It leverages robust machine learning models to forecast critical economic indicators and visualize key development metrics. This tool provides actionable insights for informed decision-making.</a:t>
            </a:r>
            <a:endParaRPr lang="en-US" sz="1750" dirty="0"/>
          </a:p>
        </p:txBody>
      </p:sp>
      <p:sp>
        <p:nvSpPr>
          <p:cNvPr id="4" name="Shape 2"/>
          <p:cNvSpPr/>
          <p:nvPr/>
        </p:nvSpPr>
        <p:spPr>
          <a:xfrm>
            <a:off x="7599521" y="2357914"/>
            <a:ext cx="510302" cy="510302"/>
          </a:xfrm>
          <a:prstGeom prst="roundRect">
            <a:avLst>
              <a:gd name="adj" fmla="val 18669"/>
            </a:avLst>
          </a:prstGeom>
          <a:solidFill>
            <a:srgbClr val="DADBF1"/>
          </a:solidFill>
          <a:ln w="7620">
            <a:solidFill>
              <a:srgbClr val="C0C1D7"/>
            </a:solidFill>
            <a:prstDash val="solid"/>
          </a:ln>
        </p:spPr>
      </p:sp>
      <p:sp>
        <p:nvSpPr>
          <p:cNvPr id="5" name="Text 3"/>
          <p:cNvSpPr/>
          <p:nvPr/>
        </p:nvSpPr>
        <p:spPr>
          <a:xfrm>
            <a:off x="7684591" y="2400419"/>
            <a:ext cx="340162" cy="425291"/>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Inter Bold" pitchFamily="34" charset="0"/>
                <a:ea typeface="Inter Bold" pitchFamily="34" charset="-122"/>
                <a:cs typeface="Inter Bold" pitchFamily="34" charset="-120"/>
              </a:rPr>
              <a:t>1</a:t>
            </a:r>
            <a:endParaRPr lang="en-US" sz="2650" dirty="0"/>
          </a:p>
        </p:txBody>
      </p:sp>
      <p:sp>
        <p:nvSpPr>
          <p:cNvPr id="6" name="Text 4"/>
          <p:cNvSpPr/>
          <p:nvPr/>
        </p:nvSpPr>
        <p:spPr>
          <a:xfrm>
            <a:off x="8336637" y="2435781"/>
            <a:ext cx="3039666"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Predict Inflation Rates</a:t>
            </a:r>
            <a:endParaRPr lang="en-US" sz="2200" dirty="0"/>
          </a:p>
        </p:txBody>
      </p:sp>
      <p:sp>
        <p:nvSpPr>
          <p:cNvPr id="7" name="Text 5"/>
          <p:cNvSpPr/>
          <p:nvPr/>
        </p:nvSpPr>
        <p:spPr>
          <a:xfrm>
            <a:off x="8336637" y="3016925"/>
            <a:ext cx="5507593"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Accurate forecasting of future inflation trends.</a:t>
            </a:r>
            <a:endParaRPr lang="en-US" sz="1750" dirty="0"/>
          </a:p>
        </p:txBody>
      </p:sp>
      <p:sp>
        <p:nvSpPr>
          <p:cNvPr id="8" name="Shape 6"/>
          <p:cNvSpPr/>
          <p:nvPr/>
        </p:nvSpPr>
        <p:spPr>
          <a:xfrm>
            <a:off x="7599521" y="3833455"/>
            <a:ext cx="510302" cy="510302"/>
          </a:xfrm>
          <a:prstGeom prst="roundRect">
            <a:avLst>
              <a:gd name="adj" fmla="val 18669"/>
            </a:avLst>
          </a:prstGeom>
          <a:solidFill>
            <a:srgbClr val="DADBF1"/>
          </a:solidFill>
          <a:ln w="7620">
            <a:solidFill>
              <a:srgbClr val="C0C1D7"/>
            </a:solidFill>
            <a:prstDash val="solid"/>
          </a:ln>
        </p:spPr>
      </p:sp>
      <p:sp>
        <p:nvSpPr>
          <p:cNvPr id="9" name="Text 7"/>
          <p:cNvSpPr/>
          <p:nvPr/>
        </p:nvSpPr>
        <p:spPr>
          <a:xfrm>
            <a:off x="7684591" y="3875961"/>
            <a:ext cx="340162" cy="425291"/>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Inter Bold" pitchFamily="34" charset="0"/>
                <a:ea typeface="Inter Bold" pitchFamily="34" charset="-122"/>
                <a:cs typeface="Inter Bold" pitchFamily="34" charset="-120"/>
              </a:rPr>
              <a:t>2</a:t>
            </a:r>
            <a:endParaRPr lang="en-US" sz="2650" dirty="0"/>
          </a:p>
        </p:txBody>
      </p:sp>
      <p:sp>
        <p:nvSpPr>
          <p:cNvPr id="10" name="Text 8"/>
          <p:cNvSpPr/>
          <p:nvPr/>
        </p:nvSpPr>
        <p:spPr>
          <a:xfrm>
            <a:off x="8336637" y="3911322"/>
            <a:ext cx="4231243"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Forecast Unemployment Rates</a:t>
            </a:r>
            <a:endParaRPr lang="en-US" sz="2200" dirty="0"/>
          </a:p>
        </p:txBody>
      </p:sp>
      <p:sp>
        <p:nvSpPr>
          <p:cNvPr id="11" name="Text 9"/>
          <p:cNvSpPr/>
          <p:nvPr/>
        </p:nvSpPr>
        <p:spPr>
          <a:xfrm>
            <a:off x="8336637" y="4492466"/>
            <a:ext cx="5507593"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Insightful predictions for labor market dynamics.</a:t>
            </a:r>
            <a:endParaRPr lang="en-US" sz="1750" dirty="0"/>
          </a:p>
        </p:txBody>
      </p:sp>
      <p:sp>
        <p:nvSpPr>
          <p:cNvPr id="12" name="Shape 10"/>
          <p:cNvSpPr/>
          <p:nvPr/>
        </p:nvSpPr>
        <p:spPr>
          <a:xfrm>
            <a:off x="7599521" y="5308997"/>
            <a:ext cx="510302" cy="510302"/>
          </a:xfrm>
          <a:prstGeom prst="roundRect">
            <a:avLst>
              <a:gd name="adj" fmla="val 18669"/>
            </a:avLst>
          </a:prstGeom>
          <a:solidFill>
            <a:srgbClr val="DADBF1"/>
          </a:solidFill>
          <a:ln w="7620">
            <a:solidFill>
              <a:srgbClr val="C0C1D7"/>
            </a:solidFill>
            <a:prstDash val="solid"/>
          </a:ln>
        </p:spPr>
      </p:sp>
      <p:sp>
        <p:nvSpPr>
          <p:cNvPr id="13" name="Text 11"/>
          <p:cNvSpPr/>
          <p:nvPr/>
        </p:nvSpPr>
        <p:spPr>
          <a:xfrm>
            <a:off x="7684591" y="5351502"/>
            <a:ext cx="340162" cy="425291"/>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Inter Bold" pitchFamily="34" charset="0"/>
                <a:ea typeface="Inter Bold" pitchFamily="34" charset="-122"/>
                <a:cs typeface="Inter Bold" pitchFamily="34" charset="-120"/>
              </a:rPr>
              <a:t>3</a:t>
            </a:r>
            <a:endParaRPr lang="en-US" sz="2650" dirty="0"/>
          </a:p>
        </p:txBody>
      </p:sp>
      <p:sp>
        <p:nvSpPr>
          <p:cNvPr id="14" name="Text 12"/>
          <p:cNvSpPr/>
          <p:nvPr/>
        </p:nvSpPr>
        <p:spPr>
          <a:xfrm>
            <a:off x="8336637" y="5386864"/>
            <a:ext cx="395537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Visualize Rural Development</a:t>
            </a:r>
            <a:endParaRPr lang="en-US" sz="2200" dirty="0"/>
          </a:p>
        </p:txBody>
      </p:sp>
      <p:sp>
        <p:nvSpPr>
          <p:cNvPr id="15" name="Text 13"/>
          <p:cNvSpPr/>
          <p:nvPr/>
        </p:nvSpPr>
        <p:spPr>
          <a:xfrm>
            <a:off x="8336637" y="5968008"/>
            <a:ext cx="5507593"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Comprehensive overview of growth metrics in rural areas.</a:t>
            </a:r>
            <a:endParaRPr lang="en-US" sz="1750" dirty="0"/>
          </a:p>
        </p:txBody>
      </p:sp>
      <p:sp>
        <p:nvSpPr>
          <p:cNvPr id="16" name="Rectangle 15"/>
          <p:cNvSpPr/>
          <p:nvPr/>
        </p:nvSpPr>
        <p:spPr>
          <a:xfrm>
            <a:off x="12910088" y="7795647"/>
            <a:ext cx="1720312" cy="4339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572453" y="449818"/>
            <a:ext cx="6006346" cy="408980"/>
          </a:xfrm>
          <a:prstGeom prst="rect">
            <a:avLst/>
          </a:prstGeom>
          <a:noFill/>
          <a:ln/>
        </p:spPr>
        <p:txBody>
          <a:bodyPr wrap="none" lIns="0" tIns="0" rIns="0" bIns="0" rtlCol="0" anchor="t"/>
          <a:lstStyle/>
          <a:p>
            <a:pPr marL="0" indent="0" algn="l">
              <a:lnSpc>
                <a:spcPts val="3200"/>
              </a:lnSpc>
              <a:buNone/>
            </a:pPr>
            <a:r>
              <a:rPr lang="en-US" sz="2550" b="1" dirty="0">
                <a:solidFill>
                  <a:srgbClr val="000000"/>
                </a:solidFill>
                <a:latin typeface="Inter Bold" pitchFamily="34" charset="0"/>
                <a:ea typeface="Inter Bold" pitchFamily="34" charset="-122"/>
                <a:cs typeface="Inter Bold" pitchFamily="34" charset="-120"/>
              </a:rPr>
              <a:t>Dashboard Navigation &amp; Key Features</a:t>
            </a:r>
            <a:endParaRPr lang="en-US" sz="2550" dirty="0"/>
          </a:p>
        </p:txBody>
      </p:sp>
      <p:sp>
        <p:nvSpPr>
          <p:cNvPr id="3" name="Text 1"/>
          <p:cNvSpPr/>
          <p:nvPr/>
        </p:nvSpPr>
        <p:spPr>
          <a:xfrm>
            <a:off x="572453" y="1185863"/>
            <a:ext cx="13485495" cy="523399"/>
          </a:xfrm>
          <a:prstGeom prst="rect">
            <a:avLst/>
          </a:prstGeom>
          <a:noFill/>
          <a:ln/>
        </p:spPr>
        <p:txBody>
          <a:bodyPr wrap="square" lIns="0" tIns="0" rIns="0" bIns="0" rtlCol="0" anchor="t"/>
          <a:lstStyle/>
          <a:p>
            <a:pPr marL="0" indent="0" algn="l">
              <a:lnSpc>
                <a:spcPts val="2050"/>
              </a:lnSpc>
              <a:buNone/>
            </a:pPr>
            <a:r>
              <a:rPr lang="en-US" sz="1600" dirty="0">
                <a:solidFill>
                  <a:srgbClr val="272525"/>
                </a:solidFill>
                <a:latin typeface="Inter" pitchFamily="34" charset="0"/>
                <a:ea typeface="Inter" pitchFamily="34" charset="-122"/>
                <a:cs typeface="Inter" pitchFamily="34" charset="-120"/>
              </a:rPr>
              <a:t>The dashboard is intuitively designed with a sidebar navigation system, ensuring seamless access to all functionalities. Each section is tailored to provide either precise predictions or rich visual analytics, catering to diverse analytical needs.</a:t>
            </a:r>
            <a:endParaRPr lang="en-US" sz="1600" dirty="0"/>
          </a:p>
        </p:txBody>
      </p:sp>
      <p:pic>
        <p:nvPicPr>
          <p:cNvPr id="4" name="Image 0" descr="preencoded.png"/>
          <p:cNvPicPr>
            <a:picLocks noChangeAspect="1"/>
          </p:cNvPicPr>
          <p:nvPr/>
        </p:nvPicPr>
        <p:blipFill>
          <a:blip r:embed="rId3"/>
          <a:stretch>
            <a:fillRect/>
          </a:stretch>
        </p:blipFill>
        <p:spPr>
          <a:xfrm>
            <a:off x="572453" y="1893213"/>
            <a:ext cx="817840" cy="981432"/>
          </a:xfrm>
          <a:prstGeom prst="rect">
            <a:avLst/>
          </a:prstGeom>
        </p:spPr>
      </p:pic>
      <p:sp>
        <p:nvSpPr>
          <p:cNvPr id="5" name="Text 2"/>
          <p:cNvSpPr/>
          <p:nvPr/>
        </p:nvSpPr>
        <p:spPr>
          <a:xfrm>
            <a:off x="1553766" y="2056686"/>
            <a:ext cx="2044660" cy="255508"/>
          </a:xfrm>
          <a:prstGeom prst="rect">
            <a:avLst/>
          </a:prstGeom>
          <a:noFill/>
          <a:ln/>
        </p:spPr>
        <p:txBody>
          <a:bodyPr wrap="none" lIns="0" tIns="0" rIns="0" bIns="0" rtlCol="0" anchor="t"/>
          <a:lstStyle/>
          <a:p>
            <a:pPr marL="0" indent="0" algn="l">
              <a:lnSpc>
                <a:spcPts val="2000"/>
              </a:lnSpc>
              <a:buNone/>
            </a:pPr>
            <a:r>
              <a:rPr lang="en-US" sz="1600" b="1" dirty="0">
                <a:solidFill>
                  <a:srgbClr val="272525"/>
                </a:solidFill>
                <a:latin typeface="Inter Bold" pitchFamily="34" charset="0"/>
                <a:ea typeface="Inter Bold" pitchFamily="34" charset="-122"/>
                <a:cs typeface="Inter Bold" pitchFamily="34" charset="-120"/>
              </a:rPr>
              <a:t>Home</a:t>
            </a:r>
            <a:endParaRPr lang="en-US" sz="1600" dirty="0"/>
          </a:p>
        </p:txBody>
      </p:sp>
      <p:pic>
        <p:nvPicPr>
          <p:cNvPr id="6" name="Image 1" descr="preencoded.png"/>
          <p:cNvPicPr>
            <a:picLocks noChangeAspect="1"/>
          </p:cNvPicPr>
          <p:nvPr/>
        </p:nvPicPr>
        <p:blipFill>
          <a:blip r:embed="rId4"/>
          <a:stretch>
            <a:fillRect/>
          </a:stretch>
        </p:blipFill>
        <p:spPr>
          <a:xfrm>
            <a:off x="572453" y="2874645"/>
            <a:ext cx="817840" cy="981432"/>
          </a:xfrm>
          <a:prstGeom prst="rect">
            <a:avLst/>
          </a:prstGeom>
        </p:spPr>
      </p:pic>
      <p:sp>
        <p:nvSpPr>
          <p:cNvPr id="7" name="Text 3"/>
          <p:cNvSpPr/>
          <p:nvPr/>
        </p:nvSpPr>
        <p:spPr>
          <a:xfrm>
            <a:off x="1553766" y="3038118"/>
            <a:ext cx="2044660" cy="255508"/>
          </a:xfrm>
          <a:prstGeom prst="rect">
            <a:avLst/>
          </a:prstGeom>
          <a:noFill/>
          <a:ln/>
        </p:spPr>
        <p:txBody>
          <a:bodyPr wrap="none" lIns="0" tIns="0" rIns="0" bIns="0" rtlCol="0" anchor="t"/>
          <a:lstStyle/>
          <a:p>
            <a:pPr marL="0" indent="0" algn="l">
              <a:lnSpc>
                <a:spcPts val="2000"/>
              </a:lnSpc>
              <a:buNone/>
            </a:pPr>
            <a:r>
              <a:rPr lang="en-US" sz="1600" b="1" dirty="0">
                <a:solidFill>
                  <a:srgbClr val="272525"/>
                </a:solidFill>
                <a:latin typeface="Inter Bold" pitchFamily="34" charset="0"/>
                <a:ea typeface="Inter Bold" pitchFamily="34" charset="-122"/>
                <a:cs typeface="Inter Bold" pitchFamily="34" charset="-120"/>
              </a:rPr>
              <a:t>Predict Inflation</a:t>
            </a:r>
            <a:endParaRPr lang="en-US" sz="1600" dirty="0"/>
          </a:p>
        </p:txBody>
      </p:sp>
      <p:pic>
        <p:nvPicPr>
          <p:cNvPr id="8" name="Image 2" descr="preencoded.png"/>
          <p:cNvPicPr>
            <a:picLocks noChangeAspect="1"/>
          </p:cNvPicPr>
          <p:nvPr/>
        </p:nvPicPr>
        <p:blipFill>
          <a:blip r:embed="rId4"/>
          <a:stretch>
            <a:fillRect/>
          </a:stretch>
        </p:blipFill>
        <p:spPr>
          <a:xfrm>
            <a:off x="572453" y="3856077"/>
            <a:ext cx="817840" cy="981432"/>
          </a:xfrm>
          <a:prstGeom prst="rect">
            <a:avLst/>
          </a:prstGeom>
        </p:spPr>
      </p:pic>
      <p:sp>
        <p:nvSpPr>
          <p:cNvPr id="9" name="Text 4"/>
          <p:cNvSpPr/>
          <p:nvPr/>
        </p:nvSpPr>
        <p:spPr>
          <a:xfrm>
            <a:off x="1553766" y="4019550"/>
            <a:ext cx="2285167" cy="255508"/>
          </a:xfrm>
          <a:prstGeom prst="rect">
            <a:avLst/>
          </a:prstGeom>
          <a:noFill/>
          <a:ln/>
        </p:spPr>
        <p:txBody>
          <a:bodyPr wrap="none" lIns="0" tIns="0" rIns="0" bIns="0" rtlCol="0" anchor="t"/>
          <a:lstStyle/>
          <a:p>
            <a:pPr marL="0" indent="0" algn="l">
              <a:lnSpc>
                <a:spcPts val="2000"/>
              </a:lnSpc>
              <a:buNone/>
            </a:pPr>
            <a:r>
              <a:rPr lang="en-US" sz="1600" b="1" dirty="0">
                <a:solidFill>
                  <a:srgbClr val="272525"/>
                </a:solidFill>
                <a:latin typeface="Inter Bold" pitchFamily="34" charset="0"/>
                <a:ea typeface="Inter Bold" pitchFamily="34" charset="-122"/>
                <a:cs typeface="Inter Bold" pitchFamily="34" charset="-120"/>
              </a:rPr>
              <a:t>Predict Unemployment</a:t>
            </a:r>
            <a:endParaRPr lang="en-US" sz="1600" dirty="0"/>
          </a:p>
        </p:txBody>
      </p:sp>
      <p:pic>
        <p:nvPicPr>
          <p:cNvPr id="10" name="Image 3" descr="preencoded.png"/>
          <p:cNvPicPr>
            <a:picLocks noChangeAspect="1"/>
          </p:cNvPicPr>
          <p:nvPr/>
        </p:nvPicPr>
        <p:blipFill>
          <a:blip r:embed="rId5"/>
          <a:stretch>
            <a:fillRect/>
          </a:stretch>
        </p:blipFill>
        <p:spPr>
          <a:xfrm>
            <a:off x="572453" y="4837509"/>
            <a:ext cx="817840" cy="981432"/>
          </a:xfrm>
          <a:prstGeom prst="rect">
            <a:avLst/>
          </a:prstGeom>
        </p:spPr>
      </p:pic>
      <p:sp>
        <p:nvSpPr>
          <p:cNvPr id="11" name="Text 5"/>
          <p:cNvSpPr/>
          <p:nvPr/>
        </p:nvSpPr>
        <p:spPr>
          <a:xfrm>
            <a:off x="1553766" y="5000982"/>
            <a:ext cx="3029545" cy="255508"/>
          </a:xfrm>
          <a:prstGeom prst="rect">
            <a:avLst/>
          </a:prstGeom>
          <a:noFill/>
          <a:ln/>
        </p:spPr>
        <p:txBody>
          <a:bodyPr wrap="none" lIns="0" tIns="0" rIns="0" bIns="0" rtlCol="0" anchor="t"/>
          <a:lstStyle/>
          <a:p>
            <a:pPr marL="0" indent="0" algn="l">
              <a:lnSpc>
                <a:spcPts val="2000"/>
              </a:lnSpc>
              <a:buNone/>
            </a:pPr>
            <a:r>
              <a:rPr lang="en-US" sz="1600" b="1" dirty="0">
                <a:solidFill>
                  <a:srgbClr val="272525"/>
                </a:solidFill>
                <a:latin typeface="Inter Bold" pitchFamily="34" charset="0"/>
                <a:ea typeface="Inter Bold" pitchFamily="34" charset="-122"/>
                <a:cs typeface="Inter Bold" pitchFamily="34" charset="-120"/>
              </a:rPr>
              <a:t>Rural Development Dashboard</a:t>
            </a:r>
            <a:endParaRPr lang="en-US" sz="1600" dirty="0"/>
          </a:p>
        </p:txBody>
      </p:sp>
      <p:pic>
        <p:nvPicPr>
          <p:cNvPr id="12" name="Image 4" descr="preencoded.png"/>
          <p:cNvPicPr>
            <a:picLocks noChangeAspect="1"/>
          </p:cNvPicPr>
          <p:nvPr/>
        </p:nvPicPr>
        <p:blipFill>
          <a:blip r:embed="rId6"/>
          <a:stretch>
            <a:fillRect/>
          </a:stretch>
        </p:blipFill>
        <p:spPr>
          <a:xfrm>
            <a:off x="572453" y="5818942"/>
            <a:ext cx="817840" cy="981432"/>
          </a:xfrm>
          <a:prstGeom prst="rect">
            <a:avLst/>
          </a:prstGeom>
        </p:spPr>
      </p:pic>
      <p:sp>
        <p:nvSpPr>
          <p:cNvPr id="13" name="Text 6"/>
          <p:cNvSpPr/>
          <p:nvPr/>
        </p:nvSpPr>
        <p:spPr>
          <a:xfrm>
            <a:off x="1553766" y="5982414"/>
            <a:ext cx="2044660" cy="255508"/>
          </a:xfrm>
          <a:prstGeom prst="rect">
            <a:avLst/>
          </a:prstGeom>
          <a:noFill/>
          <a:ln/>
        </p:spPr>
        <p:txBody>
          <a:bodyPr wrap="none" lIns="0" tIns="0" rIns="0" bIns="0" rtlCol="0" anchor="t"/>
          <a:lstStyle/>
          <a:p>
            <a:pPr marL="0" indent="0" algn="l">
              <a:lnSpc>
                <a:spcPts val="2000"/>
              </a:lnSpc>
              <a:buNone/>
            </a:pPr>
            <a:r>
              <a:rPr lang="en-US" sz="1600" b="1" dirty="0">
                <a:solidFill>
                  <a:srgbClr val="272525"/>
                </a:solidFill>
                <a:latin typeface="Inter Bold" pitchFamily="34" charset="0"/>
                <a:ea typeface="Inter Bold" pitchFamily="34" charset="-122"/>
                <a:cs typeface="Inter Bold" pitchFamily="34" charset="-120"/>
              </a:rPr>
              <a:t>Prediction History</a:t>
            </a:r>
            <a:endParaRPr lang="en-US" sz="1600" dirty="0"/>
          </a:p>
        </p:txBody>
      </p:sp>
      <p:pic>
        <p:nvPicPr>
          <p:cNvPr id="14" name="Image 5" descr="preencoded.png"/>
          <p:cNvPicPr>
            <a:picLocks noChangeAspect="1"/>
          </p:cNvPicPr>
          <p:nvPr/>
        </p:nvPicPr>
        <p:blipFill>
          <a:blip r:embed="rId7"/>
          <a:stretch>
            <a:fillRect/>
          </a:stretch>
        </p:blipFill>
        <p:spPr>
          <a:xfrm>
            <a:off x="572453" y="6800374"/>
            <a:ext cx="817840" cy="981432"/>
          </a:xfrm>
          <a:prstGeom prst="rect">
            <a:avLst/>
          </a:prstGeom>
        </p:spPr>
      </p:pic>
      <p:sp>
        <p:nvSpPr>
          <p:cNvPr id="15" name="Text 7"/>
          <p:cNvSpPr/>
          <p:nvPr/>
        </p:nvSpPr>
        <p:spPr>
          <a:xfrm>
            <a:off x="1553766" y="6963847"/>
            <a:ext cx="2044660" cy="255508"/>
          </a:xfrm>
          <a:prstGeom prst="rect">
            <a:avLst/>
          </a:prstGeom>
          <a:noFill/>
          <a:ln/>
        </p:spPr>
        <p:txBody>
          <a:bodyPr wrap="none" lIns="0" tIns="0" rIns="0" bIns="0" rtlCol="0" anchor="t"/>
          <a:lstStyle/>
          <a:p>
            <a:pPr marL="0" indent="0" algn="l">
              <a:lnSpc>
                <a:spcPts val="2000"/>
              </a:lnSpc>
              <a:buNone/>
            </a:pPr>
            <a:r>
              <a:rPr lang="en-US" sz="1600" b="1" dirty="0">
                <a:solidFill>
                  <a:srgbClr val="272525"/>
                </a:solidFill>
                <a:latin typeface="Inter Bold" pitchFamily="34" charset="0"/>
                <a:ea typeface="Inter Bold" pitchFamily="34" charset="-122"/>
                <a:cs typeface="Inter Bold" pitchFamily="34" charset="-120"/>
              </a:rPr>
              <a:t>About</a:t>
            </a:r>
            <a:endParaRPr lang="en-US" sz="1600" dirty="0"/>
          </a:p>
        </p:txBody>
      </p:sp>
      <p:sp>
        <p:nvSpPr>
          <p:cNvPr id="16" name="Rectangle 15"/>
          <p:cNvSpPr/>
          <p:nvPr/>
        </p:nvSpPr>
        <p:spPr>
          <a:xfrm>
            <a:off x="12879092" y="7781806"/>
            <a:ext cx="1751308" cy="447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40901" y="424934"/>
            <a:ext cx="3729633" cy="386358"/>
          </a:xfrm>
          <a:prstGeom prst="rect">
            <a:avLst/>
          </a:prstGeom>
          <a:noFill/>
          <a:ln/>
        </p:spPr>
        <p:txBody>
          <a:bodyPr wrap="none" lIns="0" tIns="0" rIns="0" bIns="0" rtlCol="0" anchor="t"/>
          <a:lstStyle/>
          <a:p>
            <a:pPr marL="0" indent="0" algn="l">
              <a:lnSpc>
                <a:spcPts val="3000"/>
              </a:lnSpc>
              <a:buNone/>
            </a:pPr>
            <a:r>
              <a:rPr lang="en-US" sz="2400" b="1" dirty="0">
                <a:solidFill>
                  <a:srgbClr val="000000"/>
                </a:solidFill>
                <a:latin typeface="Inter Bold" pitchFamily="34" charset="0"/>
                <a:ea typeface="Inter Bold" pitchFamily="34" charset="-122"/>
                <a:cs typeface="Inter Bold" pitchFamily="34" charset="-120"/>
              </a:rPr>
              <a:t>The Prediction Workflow</a:t>
            </a:r>
            <a:endParaRPr lang="en-US" sz="2400" dirty="0"/>
          </a:p>
        </p:txBody>
      </p:sp>
      <p:sp>
        <p:nvSpPr>
          <p:cNvPr id="3" name="Text 1"/>
          <p:cNvSpPr/>
          <p:nvPr/>
        </p:nvSpPr>
        <p:spPr>
          <a:xfrm>
            <a:off x="540901" y="1120378"/>
            <a:ext cx="13548598" cy="494348"/>
          </a:xfrm>
          <a:prstGeom prst="rect">
            <a:avLst/>
          </a:prstGeom>
          <a:noFill/>
          <a:ln/>
        </p:spPr>
        <p:txBody>
          <a:bodyPr wrap="square" lIns="0" tIns="0" rIns="0" bIns="0" rtlCol="0" anchor="t"/>
          <a:lstStyle/>
          <a:p>
            <a:pPr marL="0" indent="0" algn="l">
              <a:lnSpc>
                <a:spcPts val="1900"/>
              </a:lnSpc>
              <a:buNone/>
            </a:pPr>
            <a:r>
              <a:rPr lang="en-US" sz="1600" dirty="0">
                <a:solidFill>
                  <a:srgbClr val="272525"/>
                </a:solidFill>
                <a:latin typeface="Inter" pitchFamily="34" charset="0"/>
                <a:ea typeface="Inter" pitchFamily="34" charset="-122"/>
                <a:cs typeface="Inter" pitchFamily="34" charset="-120"/>
              </a:rPr>
              <a:t>Our dashboard simplifies complex economic forecasting into a streamlined, user-friendly process. From data input to insightful visualization, every step is automated to deliver accurate and timely results, enhancing analytical efficiency.</a:t>
            </a:r>
            <a:endParaRPr lang="en-US" sz="1600" dirty="0"/>
          </a:p>
        </p:txBody>
      </p:sp>
      <p:pic>
        <p:nvPicPr>
          <p:cNvPr id="4" name="Image 0" descr="preencoded.png"/>
          <p:cNvPicPr>
            <a:picLocks noChangeAspect="1"/>
          </p:cNvPicPr>
          <p:nvPr/>
        </p:nvPicPr>
        <p:blipFill>
          <a:blip r:embed="rId3"/>
          <a:stretch>
            <a:fillRect/>
          </a:stretch>
        </p:blipFill>
        <p:spPr>
          <a:xfrm>
            <a:off x="1039178" y="1788557"/>
            <a:ext cx="12551926" cy="7656433"/>
          </a:xfrm>
          <a:prstGeom prst="rect">
            <a:avLst/>
          </a:prstGeom>
        </p:spPr>
      </p:pic>
      <p:sp>
        <p:nvSpPr>
          <p:cNvPr id="5" name="Text 2"/>
          <p:cNvSpPr/>
          <p:nvPr/>
        </p:nvSpPr>
        <p:spPr>
          <a:xfrm>
            <a:off x="1341455" y="3285382"/>
            <a:ext cx="2860608" cy="381047"/>
          </a:xfrm>
          <a:prstGeom prst="rect">
            <a:avLst/>
          </a:prstGeom>
          <a:noFill/>
          <a:ln/>
        </p:spPr>
        <p:txBody>
          <a:bodyPr wrap="none" lIns="0" tIns="0" rIns="0" bIns="0" rtlCol="0" anchor="t"/>
          <a:lstStyle/>
          <a:p>
            <a:pPr marL="0" indent="0" algn="ctr">
              <a:lnSpc>
                <a:spcPts val="1650"/>
              </a:lnSpc>
              <a:buNone/>
            </a:pPr>
            <a:r>
              <a:rPr lang="en-US" sz="1350" b="1" dirty="0">
                <a:solidFill>
                  <a:srgbClr val="272525"/>
                </a:solidFill>
                <a:latin typeface="Inter Bold" pitchFamily="34" charset="0"/>
                <a:ea typeface="Inter Bold" pitchFamily="34" charset="-122"/>
                <a:cs typeface="Inter Bold" pitchFamily="34" charset="-120"/>
              </a:rPr>
              <a:t>Select Input</a:t>
            </a:r>
            <a:endParaRPr lang="en-US" sz="1350" dirty="0"/>
          </a:p>
        </p:txBody>
      </p:sp>
      <p:pic>
        <p:nvPicPr>
          <p:cNvPr id="6" name="Image 1" descr="preencoded.png"/>
          <p:cNvPicPr>
            <a:picLocks noChangeAspect="1"/>
          </p:cNvPicPr>
          <p:nvPr/>
        </p:nvPicPr>
        <p:blipFill>
          <a:blip r:embed="rId4"/>
          <a:stretch>
            <a:fillRect/>
          </a:stretch>
        </p:blipFill>
        <p:spPr>
          <a:xfrm>
            <a:off x="2440777" y="4428947"/>
            <a:ext cx="677418" cy="677418"/>
          </a:xfrm>
          <a:prstGeom prst="rect">
            <a:avLst/>
          </a:prstGeom>
        </p:spPr>
      </p:pic>
      <p:sp>
        <p:nvSpPr>
          <p:cNvPr id="7" name="Text 3"/>
          <p:cNvSpPr/>
          <p:nvPr/>
        </p:nvSpPr>
        <p:spPr>
          <a:xfrm>
            <a:off x="3345129" y="6679668"/>
            <a:ext cx="2860607" cy="381047"/>
          </a:xfrm>
          <a:prstGeom prst="rect">
            <a:avLst/>
          </a:prstGeom>
          <a:noFill/>
          <a:ln/>
        </p:spPr>
        <p:txBody>
          <a:bodyPr wrap="none" lIns="0" tIns="0" rIns="0" bIns="0" rtlCol="0" anchor="t"/>
          <a:lstStyle/>
          <a:p>
            <a:pPr marL="0" indent="0" algn="ctr">
              <a:lnSpc>
                <a:spcPts val="1650"/>
              </a:lnSpc>
              <a:buNone/>
            </a:pPr>
            <a:r>
              <a:rPr lang="en-US" sz="1350" b="1" dirty="0">
                <a:solidFill>
                  <a:srgbClr val="272525"/>
                </a:solidFill>
                <a:latin typeface="Inter Bold" pitchFamily="34" charset="0"/>
                <a:ea typeface="Inter Bold" pitchFamily="34" charset="-122"/>
                <a:cs typeface="Inter Bold" pitchFamily="34" charset="-120"/>
              </a:rPr>
              <a:t>Load Data</a:t>
            </a:r>
            <a:endParaRPr lang="en-US" sz="1350" dirty="0"/>
          </a:p>
        </p:txBody>
      </p:sp>
      <p:pic>
        <p:nvPicPr>
          <p:cNvPr id="8" name="Image 2" descr="preencoded.png"/>
          <p:cNvPicPr>
            <a:picLocks noChangeAspect="1"/>
          </p:cNvPicPr>
          <p:nvPr/>
        </p:nvPicPr>
        <p:blipFill>
          <a:blip r:embed="rId5"/>
          <a:stretch>
            <a:fillRect/>
          </a:stretch>
        </p:blipFill>
        <p:spPr>
          <a:xfrm>
            <a:off x="4566810" y="4841961"/>
            <a:ext cx="677418" cy="677418"/>
          </a:xfrm>
          <a:prstGeom prst="rect">
            <a:avLst/>
          </a:prstGeom>
        </p:spPr>
      </p:pic>
      <p:sp>
        <p:nvSpPr>
          <p:cNvPr id="9" name="Text 4"/>
          <p:cNvSpPr/>
          <p:nvPr/>
        </p:nvSpPr>
        <p:spPr>
          <a:xfrm>
            <a:off x="5782774" y="3650553"/>
            <a:ext cx="2953541" cy="381047"/>
          </a:xfrm>
          <a:prstGeom prst="rect">
            <a:avLst/>
          </a:prstGeom>
          <a:noFill/>
          <a:ln/>
        </p:spPr>
        <p:txBody>
          <a:bodyPr wrap="none" lIns="0" tIns="0" rIns="0" bIns="0" rtlCol="0" anchor="t"/>
          <a:lstStyle/>
          <a:p>
            <a:pPr marL="0" indent="0" algn="ctr">
              <a:lnSpc>
                <a:spcPts val="1650"/>
              </a:lnSpc>
              <a:buNone/>
            </a:pPr>
            <a:r>
              <a:rPr lang="en-US" sz="1350" b="1" dirty="0">
                <a:solidFill>
                  <a:srgbClr val="272525"/>
                </a:solidFill>
                <a:latin typeface="Inter Bold" pitchFamily="34" charset="0"/>
                <a:ea typeface="Inter Bold" pitchFamily="34" charset="-122"/>
                <a:cs typeface="Inter Bold" pitchFamily="34" charset="-120"/>
              </a:rPr>
              <a:t>Predict</a:t>
            </a:r>
            <a:endParaRPr lang="en-US" sz="1350" dirty="0"/>
          </a:p>
        </p:txBody>
      </p:sp>
      <p:pic>
        <p:nvPicPr>
          <p:cNvPr id="10" name="Image 3" descr="preencoded.png"/>
          <p:cNvPicPr>
            <a:picLocks noChangeAspect="1"/>
          </p:cNvPicPr>
          <p:nvPr/>
        </p:nvPicPr>
        <p:blipFill>
          <a:blip r:embed="rId6"/>
          <a:stretch>
            <a:fillRect/>
          </a:stretch>
        </p:blipFill>
        <p:spPr>
          <a:xfrm>
            <a:off x="6708296" y="5254974"/>
            <a:ext cx="677417" cy="677418"/>
          </a:xfrm>
          <a:prstGeom prst="rect">
            <a:avLst/>
          </a:prstGeom>
        </p:spPr>
      </p:pic>
      <p:sp>
        <p:nvSpPr>
          <p:cNvPr id="11" name="Text 5"/>
          <p:cNvSpPr/>
          <p:nvPr/>
        </p:nvSpPr>
        <p:spPr>
          <a:xfrm>
            <a:off x="7765703" y="7566873"/>
            <a:ext cx="2860608" cy="381047"/>
          </a:xfrm>
          <a:prstGeom prst="rect">
            <a:avLst/>
          </a:prstGeom>
          <a:noFill/>
          <a:ln/>
        </p:spPr>
        <p:txBody>
          <a:bodyPr wrap="none" lIns="0" tIns="0" rIns="0" bIns="0" rtlCol="0" anchor="t"/>
          <a:lstStyle/>
          <a:p>
            <a:pPr marL="0" indent="0" algn="ctr">
              <a:lnSpc>
                <a:spcPts val="1650"/>
              </a:lnSpc>
              <a:buNone/>
            </a:pPr>
            <a:r>
              <a:rPr lang="en-US" sz="1350" b="1" dirty="0">
                <a:solidFill>
                  <a:srgbClr val="272525"/>
                </a:solidFill>
                <a:latin typeface="Inter Bold" pitchFamily="34" charset="0"/>
                <a:ea typeface="Inter Bold" pitchFamily="34" charset="-122"/>
                <a:cs typeface="Inter Bold" pitchFamily="34" charset="-120"/>
              </a:rPr>
              <a:t>Visualize</a:t>
            </a:r>
            <a:endParaRPr lang="en-US" sz="1350" dirty="0"/>
          </a:p>
        </p:txBody>
      </p:sp>
      <p:pic>
        <p:nvPicPr>
          <p:cNvPr id="12" name="Image 4" descr="preencoded.png"/>
          <p:cNvPicPr>
            <a:picLocks noChangeAspect="1"/>
          </p:cNvPicPr>
          <p:nvPr/>
        </p:nvPicPr>
        <p:blipFill>
          <a:blip r:embed="rId7"/>
          <a:stretch>
            <a:fillRect/>
          </a:stretch>
        </p:blipFill>
        <p:spPr>
          <a:xfrm>
            <a:off x="8849571" y="5667987"/>
            <a:ext cx="677418" cy="677417"/>
          </a:xfrm>
          <a:prstGeom prst="rect">
            <a:avLst/>
          </a:prstGeom>
        </p:spPr>
      </p:pic>
      <p:sp>
        <p:nvSpPr>
          <p:cNvPr id="13" name="Text 6"/>
          <p:cNvSpPr/>
          <p:nvPr/>
        </p:nvSpPr>
        <p:spPr>
          <a:xfrm>
            <a:off x="10304749" y="4448000"/>
            <a:ext cx="2860607" cy="381047"/>
          </a:xfrm>
          <a:prstGeom prst="rect">
            <a:avLst/>
          </a:prstGeom>
          <a:noFill/>
          <a:ln/>
        </p:spPr>
        <p:txBody>
          <a:bodyPr wrap="none" lIns="0" tIns="0" rIns="0" bIns="0" rtlCol="0" anchor="t"/>
          <a:lstStyle/>
          <a:p>
            <a:pPr marL="0" indent="0" algn="ctr">
              <a:lnSpc>
                <a:spcPts val="1650"/>
              </a:lnSpc>
              <a:buNone/>
            </a:pPr>
            <a:r>
              <a:rPr lang="en-US" sz="1350" b="1" dirty="0">
                <a:solidFill>
                  <a:srgbClr val="272525"/>
                </a:solidFill>
                <a:latin typeface="Inter Bold" pitchFamily="34" charset="0"/>
                <a:ea typeface="Inter Bold" pitchFamily="34" charset="-122"/>
                <a:cs typeface="Inter Bold" pitchFamily="34" charset="-120"/>
              </a:rPr>
              <a:t>Save History</a:t>
            </a:r>
            <a:endParaRPr lang="en-US" sz="1350" dirty="0"/>
          </a:p>
        </p:txBody>
      </p:sp>
      <p:pic>
        <p:nvPicPr>
          <p:cNvPr id="14" name="Image 5" descr="preencoded.png"/>
          <p:cNvPicPr>
            <a:picLocks noChangeAspect="1"/>
          </p:cNvPicPr>
          <p:nvPr/>
        </p:nvPicPr>
        <p:blipFill>
          <a:blip r:embed="rId8"/>
          <a:stretch>
            <a:fillRect/>
          </a:stretch>
        </p:blipFill>
        <p:spPr>
          <a:xfrm>
            <a:off x="11128657" y="6111484"/>
            <a:ext cx="677417" cy="677417"/>
          </a:xfrm>
          <a:prstGeom prst="rect">
            <a:avLst/>
          </a:prstGeom>
        </p:spPr>
      </p:pic>
      <p:sp>
        <p:nvSpPr>
          <p:cNvPr id="15" name="Rectangle 14"/>
          <p:cNvSpPr/>
          <p:nvPr/>
        </p:nvSpPr>
        <p:spPr>
          <a:xfrm>
            <a:off x="12693113" y="7566873"/>
            <a:ext cx="1937288" cy="6627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513517" y="403503"/>
            <a:ext cx="5725239" cy="366832"/>
          </a:xfrm>
          <a:prstGeom prst="rect">
            <a:avLst/>
          </a:prstGeom>
          <a:noFill/>
          <a:ln/>
        </p:spPr>
        <p:txBody>
          <a:bodyPr wrap="none" lIns="0" tIns="0" rIns="0" bIns="0" rtlCol="0" anchor="t"/>
          <a:lstStyle/>
          <a:p>
            <a:pPr marL="0" indent="0" algn="l">
              <a:lnSpc>
                <a:spcPts val="2850"/>
              </a:lnSpc>
              <a:buNone/>
            </a:pPr>
            <a:r>
              <a:rPr lang="en-US" sz="2300" b="1" dirty="0">
                <a:solidFill>
                  <a:srgbClr val="000000"/>
                </a:solidFill>
                <a:latin typeface="Inter Bold" pitchFamily="34" charset="0"/>
                <a:ea typeface="Inter Bold" pitchFamily="34" charset="-122"/>
                <a:cs typeface="Inter Bold" pitchFamily="34" charset="-120"/>
              </a:rPr>
              <a:t>Inflation Rate Prediction: Global </a:t>
            </a:r>
            <a:r>
              <a:rPr lang="en-US" sz="2400" b="1" dirty="0">
                <a:solidFill>
                  <a:srgbClr val="000000"/>
                </a:solidFill>
                <a:latin typeface="Inter Bold" pitchFamily="34" charset="0"/>
                <a:ea typeface="Inter Bold" pitchFamily="34" charset="-122"/>
                <a:cs typeface="Inter Bold" pitchFamily="34" charset="-120"/>
              </a:rPr>
              <a:t>Insights</a:t>
            </a:r>
            <a:endParaRPr lang="en-US" sz="2400" dirty="0"/>
          </a:p>
        </p:txBody>
      </p:sp>
      <p:sp>
        <p:nvSpPr>
          <p:cNvPr id="3" name="Text 1"/>
          <p:cNvSpPr/>
          <p:nvPr/>
        </p:nvSpPr>
        <p:spPr>
          <a:xfrm>
            <a:off x="281044" y="1606867"/>
            <a:ext cx="7494150" cy="2794651"/>
          </a:xfrm>
          <a:prstGeom prst="rect">
            <a:avLst/>
          </a:prstGeom>
          <a:noFill/>
          <a:ln/>
        </p:spPr>
        <p:txBody>
          <a:bodyPr wrap="square" lIns="0" tIns="0" rIns="0" bIns="0" rtlCol="0" anchor="t"/>
          <a:lstStyle/>
          <a:p>
            <a:pPr marL="0" indent="0" algn="l">
              <a:lnSpc>
                <a:spcPts val="1800"/>
              </a:lnSpc>
              <a:buNone/>
            </a:pPr>
            <a:r>
              <a:rPr lang="en-US" dirty="0">
                <a:solidFill>
                  <a:srgbClr val="272525"/>
                </a:solidFill>
                <a:latin typeface="Inter" pitchFamily="34" charset="0"/>
                <a:ea typeface="Inter" pitchFamily="34" charset="-122"/>
                <a:cs typeface="Inter" pitchFamily="34" charset="-120"/>
              </a:rPr>
              <a:t>Harnessing the power of machine learning, our dashboard accurately</a:t>
            </a:r>
          </a:p>
          <a:p>
            <a:pPr marL="0" indent="0" algn="l">
              <a:lnSpc>
                <a:spcPts val="1800"/>
              </a:lnSpc>
              <a:buNone/>
            </a:pPr>
            <a:endParaRPr lang="en-US" dirty="0">
              <a:solidFill>
                <a:srgbClr val="272525"/>
              </a:solidFill>
              <a:latin typeface="Inter" pitchFamily="34" charset="0"/>
              <a:ea typeface="Inter" pitchFamily="34" charset="-122"/>
              <a:cs typeface="Inter" pitchFamily="34" charset="-120"/>
            </a:endParaRPr>
          </a:p>
          <a:p>
            <a:pPr marL="0" indent="0" algn="l">
              <a:lnSpc>
                <a:spcPts val="1800"/>
              </a:lnSpc>
              <a:buNone/>
            </a:pPr>
            <a:r>
              <a:rPr lang="en-US" dirty="0">
                <a:solidFill>
                  <a:srgbClr val="272525"/>
                </a:solidFill>
                <a:latin typeface="Inter" pitchFamily="34" charset="0"/>
                <a:ea typeface="Inter" pitchFamily="34" charset="-122"/>
                <a:cs typeface="Inter" pitchFamily="34" charset="-120"/>
              </a:rPr>
              <a:t> forecasts inflation rates, providing a crucial tool for economic analysis.</a:t>
            </a:r>
          </a:p>
          <a:p>
            <a:pPr marL="0" indent="0" algn="l">
              <a:lnSpc>
                <a:spcPts val="1800"/>
              </a:lnSpc>
              <a:buNone/>
            </a:pPr>
            <a:r>
              <a:rPr lang="en-US" dirty="0">
                <a:solidFill>
                  <a:srgbClr val="272525"/>
                </a:solidFill>
                <a:latin typeface="Inter" pitchFamily="34" charset="0"/>
                <a:ea typeface="Inter" pitchFamily="34" charset="-122"/>
                <a:cs typeface="Inter" pitchFamily="34" charset="-120"/>
              </a:rPr>
              <a:t> </a:t>
            </a:r>
          </a:p>
          <a:p>
            <a:pPr marL="0" indent="0" algn="l">
              <a:lnSpc>
                <a:spcPts val="1800"/>
              </a:lnSpc>
              <a:buNone/>
            </a:pPr>
            <a:r>
              <a:rPr lang="en-US" dirty="0">
                <a:solidFill>
                  <a:srgbClr val="272525"/>
                </a:solidFill>
                <a:latin typeface="Inter" pitchFamily="34" charset="0"/>
                <a:ea typeface="Inter" pitchFamily="34" charset="-122"/>
                <a:cs typeface="Inter" pitchFamily="34" charset="-120"/>
              </a:rPr>
              <a:t>By leveraging the </a:t>
            </a:r>
            <a:r>
              <a:rPr lang="en-US" b="1" dirty="0">
                <a:solidFill>
                  <a:srgbClr val="272525"/>
                </a:solidFill>
                <a:latin typeface="Inter" pitchFamily="34" charset="0"/>
                <a:ea typeface="Inter" pitchFamily="34" charset="-122"/>
                <a:cs typeface="Inter" pitchFamily="34" charset="-120"/>
              </a:rPr>
              <a:t>RandomForestRegressor</a:t>
            </a:r>
            <a:r>
              <a:rPr lang="en-US" dirty="0">
                <a:solidFill>
                  <a:srgbClr val="272525"/>
                </a:solidFill>
                <a:latin typeface="Inter" pitchFamily="34" charset="0"/>
                <a:ea typeface="Inter" pitchFamily="34" charset="-122"/>
                <a:cs typeface="Inter" pitchFamily="34" charset="-120"/>
              </a:rPr>
              <a:t> model, we offer precise</a:t>
            </a:r>
          </a:p>
          <a:p>
            <a:pPr marL="0" indent="0" algn="l">
              <a:lnSpc>
                <a:spcPts val="1800"/>
              </a:lnSpc>
              <a:buNone/>
            </a:pPr>
            <a:endParaRPr lang="en-US" dirty="0">
              <a:solidFill>
                <a:srgbClr val="272525"/>
              </a:solidFill>
              <a:latin typeface="Inter" pitchFamily="34" charset="0"/>
              <a:ea typeface="Inter" pitchFamily="34" charset="-122"/>
              <a:cs typeface="Inter" pitchFamily="34" charset="-120"/>
            </a:endParaRPr>
          </a:p>
          <a:p>
            <a:pPr marL="0" indent="0" algn="l">
              <a:lnSpc>
                <a:spcPts val="1800"/>
              </a:lnSpc>
              <a:buNone/>
            </a:pPr>
            <a:r>
              <a:rPr lang="en-US" dirty="0">
                <a:solidFill>
                  <a:srgbClr val="272525"/>
                </a:solidFill>
                <a:latin typeface="Inter" pitchFamily="34" charset="0"/>
                <a:ea typeface="Inter" pitchFamily="34" charset="-122"/>
                <a:cs typeface="Inter" pitchFamily="34" charset="-120"/>
              </a:rPr>
              <a:t> predictions that can inform policy and investment decisions worldwide.</a:t>
            </a:r>
            <a:endParaRPr lang="en-US" dirty="0"/>
          </a:p>
        </p:txBody>
      </p:sp>
      <p:sp>
        <p:nvSpPr>
          <p:cNvPr id="4" name="Text 2"/>
          <p:cNvSpPr/>
          <p:nvPr/>
        </p:nvSpPr>
        <p:spPr>
          <a:xfrm>
            <a:off x="281044" y="4145798"/>
            <a:ext cx="6622733" cy="1534332"/>
          </a:xfrm>
          <a:prstGeom prst="rect">
            <a:avLst/>
          </a:prstGeom>
          <a:noFill/>
          <a:ln/>
        </p:spPr>
        <p:txBody>
          <a:bodyPr wrap="square" lIns="0" tIns="0" rIns="0" bIns="0" rtlCol="0" anchor="t"/>
          <a:lstStyle/>
          <a:p>
            <a:pPr marL="0" indent="0" algn="l">
              <a:lnSpc>
                <a:spcPts val="1800"/>
              </a:lnSpc>
              <a:buNone/>
            </a:pPr>
            <a:r>
              <a:rPr lang="en-US" b="1" dirty="0">
                <a:solidFill>
                  <a:srgbClr val="4950BC"/>
                </a:solidFill>
                <a:latin typeface="Inter" pitchFamily="34" charset="0"/>
                <a:ea typeface="Inter" pitchFamily="34" charset="-122"/>
                <a:cs typeface="Inter" pitchFamily="34" charset="-120"/>
              </a:rPr>
              <a:t>Model:</a:t>
            </a:r>
            <a:r>
              <a:rPr lang="en-US" b="1" dirty="0">
                <a:solidFill>
                  <a:srgbClr val="272525"/>
                </a:solidFill>
                <a:latin typeface="Inter" pitchFamily="34" charset="0"/>
                <a:ea typeface="Inter" pitchFamily="34" charset="-122"/>
                <a:cs typeface="Inter" pitchFamily="34" charset="-120"/>
              </a:rPr>
              <a:t> </a:t>
            </a:r>
            <a:r>
              <a:rPr lang="en-US" dirty="0">
                <a:solidFill>
                  <a:srgbClr val="272525"/>
                </a:solidFill>
                <a:latin typeface="Inter" pitchFamily="34" charset="0"/>
                <a:ea typeface="Inter" pitchFamily="34" charset="-122"/>
                <a:cs typeface="Inter" pitchFamily="34" charset="-120"/>
              </a:rPr>
              <a:t>RandomForestRegressor </a:t>
            </a:r>
          </a:p>
          <a:p>
            <a:pPr marL="0" indent="0" algn="l">
              <a:lnSpc>
                <a:spcPts val="1800"/>
              </a:lnSpc>
              <a:buNone/>
            </a:pPr>
            <a:endParaRPr lang="en-US" dirty="0">
              <a:solidFill>
                <a:srgbClr val="272525"/>
              </a:solidFill>
              <a:latin typeface="Inter" pitchFamily="34" charset="0"/>
              <a:ea typeface="Inter" pitchFamily="34" charset="-122"/>
              <a:cs typeface="Inter" pitchFamily="34" charset="-120"/>
            </a:endParaRPr>
          </a:p>
          <a:p>
            <a:pPr marL="0" indent="0" algn="l">
              <a:lnSpc>
                <a:spcPts val="1800"/>
              </a:lnSpc>
              <a:buNone/>
            </a:pPr>
            <a:r>
              <a:rPr lang="en-US" b="1" dirty="0">
                <a:solidFill>
                  <a:srgbClr val="4950BC"/>
                </a:solidFill>
                <a:latin typeface="Inter" pitchFamily="34" charset="0"/>
                <a:ea typeface="Inter" pitchFamily="34" charset="-122"/>
                <a:cs typeface="Inter" pitchFamily="34" charset="-120"/>
              </a:rPr>
              <a:t>Inputs:</a:t>
            </a:r>
            <a:r>
              <a:rPr lang="en-US" b="1" dirty="0">
                <a:solidFill>
                  <a:srgbClr val="272525"/>
                </a:solidFill>
                <a:latin typeface="Inter" pitchFamily="34" charset="0"/>
                <a:ea typeface="Inter" pitchFamily="34" charset="-122"/>
                <a:cs typeface="Inter" pitchFamily="34" charset="-120"/>
              </a:rPr>
              <a:t> </a:t>
            </a:r>
            <a:r>
              <a:rPr lang="en-US" dirty="0">
                <a:solidFill>
                  <a:srgbClr val="272525"/>
                </a:solidFill>
                <a:latin typeface="Inter" pitchFamily="34" charset="0"/>
                <a:ea typeface="Inter" pitchFamily="34" charset="-122"/>
                <a:cs typeface="Inter" pitchFamily="34" charset="-120"/>
              </a:rPr>
              <a:t>Country, Future Year (&gt;2024) </a:t>
            </a:r>
          </a:p>
          <a:p>
            <a:pPr marL="0" indent="0" algn="l">
              <a:lnSpc>
                <a:spcPts val="1800"/>
              </a:lnSpc>
              <a:buNone/>
            </a:pPr>
            <a:endParaRPr lang="en-US" b="1" dirty="0">
              <a:solidFill>
                <a:srgbClr val="272525"/>
              </a:solidFill>
              <a:latin typeface="Inter" pitchFamily="34" charset="0"/>
              <a:ea typeface="Inter" pitchFamily="34" charset="-122"/>
              <a:cs typeface="Inter" pitchFamily="34" charset="-120"/>
            </a:endParaRPr>
          </a:p>
          <a:p>
            <a:pPr marL="0" indent="0" algn="l">
              <a:lnSpc>
                <a:spcPts val="1800"/>
              </a:lnSpc>
              <a:buNone/>
            </a:pPr>
            <a:r>
              <a:rPr lang="en-US" b="1" dirty="0">
                <a:solidFill>
                  <a:srgbClr val="4950BC"/>
                </a:solidFill>
                <a:latin typeface="Inter" pitchFamily="34" charset="0"/>
                <a:ea typeface="Inter" pitchFamily="34" charset="-122"/>
                <a:cs typeface="Inter" pitchFamily="34" charset="-120"/>
              </a:rPr>
              <a:t>Output</a:t>
            </a:r>
            <a:r>
              <a:rPr lang="en-US" dirty="0">
                <a:solidFill>
                  <a:srgbClr val="4950BC"/>
                </a:solidFill>
                <a:latin typeface="Inter" pitchFamily="34" charset="0"/>
                <a:ea typeface="Inter" pitchFamily="34" charset="-122"/>
                <a:cs typeface="Inter" pitchFamily="34" charset="-120"/>
              </a:rPr>
              <a:t>:</a:t>
            </a:r>
            <a:r>
              <a:rPr lang="en-US" dirty="0">
                <a:solidFill>
                  <a:srgbClr val="272525"/>
                </a:solidFill>
                <a:latin typeface="Inter" pitchFamily="34" charset="0"/>
                <a:ea typeface="Inter" pitchFamily="34" charset="-122"/>
                <a:cs typeface="Inter" pitchFamily="34" charset="-120"/>
              </a:rPr>
              <a:t> Predicted Inflation Rate, Historical Comparison Chart</a:t>
            </a:r>
          </a:p>
          <a:p>
            <a:pPr marL="0" indent="0" algn="l">
              <a:lnSpc>
                <a:spcPts val="1800"/>
              </a:lnSpc>
              <a:buNone/>
            </a:pPr>
            <a:endParaRPr lang="en-US" b="1" dirty="0">
              <a:solidFill>
                <a:srgbClr val="272525"/>
              </a:solidFill>
              <a:latin typeface="Inter" pitchFamily="34" charset="0"/>
              <a:ea typeface="Inter" pitchFamily="34" charset="-122"/>
              <a:cs typeface="Inter" pitchFamily="34" charset="-120"/>
            </a:endParaRPr>
          </a:p>
          <a:p>
            <a:pPr marL="0" indent="0" algn="l">
              <a:lnSpc>
                <a:spcPts val="1800"/>
              </a:lnSpc>
              <a:buNone/>
            </a:pPr>
            <a:r>
              <a:rPr lang="en-US" b="1" dirty="0">
                <a:solidFill>
                  <a:srgbClr val="272525"/>
                </a:solidFill>
                <a:latin typeface="Inter" pitchFamily="34" charset="0"/>
                <a:ea typeface="Inter" pitchFamily="34" charset="-122"/>
                <a:cs typeface="Inter" pitchFamily="34" charset="-120"/>
              </a:rPr>
              <a:t> </a:t>
            </a:r>
            <a:r>
              <a:rPr lang="en-US" b="1" dirty="0">
                <a:solidFill>
                  <a:srgbClr val="4950BC"/>
                </a:solidFill>
                <a:latin typeface="Inter" pitchFamily="34" charset="0"/>
                <a:ea typeface="Inter" pitchFamily="34" charset="-122"/>
                <a:cs typeface="Inter" pitchFamily="34" charset="-120"/>
              </a:rPr>
              <a:t>Data Source:</a:t>
            </a:r>
            <a:r>
              <a:rPr lang="en-US" b="1" dirty="0">
                <a:solidFill>
                  <a:srgbClr val="272525"/>
                </a:solidFill>
                <a:latin typeface="Inter" pitchFamily="34" charset="0"/>
                <a:ea typeface="Inter" pitchFamily="34" charset="-122"/>
                <a:cs typeface="Inter" pitchFamily="34" charset="-120"/>
              </a:rPr>
              <a:t> </a:t>
            </a:r>
            <a:r>
              <a:rPr lang="en-US" dirty="0">
                <a:solidFill>
                  <a:srgbClr val="272525"/>
                </a:solidFill>
                <a:highlight>
                  <a:srgbClr val="F2F2F2"/>
                </a:highlight>
                <a:latin typeface="Consolas" pitchFamily="34" charset="0"/>
                <a:ea typeface="Consolas" pitchFamily="34" charset="-122"/>
                <a:cs typeface="Consolas" pitchFamily="34" charset="-120"/>
              </a:rPr>
              <a:t>global_inflation_data.csv</a:t>
            </a:r>
            <a:endParaRPr lang="en-US" dirty="0"/>
          </a:p>
        </p:txBody>
      </p:sp>
      <p:pic>
        <p:nvPicPr>
          <p:cNvPr id="5" name="Image 0" descr="preencoded.png"/>
          <p:cNvPicPr>
            <a:picLocks noChangeAspect="1"/>
          </p:cNvPicPr>
          <p:nvPr/>
        </p:nvPicPr>
        <p:blipFill>
          <a:blip r:embed="rId3"/>
          <a:stretch>
            <a:fillRect/>
          </a:stretch>
        </p:blipFill>
        <p:spPr>
          <a:xfrm>
            <a:off x="8007667" y="770335"/>
            <a:ext cx="6622733" cy="7376646"/>
          </a:xfrm>
          <a:prstGeom prst="rect">
            <a:avLst/>
          </a:prstGeom>
        </p:spPr>
      </p:pic>
      <p:sp>
        <p:nvSpPr>
          <p:cNvPr id="6" name="Text 3"/>
          <p:cNvSpPr/>
          <p:nvPr/>
        </p:nvSpPr>
        <p:spPr>
          <a:xfrm>
            <a:off x="7501771" y="8651200"/>
            <a:ext cx="6622733" cy="469582"/>
          </a:xfrm>
          <a:prstGeom prst="rect">
            <a:avLst/>
          </a:prstGeom>
          <a:noFill/>
          <a:ln/>
        </p:spPr>
        <p:txBody>
          <a:bodyPr wrap="square" lIns="0" tIns="0" rIns="0" bIns="0" rtlCol="0" anchor="t"/>
          <a:lstStyle/>
          <a:p>
            <a:pPr marL="0" indent="0" algn="l">
              <a:lnSpc>
                <a:spcPts val="1800"/>
              </a:lnSpc>
              <a:buNone/>
            </a:pPr>
            <a:r>
              <a:rPr lang="en-US" sz="1150" dirty="0">
                <a:solidFill>
                  <a:srgbClr val="272525"/>
                </a:solidFill>
                <a:latin typeface="Inter" pitchFamily="34" charset="0"/>
                <a:ea typeface="Inter" pitchFamily="34" charset="-122"/>
                <a:cs typeface="Inter" pitchFamily="34" charset="-120"/>
              </a:rPr>
              <a:t>The line chart illustrates historical inflation trends alongside our model's predictions, offering a clear visual comparison.</a:t>
            </a:r>
            <a:endParaRPr lang="en-US" sz="1150" dirty="0"/>
          </a:p>
        </p:txBody>
      </p:sp>
      <p:sp>
        <p:nvSpPr>
          <p:cNvPr id="12290" name="AutoShape 2" descr="blob:https://web.whatsapp.com/9c228e96-7fe3-43c0-9359-ea8dca5c7fb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20422" y="408861"/>
            <a:ext cx="7206377" cy="371713"/>
          </a:xfrm>
          <a:prstGeom prst="rect">
            <a:avLst/>
          </a:prstGeom>
          <a:noFill/>
          <a:ln/>
        </p:spPr>
        <p:txBody>
          <a:bodyPr wrap="none" lIns="0" tIns="0" rIns="0" bIns="0" rtlCol="0" anchor="t"/>
          <a:lstStyle/>
          <a:p>
            <a:pPr marL="0" indent="0" algn="l">
              <a:lnSpc>
                <a:spcPts val="2900"/>
              </a:lnSpc>
              <a:buNone/>
            </a:pPr>
            <a:r>
              <a:rPr lang="en-US" sz="2300" b="1" dirty="0">
                <a:solidFill>
                  <a:srgbClr val="000000"/>
                </a:solidFill>
                <a:latin typeface="Inter Bold" pitchFamily="34" charset="0"/>
                <a:ea typeface="Inter Bold" pitchFamily="34" charset="-122"/>
                <a:cs typeface="Inter Bold" pitchFamily="34" charset="-120"/>
              </a:rPr>
              <a:t>Unemployment Rate Prediction: Focusing on India</a:t>
            </a:r>
            <a:endParaRPr lang="en-US" sz="2300" dirty="0"/>
          </a:p>
        </p:txBody>
      </p:sp>
      <p:sp>
        <p:nvSpPr>
          <p:cNvPr id="3" name="Text 1"/>
          <p:cNvSpPr/>
          <p:nvPr/>
        </p:nvSpPr>
        <p:spPr>
          <a:xfrm>
            <a:off x="520422" y="1553647"/>
            <a:ext cx="6983730" cy="2781206"/>
          </a:xfrm>
          <a:prstGeom prst="rect">
            <a:avLst/>
          </a:prstGeom>
          <a:noFill/>
          <a:ln/>
        </p:spPr>
        <p:txBody>
          <a:bodyPr wrap="square" lIns="0" tIns="0" rIns="0" bIns="0" rtlCol="0" anchor="t"/>
          <a:lstStyle/>
          <a:p>
            <a:pPr marL="0" indent="0" algn="l">
              <a:lnSpc>
                <a:spcPts val="1850"/>
              </a:lnSpc>
              <a:buNone/>
            </a:pPr>
            <a:r>
              <a:rPr lang="en-US" sz="1600" dirty="0">
                <a:solidFill>
                  <a:srgbClr val="272525"/>
                </a:solidFill>
                <a:latin typeface="Inter" pitchFamily="34" charset="0"/>
                <a:ea typeface="Inter" pitchFamily="34" charset="-122"/>
                <a:cs typeface="Inter" pitchFamily="34" charset="-120"/>
              </a:rPr>
              <a:t>For unemployment rate forecasting, we employ a </a:t>
            </a:r>
            <a:r>
              <a:rPr lang="en-US" sz="1600" b="1" dirty="0">
                <a:solidFill>
                  <a:srgbClr val="272525"/>
                </a:solidFill>
                <a:latin typeface="Inter" pitchFamily="34" charset="0"/>
                <a:ea typeface="Inter" pitchFamily="34" charset="-122"/>
                <a:cs typeface="Inter" pitchFamily="34" charset="-120"/>
              </a:rPr>
              <a:t>Linear Regression model with a lag feature</a:t>
            </a:r>
            <a:r>
              <a:rPr lang="en-US" sz="1600" dirty="0">
                <a:solidFill>
                  <a:srgbClr val="272525"/>
                </a:solidFill>
                <a:latin typeface="Inter" pitchFamily="34" charset="0"/>
                <a:ea typeface="Inter" pitchFamily="34" charset="-122"/>
                <a:cs typeface="Inter" pitchFamily="34" charset="-120"/>
              </a:rPr>
              <a:t>, focusing specifically on Indian states. This method utilizes the last known unemployment rate to predict monthly trends, providing granular insights for regional policy-making.</a:t>
            </a:r>
            <a:endParaRPr lang="en-US" sz="1600" dirty="0"/>
          </a:p>
        </p:txBody>
      </p:sp>
      <p:sp>
        <p:nvSpPr>
          <p:cNvPr id="4" name="Text 2"/>
          <p:cNvSpPr/>
          <p:nvPr/>
        </p:nvSpPr>
        <p:spPr>
          <a:xfrm>
            <a:off x="520422" y="3363132"/>
            <a:ext cx="6613446" cy="2960176"/>
          </a:xfrm>
          <a:prstGeom prst="rect">
            <a:avLst/>
          </a:prstGeom>
          <a:noFill/>
          <a:ln/>
        </p:spPr>
        <p:txBody>
          <a:bodyPr wrap="square" lIns="0" tIns="0" rIns="0" bIns="0" rtlCol="0" anchor="t"/>
          <a:lstStyle/>
          <a:p>
            <a:pPr marL="0" indent="0" algn="l">
              <a:lnSpc>
                <a:spcPts val="1850"/>
              </a:lnSpc>
              <a:buNone/>
            </a:pPr>
            <a:r>
              <a:rPr lang="en-US" sz="1600" b="1" dirty="0">
                <a:solidFill>
                  <a:srgbClr val="4950BC"/>
                </a:solidFill>
                <a:latin typeface="Inter" pitchFamily="34" charset="0"/>
                <a:ea typeface="Inter" pitchFamily="34" charset="-122"/>
                <a:cs typeface="Inter" pitchFamily="34" charset="-120"/>
              </a:rPr>
              <a:t>Model</a:t>
            </a:r>
            <a:r>
              <a:rPr lang="en-US" sz="1600" dirty="0">
                <a:solidFill>
                  <a:srgbClr val="4950BC"/>
                </a:solidFill>
                <a:latin typeface="Inter" pitchFamily="34" charset="0"/>
                <a:ea typeface="Inter" pitchFamily="34" charset="-122"/>
                <a:cs typeface="Inter" pitchFamily="34" charset="-120"/>
              </a:rPr>
              <a:t>:</a:t>
            </a:r>
            <a:r>
              <a:rPr lang="en-US" sz="1600" dirty="0">
                <a:solidFill>
                  <a:srgbClr val="272525"/>
                </a:solidFill>
                <a:latin typeface="Inter" pitchFamily="34" charset="0"/>
                <a:ea typeface="Inter" pitchFamily="34" charset="-122"/>
                <a:cs typeface="Inter" pitchFamily="34" charset="-120"/>
              </a:rPr>
              <a:t> Linear Regression with Lag Feature</a:t>
            </a:r>
          </a:p>
          <a:p>
            <a:pPr marL="0" indent="0" algn="l">
              <a:lnSpc>
                <a:spcPts val="1850"/>
              </a:lnSpc>
              <a:buNone/>
            </a:pPr>
            <a:endParaRPr lang="en-US" sz="1600" dirty="0">
              <a:solidFill>
                <a:srgbClr val="272525"/>
              </a:solidFill>
              <a:latin typeface="Inter" pitchFamily="34" charset="0"/>
              <a:ea typeface="Inter" pitchFamily="34" charset="-122"/>
              <a:cs typeface="Inter" pitchFamily="34" charset="-120"/>
            </a:endParaRPr>
          </a:p>
          <a:p>
            <a:pPr marL="0" indent="0" algn="l">
              <a:lnSpc>
                <a:spcPts val="1850"/>
              </a:lnSpc>
              <a:buNone/>
            </a:pPr>
            <a:r>
              <a:rPr lang="en-US" sz="1600" b="1" dirty="0">
                <a:solidFill>
                  <a:srgbClr val="272525"/>
                </a:solidFill>
                <a:latin typeface="Inter" pitchFamily="34" charset="0"/>
                <a:ea typeface="Inter" pitchFamily="34" charset="-122"/>
                <a:cs typeface="Inter" pitchFamily="34" charset="-120"/>
              </a:rPr>
              <a:t> </a:t>
            </a:r>
            <a:r>
              <a:rPr lang="en-US" sz="1600" b="1" dirty="0">
                <a:solidFill>
                  <a:srgbClr val="4950BC"/>
                </a:solidFill>
                <a:latin typeface="Inter" pitchFamily="34" charset="0"/>
                <a:ea typeface="Inter" pitchFamily="34" charset="-122"/>
                <a:cs typeface="Inter" pitchFamily="34" charset="-120"/>
              </a:rPr>
              <a:t>Inputs</a:t>
            </a:r>
            <a:r>
              <a:rPr lang="en-US" sz="1600" dirty="0">
                <a:solidFill>
                  <a:srgbClr val="4950BC"/>
                </a:solidFill>
                <a:latin typeface="Inter" pitchFamily="34" charset="0"/>
                <a:ea typeface="Inter" pitchFamily="34" charset="-122"/>
                <a:cs typeface="Inter" pitchFamily="34" charset="-120"/>
              </a:rPr>
              <a:t>:</a:t>
            </a:r>
            <a:r>
              <a:rPr lang="en-US" sz="1600" dirty="0">
                <a:solidFill>
                  <a:srgbClr val="272525"/>
                </a:solidFill>
                <a:latin typeface="Inter" pitchFamily="34" charset="0"/>
                <a:ea typeface="Inter" pitchFamily="34" charset="-122"/>
                <a:cs typeface="Inter" pitchFamily="34" charset="-120"/>
              </a:rPr>
              <a:t> Indian State/Region, Future Year </a:t>
            </a:r>
          </a:p>
          <a:p>
            <a:pPr marL="0" indent="0" algn="l">
              <a:lnSpc>
                <a:spcPts val="1850"/>
              </a:lnSpc>
              <a:buNone/>
            </a:pPr>
            <a:endParaRPr lang="en-US" sz="1600" dirty="0">
              <a:solidFill>
                <a:srgbClr val="272525"/>
              </a:solidFill>
              <a:latin typeface="Inter" pitchFamily="34" charset="0"/>
              <a:ea typeface="Inter" pitchFamily="34" charset="-122"/>
              <a:cs typeface="Inter" pitchFamily="34" charset="-120"/>
            </a:endParaRPr>
          </a:p>
          <a:p>
            <a:pPr marL="0" indent="0" algn="l">
              <a:lnSpc>
                <a:spcPts val="1850"/>
              </a:lnSpc>
              <a:buNone/>
            </a:pPr>
            <a:r>
              <a:rPr lang="en-US" sz="1600" b="1" dirty="0">
                <a:solidFill>
                  <a:srgbClr val="4950BC"/>
                </a:solidFill>
                <a:latin typeface="Inter" pitchFamily="34" charset="0"/>
                <a:ea typeface="Inter" pitchFamily="34" charset="-122"/>
                <a:cs typeface="Inter" pitchFamily="34" charset="-120"/>
              </a:rPr>
              <a:t>Method:</a:t>
            </a:r>
            <a:r>
              <a:rPr lang="en-US" sz="1600" b="1" dirty="0">
                <a:solidFill>
                  <a:srgbClr val="272525"/>
                </a:solidFill>
                <a:latin typeface="Inter" pitchFamily="34" charset="0"/>
                <a:ea typeface="Inter" pitchFamily="34" charset="-122"/>
                <a:cs typeface="Inter" pitchFamily="34" charset="-120"/>
              </a:rPr>
              <a:t> </a:t>
            </a:r>
            <a:r>
              <a:rPr lang="en-US" sz="1600" dirty="0">
                <a:solidFill>
                  <a:srgbClr val="272525"/>
                </a:solidFill>
                <a:latin typeface="Inter" pitchFamily="34" charset="0"/>
                <a:ea typeface="Inter" pitchFamily="34" charset="-122"/>
                <a:cs typeface="Inter" pitchFamily="34" charset="-120"/>
              </a:rPr>
              <a:t>Uses last known rate as lag variable to predict monthly unemployment. </a:t>
            </a:r>
          </a:p>
          <a:p>
            <a:pPr marL="0" indent="0" algn="l">
              <a:lnSpc>
                <a:spcPts val="1850"/>
              </a:lnSpc>
              <a:buNone/>
            </a:pPr>
            <a:endParaRPr lang="en-US" sz="1600" dirty="0">
              <a:solidFill>
                <a:srgbClr val="272525"/>
              </a:solidFill>
              <a:latin typeface="Inter" pitchFamily="34" charset="0"/>
              <a:ea typeface="Inter" pitchFamily="34" charset="-122"/>
              <a:cs typeface="Inter" pitchFamily="34" charset="-120"/>
            </a:endParaRPr>
          </a:p>
          <a:p>
            <a:pPr marL="0" indent="0" algn="l">
              <a:lnSpc>
                <a:spcPts val="1850"/>
              </a:lnSpc>
              <a:buNone/>
            </a:pPr>
            <a:r>
              <a:rPr lang="en-US" sz="1600" b="1" dirty="0">
                <a:solidFill>
                  <a:srgbClr val="4950BC"/>
                </a:solidFill>
                <a:latin typeface="Inter" pitchFamily="34" charset="0"/>
                <a:ea typeface="Inter" pitchFamily="34" charset="-122"/>
                <a:cs typeface="Inter" pitchFamily="34" charset="-120"/>
              </a:rPr>
              <a:t>Outpu</a:t>
            </a:r>
            <a:r>
              <a:rPr lang="en-US" sz="1600" dirty="0">
                <a:solidFill>
                  <a:srgbClr val="4950BC"/>
                </a:solidFill>
                <a:latin typeface="Inter" pitchFamily="34" charset="0"/>
                <a:ea typeface="Inter" pitchFamily="34" charset="-122"/>
                <a:cs typeface="Inter" pitchFamily="34" charset="-120"/>
              </a:rPr>
              <a:t>t:</a:t>
            </a:r>
            <a:r>
              <a:rPr lang="en-US" sz="1600" dirty="0">
                <a:solidFill>
                  <a:srgbClr val="272525"/>
                </a:solidFill>
                <a:latin typeface="Inter" pitchFamily="34" charset="0"/>
                <a:ea typeface="Inter" pitchFamily="34" charset="-122"/>
                <a:cs typeface="Inter" pitchFamily="34" charset="-120"/>
              </a:rPr>
              <a:t> Actual vs. Predicted Bar Chart</a:t>
            </a:r>
          </a:p>
          <a:p>
            <a:pPr marL="0" indent="0" algn="l">
              <a:lnSpc>
                <a:spcPts val="1850"/>
              </a:lnSpc>
              <a:buNone/>
            </a:pPr>
            <a:r>
              <a:rPr lang="en-US" sz="1600" dirty="0">
                <a:solidFill>
                  <a:srgbClr val="272525"/>
                </a:solidFill>
                <a:latin typeface="Inter" pitchFamily="34" charset="0"/>
                <a:ea typeface="Inter" pitchFamily="34" charset="-122"/>
                <a:cs typeface="Inter" pitchFamily="34" charset="-120"/>
              </a:rPr>
              <a:t> </a:t>
            </a:r>
          </a:p>
          <a:p>
            <a:pPr marL="0" indent="0" algn="l">
              <a:lnSpc>
                <a:spcPts val="1850"/>
              </a:lnSpc>
              <a:buNone/>
            </a:pPr>
            <a:r>
              <a:rPr lang="en-US" sz="1600" b="1" dirty="0">
                <a:solidFill>
                  <a:srgbClr val="4950BC"/>
                </a:solidFill>
                <a:latin typeface="Inter" pitchFamily="34" charset="0"/>
                <a:ea typeface="Inter" pitchFamily="34" charset="-122"/>
                <a:cs typeface="Inter" pitchFamily="34" charset="-120"/>
              </a:rPr>
              <a:t>Data Source</a:t>
            </a:r>
            <a:r>
              <a:rPr lang="en-US" sz="1600" dirty="0">
                <a:solidFill>
                  <a:srgbClr val="4950BC"/>
                </a:solidFill>
                <a:latin typeface="Inter" pitchFamily="34" charset="0"/>
                <a:ea typeface="Inter" pitchFamily="34" charset="-122"/>
                <a:cs typeface="Inter" pitchFamily="34" charset="-120"/>
              </a:rPr>
              <a:t>:</a:t>
            </a:r>
            <a:r>
              <a:rPr lang="en-US" sz="1600" dirty="0">
                <a:solidFill>
                  <a:srgbClr val="272525"/>
                </a:solidFill>
                <a:latin typeface="Inter" pitchFamily="34" charset="0"/>
                <a:ea typeface="Inter" pitchFamily="34" charset="-122"/>
                <a:cs typeface="Inter" pitchFamily="34" charset="-120"/>
              </a:rPr>
              <a:t> </a:t>
            </a:r>
            <a:r>
              <a:rPr lang="en-US" sz="1600" dirty="0">
                <a:solidFill>
                  <a:srgbClr val="272525"/>
                </a:solidFill>
                <a:highlight>
                  <a:srgbClr val="F2F2F2"/>
                </a:highlight>
                <a:latin typeface="Consolas" pitchFamily="34" charset="0"/>
                <a:ea typeface="Consolas" pitchFamily="34" charset="-122"/>
                <a:cs typeface="Consolas" pitchFamily="34" charset="-120"/>
              </a:rPr>
              <a:t>Cleaned_Unemployment_in_India.csv</a:t>
            </a:r>
            <a:endParaRPr lang="en-US" sz="1600" dirty="0"/>
          </a:p>
        </p:txBody>
      </p:sp>
      <p:pic>
        <p:nvPicPr>
          <p:cNvPr id="5" name="Image 0" descr="preencoded.png"/>
          <p:cNvPicPr>
            <a:picLocks noChangeAspect="1"/>
          </p:cNvPicPr>
          <p:nvPr/>
        </p:nvPicPr>
        <p:blipFill>
          <a:blip r:embed="rId3"/>
          <a:stretch>
            <a:fillRect/>
          </a:stretch>
        </p:blipFill>
        <p:spPr>
          <a:xfrm>
            <a:off x="8016954" y="1553647"/>
            <a:ext cx="6613446" cy="6613446"/>
          </a:xfrm>
          <a:prstGeom prst="rect">
            <a:avLst/>
          </a:prstGeom>
        </p:spPr>
      </p:pic>
      <p:sp>
        <p:nvSpPr>
          <p:cNvPr id="6" name="Text 3"/>
          <p:cNvSpPr/>
          <p:nvPr/>
        </p:nvSpPr>
        <p:spPr>
          <a:xfrm>
            <a:off x="7504152" y="8668941"/>
            <a:ext cx="6613446" cy="475774"/>
          </a:xfrm>
          <a:prstGeom prst="rect">
            <a:avLst/>
          </a:prstGeom>
          <a:noFill/>
          <a:ln/>
        </p:spPr>
        <p:txBody>
          <a:bodyPr wrap="squar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The bar chart visually compares actual and predicted unemployment rates, highlighting the model's accuracy.</a:t>
            </a:r>
            <a:endParaRPr lang="en-US" sz="11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84954" y="459581"/>
            <a:ext cx="8496419" cy="417671"/>
          </a:xfrm>
          <a:prstGeom prst="rect">
            <a:avLst/>
          </a:prstGeom>
          <a:noFill/>
          <a:ln/>
        </p:spPr>
        <p:txBody>
          <a:bodyPr wrap="none" lIns="0" tIns="0" rIns="0" bIns="0" rtlCol="0" anchor="t"/>
          <a:lstStyle/>
          <a:p>
            <a:pPr marL="0" indent="0" algn="l">
              <a:lnSpc>
                <a:spcPts val="3250"/>
              </a:lnSpc>
              <a:buNone/>
            </a:pPr>
            <a:r>
              <a:rPr lang="en-US" sz="2600" b="1" dirty="0">
                <a:solidFill>
                  <a:srgbClr val="000000"/>
                </a:solidFill>
                <a:latin typeface="Inter Bold" pitchFamily="34" charset="0"/>
                <a:ea typeface="Inter Bold" pitchFamily="34" charset="-122"/>
                <a:cs typeface="Inter Bold" pitchFamily="34" charset="-120"/>
              </a:rPr>
              <a:t>Rural Development Dashboard: Visualizing Progress</a:t>
            </a:r>
            <a:endParaRPr lang="en-US" sz="2600" dirty="0"/>
          </a:p>
        </p:txBody>
      </p:sp>
      <p:sp>
        <p:nvSpPr>
          <p:cNvPr id="3" name="Text 1"/>
          <p:cNvSpPr/>
          <p:nvPr/>
        </p:nvSpPr>
        <p:spPr>
          <a:xfrm>
            <a:off x="584954" y="1211460"/>
            <a:ext cx="13460492" cy="2523631"/>
          </a:xfrm>
          <a:prstGeom prst="rect">
            <a:avLst/>
          </a:prstGeom>
          <a:noFill/>
          <a:ln/>
        </p:spPr>
        <p:txBody>
          <a:bodyPr wrap="square" lIns="0" tIns="0" rIns="0" bIns="0" rtlCol="0" anchor="t"/>
          <a:lstStyle/>
          <a:p>
            <a:pPr marL="0" indent="0" algn="l">
              <a:lnSpc>
                <a:spcPts val="2100"/>
              </a:lnSpc>
              <a:buNone/>
            </a:pPr>
            <a:r>
              <a:rPr lang="en-US" sz="1600" dirty="0">
                <a:solidFill>
                  <a:srgbClr val="272525"/>
                </a:solidFill>
                <a:latin typeface="Inter" pitchFamily="34" charset="0"/>
                <a:ea typeface="Inter" pitchFamily="34" charset="-122"/>
                <a:cs typeface="Inter" pitchFamily="34" charset="-120"/>
              </a:rPr>
              <a:t>The Rural Development Dashboard provides a comprehensive</a:t>
            </a:r>
          </a:p>
          <a:p>
            <a:pPr marL="0" indent="0" algn="l">
              <a:lnSpc>
                <a:spcPts val="2100"/>
              </a:lnSpc>
              <a:buNone/>
            </a:pPr>
            <a:r>
              <a:rPr lang="en-US" sz="1600" dirty="0">
                <a:solidFill>
                  <a:srgbClr val="272525"/>
                </a:solidFill>
                <a:latin typeface="Inter" pitchFamily="34" charset="0"/>
                <a:ea typeface="Inter" pitchFamily="34" charset="-122"/>
                <a:cs typeface="Inter" pitchFamily="34" charset="-120"/>
              </a:rPr>
              <a:t> </a:t>
            </a:r>
          </a:p>
          <a:p>
            <a:pPr marL="0" indent="0" algn="l">
              <a:lnSpc>
                <a:spcPts val="2100"/>
              </a:lnSpc>
              <a:buNone/>
            </a:pPr>
            <a:r>
              <a:rPr lang="en-US" sz="1600" dirty="0">
                <a:solidFill>
                  <a:srgbClr val="272525"/>
                </a:solidFill>
                <a:latin typeface="Inter" pitchFamily="34" charset="0"/>
                <a:ea typeface="Inter" pitchFamily="34" charset="-122"/>
                <a:cs typeface="Inter" pitchFamily="34" charset="-120"/>
              </a:rPr>
              <a:t>visual overview of key developmental metrics</a:t>
            </a:r>
          </a:p>
          <a:p>
            <a:pPr marL="0" indent="0" algn="l">
              <a:lnSpc>
                <a:spcPts val="2100"/>
              </a:lnSpc>
              <a:buNone/>
            </a:pPr>
            <a:r>
              <a:rPr lang="en-US" sz="1600" dirty="0">
                <a:solidFill>
                  <a:srgbClr val="272525"/>
                </a:solidFill>
                <a:latin typeface="Inter" pitchFamily="34" charset="0"/>
                <a:ea typeface="Inter" pitchFamily="34" charset="-122"/>
                <a:cs typeface="Inter" pitchFamily="34" charset="-120"/>
              </a:rPr>
              <a:t> </a:t>
            </a:r>
          </a:p>
          <a:p>
            <a:pPr marL="0" indent="0" algn="l">
              <a:lnSpc>
                <a:spcPts val="2100"/>
              </a:lnSpc>
              <a:buNone/>
            </a:pPr>
            <a:r>
              <a:rPr lang="en-US" sz="1600" dirty="0">
                <a:solidFill>
                  <a:srgbClr val="272525"/>
                </a:solidFill>
                <a:latin typeface="Inter" pitchFamily="34" charset="0"/>
                <a:ea typeface="Inter" pitchFamily="34" charset="-122"/>
                <a:cs typeface="Inter" pitchFamily="34" charset="-120"/>
              </a:rPr>
              <a:t>across different states and years.</a:t>
            </a:r>
          </a:p>
          <a:p>
            <a:pPr marL="0" indent="0" algn="l">
              <a:lnSpc>
                <a:spcPts val="2100"/>
              </a:lnSpc>
              <a:buNone/>
            </a:pPr>
            <a:endParaRPr lang="en-US" sz="1600" dirty="0">
              <a:solidFill>
                <a:srgbClr val="272525"/>
              </a:solidFill>
              <a:latin typeface="Inter" pitchFamily="34" charset="0"/>
              <a:ea typeface="Inter" pitchFamily="34" charset="-122"/>
              <a:cs typeface="Inter" pitchFamily="34" charset="-120"/>
            </a:endParaRPr>
          </a:p>
          <a:p>
            <a:pPr marL="0" indent="0" algn="l">
              <a:lnSpc>
                <a:spcPts val="2100"/>
              </a:lnSpc>
              <a:buNone/>
            </a:pPr>
            <a:r>
              <a:rPr lang="en-US" sz="1600" dirty="0">
                <a:solidFill>
                  <a:srgbClr val="272525"/>
                </a:solidFill>
                <a:latin typeface="Inter" pitchFamily="34" charset="0"/>
                <a:ea typeface="Inter" pitchFamily="34" charset="-122"/>
                <a:cs typeface="Inter" pitchFamily="34" charset="-120"/>
              </a:rPr>
              <a:t> It tracks progress in essential areas, offering critical insights</a:t>
            </a:r>
          </a:p>
          <a:p>
            <a:pPr marL="0" indent="0" algn="l">
              <a:lnSpc>
                <a:spcPts val="2100"/>
              </a:lnSpc>
              <a:buNone/>
            </a:pPr>
            <a:r>
              <a:rPr lang="en-US" sz="1600" dirty="0">
                <a:solidFill>
                  <a:srgbClr val="272525"/>
                </a:solidFill>
                <a:latin typeface="Inter" pitchFamily="34" charset="0"/>
                <a:ea typeface="Inter" pitchFamily="34" charset="-122"/>
                <a:cs typeface="Inter" pitchFamily="34" charset="-120"/>
              </a:rPr>
              <a:t> </a:t>
            </a:r>
          </a:p>
          <a:p>
            <a:pPr marL="0" indent="0" algn="l">
              <a:lnSpc>
                <a:spcPts val="2100"/>
              </a:lnSpc>
              <a:buNone/>
            </a:pPr>
            <a:r>
              <a:rPr lang="en-US" sz="1600" dirty="0">
                <a:solidFill>
                  <a:srgbClr val="272525"/>
                </a:solidFill>
                <a:latin typeface="Inter" pitchFamily="34" charset="0"/>
                <a:ea typeface="Inter" pitchFamily="34" charset="-122"/>
                <a:cs typeface="Inter" pitchFamily="34" charset="-120"/>
              </a:rPr>
              <a:t>for targeted interventions and policy evaluation.</a:t>
            </a:r>
            <a:endParaRPr lang="en-US" sz="1600" dirty="0"/>
          </a:p>
        </p:txBody>
      </p:sp>
      <p:sp>
        <p:nvSpPr>
          <p:cNvPr id="4" name="Text 2"/>
          <p:cNvSpPr/>
          <p:nvPr/>
        </p:nvSpPr>
        <p:spPr>
          <a:xfrm>
            <a:off x="584955" y="5021451"/>
            <a:ext cx="6327290" cy="1991389"/>
          </a:xfrm>
          <a:prstGeom prst="rect">
            <a:avLst/>
          </a:prstGeom>
          <a:noFill/>
          <a:ln/>
        </p:spPr>
        <p:txBody>
          <a:bodyPr wrap="none" lIns="0" tIns="0" rIns="0" bIns="0" rtlCol="0" anchor="t"/>
          <a:lstStyle/>
          <a:p>
            <a:pPr marL="342900" indent="-342900" algn="l">
              <a:lnSpc>
                <a:spcPts val="2100"/>
              </a:lnSpc>
              <a:buSzPct val="100000"/>
              <a:buChar char="•"/>
            </a:pPr>
            <a:r>
              <a:rPr lang="en-US" sz="1600" dirty="0">
                <a:solidFill>
                  <a:srgbClr val="272525"/>
                </a:solidFill>
                <a:latin typeface="Inter" pitchFamily="34" charset="0"/>
                <a:ea typeface="Inter" pitchFamily="34" charset="-122"/>
                <a:cs typeface="Inter" pitchFamily="34" charset="-120"/>
              </a:rPr>
              <a:t>Visualizes 4 key metrics: </a:t>
            </a:r>
            <a:r>
              <a:rPr lang="en-US" sz="1600" b="1" dirty="0">
                <a:solidFill>
                  <a:srgbClr val="272525"/>
                </a:solidFill>
                <a:latin typeface="Inter" pitchFamily="34" charset="0"/>
                <a:ea typeface="Inter" pitchFamily="34" charset="-122"/>
                <a:cs typeface="Inter" pitchFamily="34" charset="-120"/>
              </a:rPr>
              <a:t>Roads, Hospitals, Housing, Education</a:t>
            </a:r>
            <a:endParaRPr lang="en-US" sz="1600" dirty="0"/>
          </a:p>
        </p:txBody>
      </p:sp>
      <p:sp>
        <p:nvSpPr>
          <p:cNvPr id="5" name="Text 3"/>
          <p:cNvSpPr/>
          <p:nvPr/>
        </p:nvSpPr>
        <p:spPr>
          <a:xfrm>
            <a:off x="584955" y="5532895"/>
            <a:ext cx="6526411" cy="267414"/>
          </a:xfrm>
          <a:prstGeom prst="rect">
            <a:avLst/>
          </a:prstGeom>
          <a:noFill/>
          <a:ln/>
        </p:spPr>
        <p:txBody>
          <a:bodyPr wrap="none" lIns="0" tIns="0" rIns="0" bIns="0" rtlCol="0" anchor="t"/>
          <a:lstStyle/>
          <a:p>
            <a:pPr marL="342900" indent="-342900" algn="l">
              <a:lnSpc>
                <a:spcPts val="2100"/>
              </a:lnSpc>
              <a:buSzPct val="100000"/>
              <a:buChar char="•"/>
            </a:pPr>
            <a:r>
              <a:rPr lang="en-US" sz="1600" dirty="0">
                <a:solidFill>
                  <a:srgbClr val="272525"/>
                </a:solidFill>
                <a:latin typeface="Inter" pitchFamily="34" charset="0"/>
                <a:ea typeface="Inter" pitchFamily="34" charset="-122"/>
                <a:cs typeface="Inter" pitchFamily="34" charset="-120"/>
              </a:rPr>
              <a:t>Charts displayed: Column, Bar, Pie, and Line (for trends over years)</a:t>
            </a:r>
            <a:endParaRPr lang="en-US" sz="1600" dirty="0"/>
          </a:p>
        </p:txBody>
      </p:sp>
      <p:sp>
        <p:nvSpPr>
          <p:cNvPr id="6" name="Text 4"/>
          <p:cNvSpPr/>
          <p:nvPr/>
        </p:nvSpPr>
        <p:spPr>
          <a:xfrm>
            <a:off x="584954" y="6461923"/>
            <a:ext cx="6526411" cy="550917"/>
          </a:xfrm>
          <a:prstGeom prst="rect">
            <a:avLst/>
          </a:prstGeom>
          <a:noFill/>
          <a:ln/>
        </p:spPr>
        <p:txBody>
          <a:bodyPr wrap="none" lIns="0" tIns="0" rIns="0" bIns="0" rtlCol="0" anchor="t"/>
          <a:lstStyle/>
          <a:p>
            <a:pPr marL="342900" indent="-342900" algn="l">
              <a:lnSpc>
                <a:spcPts val="2100"/>
              </a:lnSpc>
              <a:buSzPct val="100000"/>
              <a:buChar char="•"/>
            </a:pPr>
            <a:r>
              <a:rPr lang="en-US" sz="1600" dirty="0">
                <a:solidFill>
                  <a:srgbClr val="272525"/>
                </a:solidFill>
                <a:latin typeface="Inter" pitchFamily="34" charset="0"/>
                <a:ea typeface="Inter" pitchFamily="34" charset="-122"/>
                <a:cs typeface="Inter" pitchFamily="34" charset="-120"/>
              </a:rPr>
              <a:t>Inputs: State &amp; Year</a:t>
            </a:r>
            <a:endParaRPr lang="en-US" sz="1600" dirty="0"/>
          </a:p>
        </p:txBody>
      </p:sp>
      <p:sp>
        <p:nvSpPr>
          <p:cNvPr id="7" name="Text 5"/>
          <p:cNvSpPr/>
          <p:nvPr/>
        </p:nvSpPr>
        <p:spPr>
          <a:xfrm>
            <a:off x="584954" y="6090834"/>
            <a:ext cx="6526411" cy="699865"/>
          </a:xfrm>
          <a:prstGeom prst="rect">
            <a:avLst/>
          </a:prstGeom>
          <a:noFill/>
          <a:ln/>
        </p:spPr>
        <p:txBody>
          <a:bodyPr wrap="none" lIns="0" tIns="0" rIns="0" bIns="0" rtlCol="0" anchor="t"/>
          <a:lstStyle/>
          <a:p>
            <a:pPr marL="342900" indent="-342900" algn="l">
              <a:lnSpc>
                <a:spcPts val="2100"/>
              </a:lnSpc>
              <a:buSzPct val="100000"/>
              <a:buChar char="•"/>
            </a:pPr>
            <a:r>
              <a:rPr lang="en-US" sz="1600" dirty="0">
                <a:solidFill>
                  <a:srgbClr val="272525"/>
                </a:solidFill>
                <a:latin typeface="Inter" pitchFamily="34" charset="0"/>
                <a:ea typeface="Inter" pitchFamily="34" charset="-122"/>
                <a:cs typeface="Inter" pitchFamily="34" charset="-120"/>
              </a:rPr>
              <a:t>Data source: </a:t>
            </a:r>
            <a:r>
              <a:rPr lang="en-US" sz="1600" dirty="0">
                <a:solidFill>
                  <a:srgbClr val="272525"/>
                </a:solidFill>
                <a:highlight>
                  <a:srgbClr val="F2F2F2"/>
                </a:highlight>
                <a:latin typeface="Consolas" pitchFamily="34" charset="0"/>
                <a:ea typeface="Consolas" pitchFamily="34" charset="-122"/>
                <a:cs typeface="Consolas" pitchFamily="34" charset="-120"/>
              </a:rPr>
              <a:t>Rural_Development.csv</a:t>
            </a:r>
            <a:endParaRPr lang="en-US" sz="1600" dirty="0"/>
          </a:p>
        </p:txBody>
      </p:sp>
      <p:pic>
        <p:nvPicPr>
          <p:cNvPr id="8" name="Image 0" descr="preencoded.png"/>
          <p:cNvPicPr>
            <a:picLocks noChangeAspect="1"/>
          </p:cNvPicPr>
          <p:nvPr/>
        </p:nvPicPr>
        <p:blipFill>
          <a:blip r:embed="rId3"/>
          <a:stretch>
            <a:fillRect/>
          </a:stretch>
        </p:blipFill>
        <p:spPr>
          <a:xfrm>
            <a:off x="8103989" y="1746290"/>
            <a:ext cx="6526411" cy="65264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16875" y="889278"/>
            <a:ext cx="5305306" cy="512088"/>
          </a:xfrm>
          <a:prstGeom prst="rect">
            <a:avLst/>
          </a:prstGeom>
          <a:noFill/>
          <a:ln/>
        </p:spPr>
        <p:txBody>
          <a:bodyPr wrap="none" lIns="0" tIns="0" rIns="0" bIns="0" rtlCol="0" anchor="t"/>
          <a:lstStyle/>
          <a:p>
            <a:pPr marL="0" indent="0" algn="l">
              <a:lnSpc>
                <a:spcPts val="4000"/>
              </a:lnSpc>
              <a:buNone/>
            </a:pPr>
            <a:r>
              <a:rPr lang="en-US" sz="3200" b="1" dirty="0">
                <a:solidFill>
                  <a:srgbClr val="000000"/>
                </a:solidFill>
                <a:latin typeface="Inter Bold" pitchFamily="34" charset="0"/>
                <a:ea typeface="Inter Bold" pitchFamily="34" charset="-122"/>
                <a:cs typeface="Inter Bold" pitchFamily="34" charset="-120"/>
              </a:rPr>
              <a:t>Tool Stack &amp; AI Assistance</a:t>
            </a:r>
            <a:endParaRPr lang="en-US" sz="3200" dirty="0"/>
          </a:p>
        </p:txBody>
      </p:sp>
      <p:sp>
        <p:nvSpPr>
          <p:cNvPr id="3" name="Text 1"/>
          <p:cNvSpPr/>
          <p:nvPr/>
        </p:nvSpPr>
        <p:spPr>
          <a:xfrm>
            <a:off x="716875" y="1810941"/>
            <a:ext cx="13196649" cy="982980"/>
          </a:xfrm>
          <a:prstGeom prst="rect">
            <a:avLst/>
          </a:prstGeom>
          <a:noFill/>
          <a:ln/>
        </p:spPr>
        <p:txBody>
          <a:bodyPr wrap="square" lIns="0" tIns="0" rIns="0" bIns="0" rtlCol="0" anchor="t"/>
          <a:lstStyle/>
          <a:p>
            <a:pPr marL="0" indent="0" algn="l">
              <a:lnSpc>
                <a:spcPts val="2550"/>
              </a:lnSpc>
              <a:buNone/>
            </a:pPr>
            <a:r>
              <a:rPr lang="en-US" sz="1600" dirty="0">
                <a:solidFill>
                  <a:srgbClr val="272525"/>
                </a:solidFill>
                <a:latin typeface="Inter" pitchFamily="34" charset="0"/>
                <a:ea typeface="Inter" pitchFamily="34" charset="-122"/>
                <a:cs typeface="Inter" pitchFamily="34" charset="-120"/>
              </a:rPr>
              <a:t>Our dashboard is built on a robust foundation of cutting-edge technologies, augmented by powerful AI tools that accelerated development and ensured high performance. This blend of established libraries and advanced AI support enabled us to deliver a sophisticated and reliable solution.</a:t>
            </a:r>
            <a:endParaRPr lang="en-US" sz="1600" dirty="0"/>
          </a:p>
        </p:txBody>
      </p:sp>
      <p:sp>
        <p:nvSpPr>
          <p:cNvPr id="4" name="Text 2"/>
          <p:cNvSpPr/>
          <p:nvPr/>
        </p:nvSpPr>
        <p:spPr>
          <a:xfrm>
            <a:off x="716875" y="3229094"/>
            <a:ext cx="3072408" cy="384096"/>
          </a:xfrm>
          <a:prstGeom prst="rect">
            <a:avLst/>
          </a:prstGeom>
          <a:noFill/>
          <a:ln/>
        </p:spPr>
        <p:txBody>
          <a:bodyPr wrap="none" lIns="0" tIns="0" rIns="0" bIns="0" rtlCol="0" anchor="t"/>
          <a:lstStyle/>
          <a:p>
            <a:pPr marL="0" indent="0" algn="l">
              <a:lnSpc>
                <a:spcPts val="3000"/>
              </a:lnSpc>
              <a:buNone/>
            </a:pPr>
            <a:r>
              <a:rPr lang="en-US" sz="2400" b="1" dirty="0">
                <a:solidFill>
                  <a:srgbClr val="4950BC"/>
                </a:solidFill>
                <a:latin typeface="Inter Bold" pitchFamily="34" charset="0"/>
                <a:ea typeface="Inter Bold" pitchFamily="34" charset="-122"/>
                <a:cs typeface="Inter Bold" pitchFamily="34" charset="-120"/>
              </a:rPr>
              <a:t>Core Technologies</a:t>
            </a:r>
            <a:endParaRPr lang="en-US" sz="2400" dirty="0"/>
          </a:p>
        </p:txBody>
      </p:sp>
      <p:sp>
        <p:nvSpPr>
          <p:cNvPr id="5" name="Text 3"/>
          <p:cNvSpPr/>
          <p:nvPr/>
        </p:nvSpPr>
        <p:spPr>
          <a:xfrm>
            <a:off x="716875" y="3817977"/>
            <a:ext cx="6348532" cy="327660"/>
          </a:xfrm>
          <a:prstGeom prst="rect">
            <a:avLst/>
          </a:prstGeom>
          <a:noFill/>
          <a:ln/>
        </p:spPr>
        <p:txBody>
          <a:bodyPr wrap="none" lIns="0" tIns="0" rIns="0" bIns="0" rtlCol="0" anchor="t"/>
          <a:lstStyle/>
          <a:p>
            <a:pPr marL="342900" indent="-342900" algn="l">
              <a:lnSpc>
                <a:spcPts val="2550"/>
              </a:lnSpc>
              <a:buSzPct val="100000"/>
              <a:buChar char="•"/>
            </a:pPr>
            <a:r>
              <a:rPr lang="en-US" sz="1600" b="1" dirty="0">
                <a:solidFill>
                  <a:srgbClr val="272525"/>
                </a:solidFill>
                <a:latin typeface="Inter" pitchFamily="34" charset="0"/>
                <a:ea typeface="Inter" pitchFamily="34" charset="-122"/>
                <a:cs typeface="Inter" pitchFamily="34" charset="-120"/>
              </a:rPr>
              <a:t>Streamlit:</a:t>
            </a:r>
            <a:r>
              <a:rPr lang="en-US" sz="1600" dirty="0">
                <a:solidFill>
                  <a:srgbClr val="272525"/>
                </a:solidFill>
                <a:latin typeface="Inter" pitchFamily="34" charset="0"/>
                <a:ea typeface="Inter" pitchFamily="34" charset="-122"/>
                <a:cs typeface="Inter" pitchFamily="34" charset="-120"/>
              </a:rPr>
              <a:t> Frontend UI framework for interactive dashboards.</a:t>
            </a:r>
            <a:endParaRPr lang="en-US" sz="1600" dirty="0"/>
          </a:p>
        </p:txBody>
      </p:sp>
      <p:sp>
        <p:nvSpPr>
          <p:cNvPr id="6" name="Text 4"/>
          <p:cNvSpPr/>
          <p:nvPr/>
        </p:nvSpPr>
        <p:spPr>
          <a:xfrm>
            <a:off x="716875" y="4217313"/>
            <a:ext cx="6348532" cy="655320"/>
          </a:xfrm>
          <a:prstGeom prst="rect">
            <a:avLst/>
          </a:prstGeom>
          <a:noFill/>
          <a:ln/>
        </p:spPr>
        <p:txBody>
          <a:bodyPr wrap="square" lIns="0" tIns="0" rIns="0" bIns="0" rtlCol="0" anchor="t"/>
          <a:lstStyle/>
          <a:p>
            <a:pPr marL="342900" indent="-342900" algn="l">
              <a:lnSpc>
                <a:spcPts val="2550"/>
              </a:lnSpc>
              <a:buSzPct val="100000"/>
              <a:buChar char="•"/>
            </a:pPr>
            <a:r>
              <a:rPr lang="en-US" sz="1600" b="1" dirty="0">
                <a:solidFill>
                  <a:srgbClr val="272525"/>
                </a:solidFill>
                <a:latin typeface="Inter" pitchFamily="34" charset="0"/>
                <a:ea typeface="Inter" pitchFamily="34" charset="-122"/>
                <a:cs typeface="Inter" pitchFamily="34" charset="-120"/>
              </a:rPr>
              <a:t>Pandas, NumPy:</a:t>
            </a:r>
            <a:r>
              <a:rPr lang="en-US" sz="1600" dirty="0">
                <a:solidFill>
                  <a:srgbClr val="272525"/>
                </a:solidFill>
                <a:latin typeface="Inter" pitchFamily="34" charset="0"/>
                <a:ea typeface="Inter" pitchFamily="34" charset="-122"/>
                <a:cs typeface="Inter" pitchFamily="34" charset="-120"/>
              </a:rPr>
              <a:t> Essential for efficient data loading and processing.</a:t>
            </a:r>
            <a:endParaRPr lang="en-US" sz="1600" dirty="0"/>
          </a:p>
        </p:txBody>
      </p:sp>
      <p:sp>
        <p:nvSpPr>
          <p:cNvPr id="7" name="Text 5"/>
          <p:cNvSpPr/>
          <p:nvPr/>
        </p:nvSpPr>
        <p:spPr>
          <a:xfrm>
            <a:off x="716875" y="4944308"/>
            <a:ext cx="6348532" cy="655320"/>
          </a:xfrm>
          <a:prstGeom prst="rect">
            <a:avLst/>
          </a:prstGeom>
          <a:noFill/>
          <a:ln/>
        </p:spPr>
        <p:txBody>
          <a:bodyPr wrap="square" lIns="0" tIns="0" rIns="0" bIns="0" rtlCol="0" anchor="t"/>
          <a:lstStyle/>
          <a:p>
            <a:pPr marL="342900" indent="-342900" algn="l">
              <a:lnSpc>
                <a:spcPts val="2550"/>
              </a:lnSpc>
              <a:buSzPct val="100000"/>
              <a:buChar char="•"/>
            </a:pPr>
            <a:r>
              <a:rPr lang="en-US" sz="1600" b="1" dirty="0">
                <a:solidFill>
                  <a:srgbClr val="272525"/>
                </a:solidFill>
                <a:latin typeface="Inter" pitchFamily="34" charset="0"/>
                <a:ea typeface="Inter" pitchFamily="34" charset="-122"/>
                <a:cs typeface="Inter" pitchFamily="34" charset="-120"/>
              </a:rPr>
              <a:t>Scikit-learn:</a:t>
            </a:r>
            <a:r>
              <a:rPr lang="en-US" sz="1600" dirty="0">
                <a:solidFill>
                  <a:srgbClr val="272525"/>
                </a:solidFill>
                <a:latin typeface="Inter" pitchFamily="34" charset="0"/>
                <a:ea typeface="Inter" pitchFamily="34" charset="-122"/>
                <a:cs typeface="Inter" pitchFamily="34" charset="-120"/>
              </a:rPr>
              <a:t> Powers our ML models (RandomForestRegressor, Linear Regression).</a:t>
            </a:r>
            <a:endParaRPr lang="en-US" sz="1600" dirty="0"/>
          </a:p>
        </p:txBody>
      </p:sp>
      <p:sp>
        <p:nvSpPr>
          <p:cNvPr id="8" name="Text 6"/>
          <p:cNvSpPr/>
          <p:nvPr/>
        </p:nvSpPr>
        <p:spPr>
          <a:xfrm>
            <a:off x="716875" y="5671304"/>
            <a:ext cx="6348532" cy="327660"/>
          </a:xfrm>
          <a:prstGeom prst="rect">
            <a:avLst/>
          </a:prstGeom>
          <a:noFill/>
          <a:ln/>
        </p:spPr>
        <p:txBody>
          <a:bodyPr wrap="none" lIns="0" tIns="0" rIns="0" bIns="0" rtlCol="0" anchor="t"/>
          <a:lstStyle/>
          <a:p>
            <a:pPr marL="342900" indent="-342900" algn="l">
              <a:lnSpc>
                <a:spcPts val="2550"/>
              </a:lnSpc>
              <a:buSzPct val="100000"/>
              <a:buChar char="•"/>
            </a:pPr>
            <a:r>
              <a:rPr lang="en-US" sz="1600" b="1" dirty="0">
                <a:solidFill>
                  <a:srgbClr val="272525"/>
                </a:solidFill>
                <a:latin typeface="Inter" pitchFamily="34" charset="0"/>
                <a:ea typeface="Inter" pitchFamily="34" charset="-122"/>
                <a:cs typeface="Inter" pitchFamily="34" charset="-120"/>
              </a:rPr>
              <a:t>Matplotlib, Plotly:</a:t>
            </a:r>
            <a:r>
              <a:rPr lang="en-US" sz="1600" dirty="0">
                <a:solidFill>
                  <a:srgbClr val="272525"/>
                </a:solidFill>
                <a:latin typeface="Inter" pitchFamily="34" charset="0"/>
                <a:ea typeface="Inter" pitchFamily="34" charset="-122"/>
                <a:cs typeface="Inter" pitchFamily="34" charset="-120"/>
              </a:rPr>
              <a:t> For creating compelling data visualizations.</a:t>
            </a:r>
            <a:endParaRPr lang="en-US" sz="1600" dirty="0"/>
          </a:p>
        </p:txBody>
      </p:sp>
      <p:sp>
        <p:nvSpPr>
          <p:cNvPr id="9" name="Text 7"/>
          <p:cNvSpPr/>
          <p:nvPr/>
        </p:nvSpPr>
        <p:spPr>
          <a:xfrm>
            <a:off x="7572613" y="3229094"/>
            <a:ext cx="3072408" cy="384096"/>
          </a:xfrm>
          <a:prstGeom prst="rect">
            <a:avLst/>
          </a:prstGeom>
          <a:noFill/>
          <a:ln/>
        </p:spPr>
        <p:txBody>
          <a:bodyPr wrap="none" lIns="0" tIns="0" rIns="0" bIns="0" rtlCol="0" anchor="t"/>
          <a:lstStyle/>
          <a:p>
            <a:pPr marL="0" indent="0" algn="l">
              <a:lnSpc>
                <a:spcPts val="3000"/>
              </a:lnSpc>
              <a:buNone/>
            </a:pPr>
            <a:r>
              <a:rPr lang="en-US" sz="2400" b="1" dirty="0">
                <a:solidFill>
                  <a:srgbClr val="4950BC"/>
                </a:solidFill>
                <a:latin typeface="Inter Bold" pitchFamily="34" charset="0"/>
                <a:ea typeface="Inter Bold" pitchFamily="34" charset="-122"/>
                <a:cs typeface="Inter Bold" pitchFamily="34" charset="-120"/>
              </a:rPr>
              <a:t>AI Tools Used</a:t>
            </a:r>
            <a:endParaRPr lang="en-US" sz="2400" dirty="0"/>
          </a:p>
        </p:txBody>
      </p:sp>
      <p:sp>
        <p:nvSpPr>
          <p:cNvPr id="10" name="Text 8"/>
          <p:cNvSpPr/>
          <p:nvPr/>
        </p:nvSpPr>
        <p:spPr>
          <a:xfrm>
            <a:off x="7572613" y="3817977"/>
            <a:ext cx="6348532" cy="655320"/>
          </a:xfrm>
          <a:prstGeom prst="rect">
            <a:avLst/>
          </a:prstGeom>
          <a:noFill/>
          <a:ln/>
        </p:spPr>
        <p:txBody>
          <a:bodyPr wrap="square" lIns="0" tIns="0" rIns="0" bIns="0" rtlCol="0" anchor="t"/>
          <a:lstStyle/>
          <a:p>
            <a:pPr marL="342900" indent="-342900" algn="l">
              <a:lnSpc>
                <a:spcPts val="2550"/>
              </a:lnSpc>
              <a:buSzPct val="100000"/>
              <a:buChar char="•"/>
            </a:pPr>
            <a:r>
              <a:rPr lang="en-US" sz="1600" b="1" dirty="0">
                <a:solidFill>
                  <a:srgbClr val="272525"/>
                </a:solidFill>
                <a:latin typeface="Inter" pitchFamily="34" charset="0"/>
                <a:ea typeface="Inter" pitchFamily="34" charset="-122"/>
                <a:cs typeface="Inter" pitchFamily="34" charset="-120"/>
              </a:rPr>
              <a:t>ChatGPT (OpenAI):</a:t>
            </a:r>
            <a:r>
              <a:rPr lang="en-US" sz="1600" dirty="0">
                <a:solidFill>
                  <a:srgbClr val="272525"/>
                </a:solidFill>
                <a:latin typeface="Inter" pitchFamily="34" charset="0"/>
                <a:ea typeface="Inter" pitchFamily="34" charset="-122"/>
                <a:cs typeface="Inter" pitchFamily="34" charset="-120"/>
              </a:rPr>
              <a:t> Facilitated code generation, debugging, and documentation.</a:t>
            </a:r>
            <a:endParaRPr lang="en-US" sz="1600" dirty="0"/>
          </a:p>
        </p:txBody>
      </p:sp>
      <p:sp>
        <p:nvSpPr>
          <p:cNvPr id="11" name="Text 9"/>
          <p:cNvSpPr/>
          <p:nvPr/>
        </p:nvSpPr>
        <p:spPr>
          <a:xfrm>
            <a:off x="7572613" y="4544973"/>
            <a:ext cx="6348532" cy="655320"/>
          </a:xfrm>
          <a:prstGeom prst="rect">
            <a:avLst/>
          </a:prstGeom>
          <a:noFill/>
          <a:ln/>
        </p:spPr>
        <p:txBody>
          <a:bodyPr wrap="square" lIns="0" tIns="0" rIns="0" bIns="0" rtlCol="0" anchor="t"/>
          <a:lstStyle/>
          <a:p>
            <a:pPr marL="342900" indent="-342900" algn="l">
              <a:lnSpc>
                <a:spcPts val="2550"/>
              </a:lnSpc>
              <a:buSzPct val="100000"/>
              <a:buChar char="•"/>
            </a:pPr>
            <a:r>
              <a:rPr lang="en-US" sz="1600" b="1" dirty="0">
                <a:solidFill>
                  <a:srgbClr val="272525"/>
                </a:solidFill>
                <a:latin typeface="Inter" pitchFamily="34" charset="0"/>
                <a:ea typeface="Inter" pitchFamily="34" charset="-122"/>
                <a:cs typeface="Inter" pitchFamily="34" charset="-120"/>
              </a:rPr>
              <a:t>Gemini (Google):</a:t>
            </a:r>
            <a:r>
              <a:rPr lang="en-US" sz="1600" dirty="0">
                <a:solidFill>
                  <a:srgbClr val="272525"/>
                </a:solidFill>
                <a:latin typeface="Inter" pitchFamily="34" charset="0"/>
                <a:ea typeface="Inter" pitchFamily="34" charset="-122"/>
                <a:cs typeface="Inter" pitchFamily="34" charset="-120"/>
              </a:rPr>
              <a:t> Aided in ML model design and performance optimization ideas.</a:t>
            </a:r>
            <a:endParaRPr lang="en-US" sz="1600" dirty="0"/>
          </a:p>
        </p:txBody>
      </p:sp>
      <p:sp>
        <p:nvSpPr>
          <p:cNvPr id="12" name="Text 10"/>
          <p:cNvSpPr/>
          <p:nvPr/>
        </p:nvSpPr>
        <p:spPr>
          <a:xfrm>
            <a:off x="7572613" y="5271968"/>
            <a:ext cx="6348532" cy="655320"/>
          </a:xfrm>
          <a:prstGeom prst="rect">
            <a:avLst/>
          </a:prstGeom>
          <a:noFill/>
          <a:ln/>
        </p:spPr>
        <p:txBody>
          <a:bodyPr wrap="square" lIns="0" tIns="0" rIns="0" bIns="0" rtlCol="0" anchor="t"/>
          <a:lstStyle/>
          <a:p>
            <a:pPr marL="342900" indent="-342900" algn="l">
              <a:lnSpc>
                <a:spcPts val="2550"/>
              </a:lnSpc>
              <a:buSzPct val="100000"/>
              <a:buChar char="•"/>
            </a:pPr>
            <a:r>
              <a:rPr lang="en-US" sz="1600" b="1" dirty="0">
                <a:solidFill>
                  <a:srgbClr val="272525"/>
                </a:solidFill>
                <a:latin typeface="Inter" pitchFamily="34" charset="0"/>
                <a:ea typeface="Inter" pitchFamily="34" charset="-122"/>
                <a:cs typeface="Inter" pitchFamily="34" charset="-120"/>
              </a:rPr>
              <a:t>Quadratic:</a:t>
            </a:r>
            <a:r>
              <a:rPr lang="en-US" sz="1600" dirty="0">
                <a:solidFill>
                  <a:srgbClr val="272525"/>
                </a:solidFill>
                <a:latin typeface="Inter" pitchFamily="34" charset="0"/>
                <a:ea typeface="Inter" pitchFamily="34" charset="-122"/>
                <a:cs typeface="Inter" pitchFamily="34" charset="-120"/>
              </a:rPr>
              <a:t> Utilized for spreadsheet-like data exploration and rapid ML prototyping.</a:t>
            </a:r>
            <a:endParaRPr lang="en-US" sz="1600" dirty="0"/>
          </a:p>
        </p:txBody>
      </p:sp>
      <p:sp>
        <p:nvSpPr>
          <p:cNvPr id="13" name="Text 11"/>
          <p:cNvSpPr/>
          <p:nvPr/>
        </p:nvSpPr>
        <p:spPr>
          <a:xfrm>
            <a:off x="716875" y="6377821"/>
            <a:ext cx="2560320" cy="319921"/>
          </a:xfrm>
          <a:prstGeom prst="rect">
            <a:avLst/>
          </a:prstGeom>
          <a:noFill/>
          <a:ln/>
        </p:spPr>
        <p:txBody>
          <a:bodyPr wrap="none" lIns="0" tIns="0" rIns="0" bIns="0" rtlCol="0" anchor="t"/>
          <a:lstStyle/>
          <a:p>
            <a:pPr marL="0" indent="0" algn="l">
              <a:lnSpc>
                <a:spcPts val="2500"/>
              </a:lnSpc>
              <a:buNone/>
            </a:pPr>
            <a:r>
              <a:rPr lang="en-US" sz="2000" b="1" dirty="0">
                <a:solidFill>
                  <a:srgbClr val="4950BC"/>
                </a:solidFill>
                <a:latin typeface="Inter Bold" pitchFamily="34" charset="0"/>
                <a:ea typeface="Inter Bold" pitchFamily="34" charset="-122"/>
                <a:cs typeface="Inter Bold" pitchFamily="34" charset="-120"/>
              </a:rPr>
              <a:t>Data Files</a:t>
            </a:r>
            <a:endParaRPr lang="en-US" sz="2000" dirty="0"/>
          </a:p>
        </p:txBody>
      </p:sp>
      <p:sp>
        <p:nvSpPr>
          <p:cNvPr id="14" name="Text 12"/>
          <p:cNvSpPr/>
          <p:nvPr/>
        </p:nvSpPr>
        <p:spPr>
          <a:xfrm>
            <a:off x="716875" y="7004923"/>
            <a:ext cx="13196649" cy="335280"/>
          </a:xfrm>
          <a:prstGeom prst="rect">
            <a:avLst/>
          </a:prstGeom>
          <a:noFill/>
          <a:ln/>
        </p:spPr>
        <p:txBody>
          <a:bodyPr wrap="none" lIns="0" tIns="0" rIns="0" bIns="0" rtlCol="0" anchor="t"/>
          <a:lstStyle/>
          <a:p>
            <a:pPr marL="0" indent="0" algn="l">
              <a:lnSpc>
                <a:spcPts val="2550"/>
              </a:lnSpc>
              <a:buNone/>
            </a:pPr>
            <a:r>
              <a:rPr lang="en-US" sz="1600" dirty="0">
                <a:solidFill>
                  <a:srgbClr val="272525"/>
                </a:solidFill>
                <a:highlight>
                  <a:srgbClr val="F2F2F2"/>
                </a:highlight>
                <a:latin typeface="Consolas" pitchFamily="34" charset="0"/>
                <a:ea typeface="Consolas" pitchFamily="34" charset="-122"/>
                <a:cs typeface="Consolas" pitchFamily="34" charset="-120"/>
              </a:rPr>
              <a:t>global_inflation_data.csv</a:t>
            </a:r>
            <a:r>
              <a:rPr lang="en-US" sz="1600" dirty="0">
                <a:solidFill>
                  <a:srgbClr val="272525"/>
                </a:solidFill>
                <a:latin typeface="Inter" pitchFamily="34" charset="0"/>
                <a:ea typeface="Inter" pitchFamily="34" charset="-122"/>
                <a:cs typeface="Inter" pitchFamily="34" charset="-120"/>
              </a:rPr>
              <a:t>, </a:t>
            </a:r>
            <a:r>
              <a:rPr lang="en-US" sz="1600" dirty="0">
                <a:solidFill>
                  <a:srgbClr val="272525"/>
                </a:solidFill>
                <a:highlight>
                  <a:srgbClr val="F2F2F2"/>
                </a:highlight>
                <a:latin typeface="Consolas" pitchFamily="34" charset="0"/>
                <a:ea typeface="Consolas" pitchFamily="34" charset="-122"/>
                <a:cs typeface="Consolas" pitchFamily="34" charset="-120"/>
              </a:rPr>
              <a:t>Cleaned_Unemployment_in_India.csv</a:t>
            </a:r>
            <a:r>
              <a:rPr lang="en-US" sz="1600" dirty="0">
                <a:solidFill>
                  <a:srgbClr val="272525"/>
                </a:solidFill>
                <a:latin typeface="Inter" pitchFamily="34" charset="0"/>
                <a:ea typeface="Inter" pitchFamily="34" charset="-122"/>
                <a:cs typeface="Inter" pitchFamily="34" charset="-120"/>
              </a:rPr>
              <a:t>, Rural_Development.csv</a:t>
            </a:r>
            <a:endParaRPr lang="en-US" sz="1600" dirty="0"/>
          </a:p>
        </p:txBody>
      </p:sp>
      <p:sp>
        <p:nvSpPr>
          <p:cNvPr id="15" name="Rectangle 14"/>
          <p:cNvSpPr/>
          <p:nvPr/>
        </p:nvSpPr>
        <p:spPr>
          <a:xfrm>
            <a:off x="12801600" y="7702658"/>
            <a:ext cx="1828800" cy="5269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458992"/>
            <a:ext cx="7536061"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Prediction History &amp; Session State</a:t>
            </a:r>
            <a:endParaRPr lang="en-US" sz="3550" dirty="0"/>
          </a:p>
        </p:txBody>
      </p:sp>
      <p:sp>
        <p:nvSpPr>
          <p:cNvPr id="3" name="Text 1"/>
          <p:cNvSpPr/>
          <p:nvPr/>
        </p:nvSpPr>
        <p:spPr>
          <a:xfrm>
            <a:off x="793790" y="2479596"/>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 core feature of our dashboard is the persistent prediction history, managed through </a:t>
            </a:r>
            <a:r>
              <a:rPr lang="en-US" sz="1750" b="1" dirty="0">
                <a:solidFill>
                  <a:srgbClr val="272525"/>
                </a:solidFill>
                <a:latin typeface="Inter" pitchFamily="34" charset="0"/>
                <a:ea typeface="Inter" pitchFamily="34" charset="-122"/>
                <a:cs typeface="Inter" pitchFamily="34" charset="-120"/>
              </a:rPr>
              <a:t>Streamlit's session state</a:t>
            </a:r>
            <a:r>
              <a:rPr lang="en-US" sz="1750" dirty="0">
                <a:solidFill>
                  <a:srgbClr val="272525"/>
                </a:solidFill>
                <a:latin typeface="Inter" pitchFamily="34" charset="0"/>
                <a:ea typeface="Inter" pitchFamily="34" charset="-122"/>
                <a:cs typeface="Inter" pitchFamily="34" charset="-120"/>
              </a:rPr>
              <a:t>. This functionality allows users to track and compare all predictions made during their session, facilitating comprehensive analysis and evaluation over time.</a:t>
            </a:r>
            <a:endParaRPr lang="en-US" sz="1750" dirty="0"/>
          </a:p>
        </p:txBody>
      </p:sp>
      <p:sp>
        <p:nvSpPr>
          <p:cNvPr id="4" name="Shape 2"/>
          <p:cNvSpPr/>
          <p:nvPr/>
        </p:nvSpPr>
        <p:spPr>
          <a:xfrm>
            <a:off x="793790" y="3823454"/>
            <a:ext cx="13042821" cy="1966198"/>
          </a:xfrm>
          <a:prstGeom prst="roundRect">
            <a:avLst>
              <a:gd name="adj" fmla="val 4845"/>
            </a:avLst>
          </a:prstGeom>
          <a:noFill/>
          <a:ln w="7620">
            <a:solidFill>
              <a:srgbClr val="000000">
                <a:alpha val="8000"/>
              </a:srgbClr>
            </a:solidFill>
            <a:prstDash val="solid"/>
          </a:ln>
        </p:spPr>
      </p:sp>
      <p:sp>
        <p:nvSpPr>
          <p:cNvPr id="5" name="Shape 3"/>
          <p:cNvSpPr/>
          <p:nvPr/>
        </p:nvSpPr>
        <p:spPr>
          <a:xfrm>
            <a:off x="801410" y="3831074"/>
            <a:ext cx="13027581" cy="650319"/>
          </a:xfrm>
          <a:prstGeom prst="rect">
            <a:avLst/>
          </a:prstGeom>
          <a:solidFill>
            <a:srgbClr val="FFFFFF">
              <a:alpha val="4000"/>
            </a:srgbClr>
          </a:solidFill>
          <a:ln/>
        </p:spPr>
      </p:sp>
      <p:sp>
        <p:nvSpPr>
          <p:cNvPr id="6" name="Text 4"/>
          <p:cNvSpPr/>
          <p:nvPr/>
        </p:nvSpPr>
        <p:spPr>
          <a:xfrm>
            <a:off x="1028462" y="3974783"/>
            <a:ext cx="2799397"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Inflation</a:t>
            </a:r>
            <a:endParaRPr lang="en-US" sz="1750" dirty="0"/>
          </a:p>
        </p:txBody>
      </p:sp>
      <p:sp>
        <p:nvSpPr>
          <p:cNvPr id="7" name="Text 5"/>
          <p:cNvSpPr/>
          <p:nvPr/>
        </p:nvSpPr>
        <p:spPr>
          <a:xfrm>
            <a:off x="4289108" y="3974783"/>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USA</a:t>
            </a:r>
            <a:endParaRPr lang="en-US" sz="1750" dirty="0"/>
          </a:p>
        </p:txBody>
      </p:sp>
      <p:sp>
        <p:nvSpPr>
          <p:cNvPr id="8" name="Text 6"/>
          <p:cNvSpPr/>
          <p:nvPr/>
        </p:nvSpPr>
        <p:spPr>
          <a:xfrm>
            <a:off x="7545943" y="3974783"/>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2025</a:t>
            </a:r>
            <a:endParaRPr lang="en-US" sz="1750" dirty="0"/>
          </a:p>
        </p:txBody>
      </p:sp>
      <p:sp>
        <p:nvSpPr>
          <p:cNvPr id="9" name="Text 7"/>
          <p:cNvSpPr/>
          <p:nvPr/>
        </p:nvSpPr>
        <p:spPr>
          <a:xfrm>
            <a:off x="10802779" y="3974783"/>
            <a:ext cx="2799397"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3.2%</a:t>
            </a:r>
            <a:endParaRPr lang="en-US" sz="1750" dirty="0"/>
          </a:p>
        </p:txBody>
      </p:sp>
      <p:sp>
        <p:nvSpPr>
          <p:cNvPr id="10" name="Shape 8"/>
          <p:cNvSpPr/>
          <p:nvPr/>
        </p:nvSpPr>
        <p:spPr>
          <a:xfrm>
            <a:off x="801410" y="4481393"/>
            <a:ext cx="13027581" cy="650319"/>
          </a:xfrm>
          <a:prstGeom prst="rect">
            <a:avLst/>
          </a:prstGeom>
          <a:solidFill>
            <a:srgbClr val="000000">
              <a:alpha val="4000"/>
            </a:srgbClr>
          </a:solidFill>
          <a:ln/>
        </p:spPr>
      </p:sp>
      <p:sp>
        <p:nvSpPr>
          <p:cNvPr id="11" name="Text 9"/>
          <p:cNvSpPr/>
          <p:nvPr/>
        </p:nvSpPr>
        <p:spPr>
          <a:xfrm>
            <a:off x="1028462" y="4625102"/>
            <a:ext cx="2799397"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Unemployment</a:t>
            </a:r>
            <a:endParaRPr lang="en-US" sz="1750" dirty="0"/>
          </a:p>
        </p:txBody>
      </p:sp>
      <p:sp>
        <p:nvSpPr>
          <p:cNvPr id="12" name="Text 10"/>
          <p:cNvSpPr/>
          <p:nvPr/>
        </p:nvSpPr>
        <p:spPr>
          <a:xfrm>
            <a:off x="4289108" y="4625102"/>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Maharashtra</a:t>
            </a:r>
            <a:endParaRPr lang="en-US" sz="1750" dirty="0"/>
          </a:p>
        </p:txBody>
      </p:sp>
      <p:sp>
        <p:nvSpPr>
          <p:cNvPr id="13" name="Text 11"/>
          <p:cNvSpPr/>
          <p:nvPr/>
        </p:nvSpPr>
        <p:spPr>
          <a:xfrm>
            <a:off x="7545943" y="4625102"/>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2024</a:t>
            </a:r>
            <a:endParaRPr lang="en-US" sz="1750" dirty="0"/>
          </a:p>
        </p:txBody>
      </p:sp>
      <p:sp>
        <p:nvSpPr>
          <p:cNvPr id="14" name="Text 12"/>
          <p:cNvSpPr/>
          <p:nvPr/>
        </p:nvSpPr>
        <p:spPr>
          <a:xfrm>
            <a:off x="10802779" y="4625102"/>
            <a:ext cx="2799397"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7.1%</a:t>
            </a:r>
            <a:endParaRPr lang="en-US" sz="1750" dirty="0"/>
          </a:p>
        </p:txBody>
      </p:sp>
      <p:sp>
        <p:nvSpPr>
          <p:cNvPr id="15" name="Shape 13"/>
          <p:cNvSpPr/>
          <p:nvPr/>
        </p:nvSpPr>
        <p:spPr>
          <a:xfrm>
            <a:off x="801410" y="5131713"/>
            <a:ext cx="13027581" cy="650319"/>
          </a:xfrm>
          <a:prstGeom prst="rect">
            <a:avLst/>
          </a:prstGeom>
          <a:solidFill>
            <a:srgbClr val="FFFFFF">
              <a:alpha val="4000"/>
            </a:srgbClr>
          </a:solidFill>
          <a:ln/>
        </p:spPr>
      </p:sp>
      <p:sp>
        <p:nvSpPr>
          <p:cNvPr id="16" name="Text 14"/>
          <p:cNvSpPr/>
          <p:nvPr/>
        </p:nvSpPr>
        <p:spPr>
          <a:xfrm>
            <a:off x="1028462" y="5275421"/>
            <a:ext cx="2799397"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Inflation</a:t>
            </a:r>
            <a:endParaRPr lang="en-US" sz="1750" dirty="0"/>
          </a:p>
        </p:txBody>
      </p:sp>
      <p:sp>
        <p:nvSpPr>
          <p:cNvPr id="17" name="Text 15"/>
          <p:cNvSpPr/>
          <p:nvPr/>
        </p:nvSpPr>
        <p:spPr>
          <a:xfrm>
            <a:off x="4289108" y="5275421"/>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Germany</a:t>
            </a:r>
            <a:endParaRPr lang="en-US" sz="1750" dirty="0"/>
          </a:p>
        </p:txBody>
      </p:sp>
      <p:sp>
        <p:nvSpPr>
          <p:cNvPr id="18" name="Text 16"/>
          <p:cNvSpPr/>
          <p:nvPr/>
        </p:nvSpPr>
        <p:spPr>
          <a:xfrm>
            <a:off x="7545943" y="5275421"/>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2026</a:t>
            </a:r>
            <a:endParaRPr lang="en-US" sz="1750" dirty="0"/>
          </a:p>
        </p:txBody>
      </p:sp>
      <p:sp>
        <p:nvSpPr>
          <p:cNvPr id="19" name="Text 17"/>
          <p:cNvSpPr/>
          <p:nvPr/>
        </p:nvSpPr>
        <p:spPr>
          <a:xfrm>
            <a:off x="10802779" y="5275421"/>
            <a:ext cx="2799397"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2.5%</a:t>
            </a:r>
            <a:endParaRPr lang="en-US" sz="1750" dirty="0"/>
          </a:p>
        </p:txBody>
      </p:sp>
      <p:sp>
        <p:nvSpPr>
          <p:cNvPr id="20" name="Text 18"/>
          <p:cNvSpPr/>
          <p:nvPr/>
        </p:nvSpPr>
        <p:spPr>
          <a:xfrm>
            <a:off x="793790" y="6044803"/>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The table provides a clear overview of previously generated forecasts, enabling easy review and comparison of economic indicators.</a:t>
            </a:r>
            <a:endParaRPr lang="en-US" sz="1750" dirty="0"/>
          </a:p>
        </p:txBody>
      </p:sp>
      <p:sp>
        <p:nvSpPr>
          <p:cNvPr id="21" name="Rectangle 20"/>
          <p:cNvSpPr/>
          <p:nvPr/>
        </p:nvSpPr>
        <p:spPr>
          <a:xfrm>
            <a:off x="12863593" y="7795647"/>
            <a:ext cx="1766807" cy="4339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870</Words>
  <Application>Microsoft Office PowerPoint</Application>
  <PresentationFormat>Custom</PresentationFormat>
  <Paragraphs>120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Consolas</vt:lpstr>
      <vt:lpstr>Inter</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SYSTEM-48</dc:creator>
  <cp:lastModifiedBy>Raj Kumar</cp:lastModifiedBy>
  <cp:revision>10</cp:revision>
  <dcterms:created xsi:type="dcterms:W3CDTF">2025-08-20T16:44:43Z</dcterms:created>
  <dcterms:modified xsi:type="dcterms:W3CDTF">2025-08-22T05:31:54Z</dcterms:modified>
</cp:coreProperties>
</file>