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59" r:id="rId4"/>
    <p:sldId id="305" r:id="rId5"/>
    <p:sldId id="303" r:id="rId6"/>
    <p:sldId id="304" r:id="rId7"/>
    <p:sldId id="308" r:id="rId8"/>
    <p:sldId id="3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ương Bùi" initials="PB" lastIdx="1" clrIdx="0">
    <p:extLst>
      <p:ext uri="{19B8F6BF-5375-455C-9EA6-DF929625EA0E}">
        <p15:presenceInfo xmlns:p15="http://schemas.microsoft.com/office/powerpoint/2012/main" userId="S::phuongbndts2008018@fpt.edu.vn::b184b8a2-18d5-4078-9abe-c2ed512806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8" autoAdjust="0"/>
    <p:restoredTop sz="94725" autoAdjust="0"/>
  </p:normalViewPr>
  <p:slideViewPr>
    <p:cSldViewPr snapToGrid="0">
      <p:cViewPr varScale="1">
        <p:scale>
          <a:sx n="108" d="100"/>
          <a:sy n="108" d="100"/>
        </p:scale>
        <p:origin x="840"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D17D-49A6-4BD3-B3B4-F402B6EA2908}" type="datetimeFigureOut">
              <a:rPr lang="en-US" smtClean="0"/>
              <a:t>8/5/21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103B1-BF54-4040-83DE-4829D8B05B72}" type="slidenum">
              <a:rPr lang="en-US" smtClean="0"/>
              <a:t>‹#›</a:t>
            </a:fld>
            <a:endParaRPr lang="en-US"/>
          </a:p>
        </p:txBody>
      </p:sp>
    </p:spTree>
    <p:extLst>
      <p:ext uri="{BB962C8B-B14F-4D97-AF65-F5344CB8AC3E}">
        <p14:creationId xmlns:p14="http://schemas.microsoft.com/office/powerpoint/2010/main" val="133957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0FF4-B017-4AB5-9837-2EE87248D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CC48C-F95B-4010-92BC-87054BD3B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840CC-7B61-40AE-9E85-B0CF1E4A975B}"/>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638BE1BF-7CA1-4677-B122-686C38C16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6094B-222A-4FB6-9F03-57F63ED857D9}"/>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98040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3361-0C2A-41DA-8663-B6EA06DF52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A0247D-A291-4116-A446-65C1A93B7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6E961-19D2-4473-AF1D-8A54D41AAEF2}"/>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D3EEB745-ABE5-4A31-A45F-3465F7666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7F204-812D-4A8D-8801-469151F57970}"/>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324458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C0C35-AB62-465D-9B75-4ED6623F94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58D5A-4FC6-47C0-8BB8-895EA8DC3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2CB18-953A-403A-A91F-B6F5FB68A494}"/>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3F0E7D5E-702B-4B5D-BFEF-C641E62F2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4C39B-7840-4C9C-AD3E-46C263B745FC}"/>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38998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BA7-D7CA-4575-876A-ED15DB5DF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42982-F64F-455A-BC45-FA575C5E3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1811D-16BA-4E5E-A4F6-557B525F1F6A}"/>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B93796FF-C09D-46E7-9B52-F94283B5B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82A19-1EB0-4353-884D-FA9BB756ABFD}"/>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86303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5FA-BE71-4CFC-A0CF-642753AB6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4A5D87-7AC5-4739-ACB3-F5F5C4B4D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16022-A50C-4C1C-A397-A249DC25B266}"/>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62E59601-FADD-45FA-8292-C972654CE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3ADB0-9653-40E0-87AB-876D63C8EF72}"/>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34190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8BC1-EDC0-468B-AA0D-BCE06C166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62E8D-AEEF-4745-970A-DDE74B9D7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35A880-4226-4F79-98EB-56ECCD863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4C3D2-25F9-4B77-8036-D09470659E42}"/>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6" name="Footer Placeholder 5">
            <a:extLst>
              <a:ext uri="{FF2B5EF4-FFF2-40B4-BE49-F238E27FC236}">
                <a16:creationId xmlns:a16="http://schemas.microsoft.com/office/drawing/2014/main" id="{376C5EF6-514F-4DDC-B7CB-02B12CE70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54C6D-2985-42CB-867F-612513FFDCD0}"/>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87418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FFE-757A-4FA8-9E74-81A484E145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6F729D-FA03-4F67-9C8A-180D9A593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80C9F-BA60-4448-AB7D-04A95B6FE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59411-EA9C-447B-8B6A-EF7DABE08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357946-3715-4C94-BBFD-1631DE1BC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937D3-81A9-4C9E-BB6F-433248E7E439}"/>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8" name="Footer Placeholder 7">
            <a:extLst>
              <a:ext uri="{FF2B5EF4-FFF2-40B4-BE49-F238E27FC236}">
                <a16:creationId xmlns:a16="http://schemas.microsoft.com/office/drawing/2014/main" id="{0B30F406-F863-466D-B4FF-DDE651404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BA57D-F74E-4649-AEEA-D66517E7B289}"/>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7987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1CE8-A273-44A8-920B-204AA94616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53556-18F5-4F47-ABCB-BBF46E0CBDA8}"/>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4" name="Footer Placeholder 3">
            <a:extLst>
              <a:ext uri="{FF2B5EF4-FFF2-40B4-BE49-F238E27FC236}">
                <a16:creationId xmlns:a16="http://schemas.microsoft.com/office/drawing/2014/main" id="{1AFB2D42-20A7-4AF1-82E9-17189A4A5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B2364-5429-42EF-A1E4-6266475CFD07}"/>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0543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3EA1-F8D2-4851-90BC-934FABFEDC9F}"/>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3" name="Footer Placeholder 2">
            <a:extLst>
              <a:ext uri="{FF2B5EF4-FFF2-40B4-BE49-F238E27FC236}">
                <a16:creationId xmlns:a16="http://schemas.microsoft.com/office/drawing/2014/main" id="{CA1DD325-D898-4F70-847C-43D5F7C0A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21DCA-4BEA-4DDB-B300-2F0AEEFE8914}"/>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8120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F7BA-86EF-4F13-9387-1ACBEBD58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252F1-DAD3-4089-81BB-B7791FCA9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B5F30-C6EF-4811-A4E1-D05D83981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5CDA2-1898-4FA5-ADFF-40356C44D396}"/>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6" name="Footer Placeholder 5">
            <a:extLst>
              <a:ext uri="{FF2B5EF4-FFF2-40B4-BE49-F238E27FC236}">
                <a16:creationId xmlns:a16="http://schemas.microsoft.com/office/drawing/2014/main" id="{B97D1D27-40D5-4BC7-A541-4CD822965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7666F-3E0B-4A72-95D7-6D1A1FA2E37E}"/>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51506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A2BF-A5C4-4E3D-B344-69B141D78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9C439-F6E4-4CD0-BAF2-BC36F7918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959BD-B27D-4F64-B6E9-068121B1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C0178-74EC-430D-83B6-0B57C65D2336}"/>
              </a:ext>
            </a:extLst>
          </p:cNvPr>
          <p:cNvSpPr>
            <a:spLocks noGrp="1"/>
          </p:cNvSpPr>
          <p:nvPr>
            <p:ph type="dt" sz="half" idx="10"/>
          </p:nvPr>
        </p:nvSpPr>
        <p:spPr/>
        <p:txBody>
          <a:bodyPr/>
          <a:lstStyle/>
          <a:p>
            <a:fld id="{3891A82F-1D9E-45E8-944E-5F5918B89A03}" type="datetimeFigureOut">
              <a:rPr lang="en-US" smtClean="0"/>
              <a:t>8/5/21</a:t>
            </a:fld>
            <a:endParaRPr lang="en-US"/>
          </a:p>
        </p:txBody>
      </p:sp>
      <p:sp>
        <p:nvSpPr>
          <p:cNvPr id="6" name="Footer Placeholder 5">
            <a:extLst>
              <a:ext uri="{FF2B5EF4-FFF2-40B4-BE49-F238E27FC236}">
                <a16:creationId xmlns:a16="http://schemas.microsoft.com/office/drawing/2014/main" id="{4FCB6423-A844-4B90-8039-6D91C906D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79BC9-1863-4738-8070-14D00A976E12}"/>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6384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92BB0-D1DE-4D46-A91F-D145F2F4A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81F05E-283C-446D-B448-A18BACE76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EEC88-9456-4A50-80CA-5147C56C6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1A82F-1D9E-45E8-944E-5F5918B89A03}" type="datetimeFigureOut">
              <a:rPr lang="en-US" smtClean="0"/>
              <a:t>8/5/21</a:t>
            </a:fld>
            <a:endParaRPr lang="en-US"/>
          </a:p>
        </p:txBody>
      </p:sp>
      <p:sp>
        <p:nvSpPr>
          <p:cNvPr id="5" name="Footer Placeholder 4">
            <a:extLst>
              <a:ext uri="{FF2B5EF4-FFF2-40B4-BE49-F238E27FC236}">
                <a16:creationId xmlns:a16="http://schemas.microsoft.com/office/drawing/2014/main" id="{BDC2A27E-406F-466A-BF88-BC48E24F0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3B35DF-E1F0-47C0-8DBB-D2408C56D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0E0A1-3E18-4F9D-A59D-54261AB838AD}" type="slidenum">
              <a:rPr lang="en-US" smtClean="0"/>
              <a:t>‹#›</a:t>
            </a:fld>
            <a:endParaRPr lang="en-US"/>
          </a:p>
        </p:txBody>
      </p:sp>
    </p:spTree>
    <p:extLst>
      <p:ext uri="{BB962C8B-B14F-4D97-AF65-F5344CB8AC3E}">
        <p14:creationId xmlns:p14="http://schemas.microsoft.com/office/powerpoint/2010/main" val="15102581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77638" y="380772"/>
            <a:ext cx="7650481" cy="2387600"/>
          </a:xfrm>
        </p:spPr>
        <p:txBody>
          <a:bodyPr>
            <a:normAutofit/>
          </a:bodyPr>
          <a:lstStyle/>
          <a:p>
            <a:r>
              <a:rPr lang="en-US" sz="5400" b="1">
                <a:solidFill>
                  <a:schemeClr val="accent2">
                    <a:lumMod val="50000"/>
                  </a:schemeClr>
                </a:solidFill>
              </a:rPr>
              <a:t>Thuyết trình về ứng dụng Web-App bán giày </a:t>
            </a:r>
            <a:br>
              <a:rPr lang="en-US" sz="5400" b="1">
                <a:solidFill>
                  <a:schemeClr val="accent2">
                    <a:lumMod val="50000"/>
                  </a:schemeClr>
                </a:solidFill>
              </a:rPr>
            </a:br>
            <a:r>
              <a:rPr lang="en-US" sz="5400" b="1">
                <a:solidFill>
                  <a:schemeClr val="accent2">
                    <a:lumMod val="50000"/>
                  </a:schemeClr>
                </a:solidFill>
              </a:rPr>
              <a:t>TPHN SNEAKER</a:t>
            </a:r>
          </a:p>
        </p:txBody>
      </p:sp>
      <p:sp>
        <p:nvSpPr>
          <p:cNvPr id="3" name="Subtitle 2"/>
          <p:cNvSpPr>
            <a:spLocks noGrp="1"/>
          </p:cNvSpPr>
          <p:nvPr>
            <p:ph type="subTitle" idx="1"/>
          </p:nvPr>
        </p:nvSpPr>
        <p:spPr>
          <a:xfrm>
            <a:off x="1217927" y="2768372"/>
            <a:ext cx="5519422" cy="3117964"/>
          </a:xfrm>
        </p:spPr>
        <p:txBody>
          <a:bodyPr>
            <a:normAutofit/>
          </a:bodyPr>
          <a:lstStyle/>
          <a:p>
            <a:r>
              <a:rPr lang="en-US" sz="3200" err="1">
                <a:solidFill>
                  <a:schemeClr val="accent1">
                    <a:lumMod val="75000"/>
                  </a:schemeClr>
                </a:solidFill>
              </a:rPr>
              <a:t>Giáo</a:t>
            </a:r>
            <a:r>
              <a:rPr lang="en-US" sz="3200">
                <a:solidFill>
                  <a:schemeClr val="accent1">
                    <a:lumMod val="75000"/>
                  </a:schemeClr>
                </a:solidFill>
              </a:rPr>
              <a:t> </a:t>
            </a:r>
            <a:r>
              <a:rPr lang="en-US" sz="3200" err="1">
                <a:solidFill>
                  <a:schemeClr val="accent1">
                    <a:lumMod val="75000"/>
                  </a:schemeClr>
                </a:solidFill>
              </a:rPr>
              <a:t>viên</a:t>
            </a:r>
            <a:r>
              <a:rPr lang="en-US" sz="3200">
                <a:solidFill>
                  <a:schemeClr val="accent1">
                    <a:lumMod val="75000"/>
                  </a:schemeClr>
                </a:solidFill>
              </a:rPr>
              <a:t> </a:t>
            </a:r>
            <a:r>
              <a:rPr lang="en-US" sz="3200" err="1">
                <a:solidFill>
                  <a:schemeClr val="accent1">
                    <a:lumMod val="75000"/>
                  </a:schemeClr>
                </a:solidFill>
              </a:rPr>
              <a:t>chủ</a:t>
            </a:r>
            <a:r>
              <a:rPr lang="en-US" sz="3200">
                <a:solidFill>
                  <a:schemeClr val="accent1">
                    <a:lumMod val="75000"/>
                  </a:schemeClr>
                </a:solidFill>
              </a:rPr>
              <a:t> nhiệm</a:t>
            </a:r>
          </a:p>
          <a:p>
            <a:r>
              <a:rPr lang="en-US" sz="3200">
                <a:solidFill>
                  <a:schemeClr val="accent1">
                    <a:lumMod val="75000"/>
                  </a:schemeClr>
                </a:solidFill>
              </a:rPr>
              <a:t>Lê </a:t>
            </a:r>
            <a:r>
              <a:rPr lang="en-US" sz="3200" err="1">
                <a:solidFill>
                  <a:schemeClr val="accent1">
                    <a:lumMod val="75000"/>
                  </a:schemeClr>
                </a:solidFill>
              </a:rPr>
              <a:t>Mộng</a:t>
            </a:r>
            <a:r>
              <a:rPr lang="en-US" sz="3200">
                <a:solidFill>
                  <a:schemeClr val="accent1">
                    <a:lumMod val="75000"/>
                  </a:schemeClr>
                </a:solidFill>
              </a:rPr>
              <a:t> </a:t>
            </a:r>
            <a:r>
              <a:rPr lang="en-US" sz="3200" err="1">
                <a:solidFill>
                  <a:schemeClr val="accent1">
                    <a:lumMod val="75000"/>
                  </a:schemeClr>
                </a:solidFill>
              </a:rPr>
              <a:t>Thúy</a:t>
            </a:r>
            <a:endParaRPr lang="en-US" sz="3200">
              <a:solidFill>
                <a:schemeClr val="accent1">
                  <a:lumMod val="75000"/>
                </a:schemeClr>
              </a:solidFill>
            </a:endParaRPr>
          </a:p>
          <a:p>
            <a:r>
              <a:rPr lang="en-US" sz="3200">
                <a:solidFill>
                  <a:schemeClr val="accent1">
                    <a:lumMod val="75000"/>
                  </a:schemeClr>
                </a:solidFill>
              </a:rPr>
              <a:t>( </a:t>
            </a:r>
            <a:r>
              <a:rPr lang="en-US" sz="3200" err="1">
                <a:solidFill>
                  <a:schemeClr val="accent1">
                    <a:lumMod val="75000"/>
                  </a:schemeClr>
                </a:solidFill>
              </a:rPr>
              <a:t>Lớp</a:t>
            </a:r>
            <a:r>
              <a:rPr lang="en-US" sz="3200">
                <a:solidFill>
                  <a:schemeClr val="accent1">
                    <a:lumMod val="75000"/>
                  </a:schemeClr>
                </a:solidFill>
              </a:rPr>
              <a:t> T1.2008.A0 )</a:t>
            </a:r>
          </a:p>
          <a:p>
            <a:r>
              <a:rPr lang="en-US" sz="3200">
                <a:solidFill>
                  <a:schemeClr val="accent1">
                    <a:lumMod val="75000"/>
                  </a:schemeClr>
                </a:solidFill>
              </a:rPr>
              <a:t>---------------</a:t>
            </a:r>
          </a:p>
          <a:p>
            <a:r>
              <a:rPr lang="en-US" sz="3200" err="1">
                <a:solidFill>
                  <a:schemeClr val="accent1">
                    <a:lumMod val="75000"/>
                  </a:schemeClr>
                </a:solidFill>
              </a:rPr>
              <a:t>Nhóm</a:t>
            </a:r>
            <a:r>
              <a:rPr lang="en-US" sz="3200">
                <a:solidFill>
                  <a:schemeClr val="accent1">
                    <a:lumMod val="75000"/>
                  </a:schemeClr>
                </a:solidFill>
              </a:rPr>
              <a:t> </a:t>
            </a:r>
            <a:r>
              <a:rPr lang="en-US" sz="3200" err="1">
                <a:solidFill>
                  <a:schemeClr val="accent1">
                    <a:lumMod val="75000"/>
                  </a:schemeClr>
                </a:solidFill>
              </a:rPr>
              <a:t>thuyết</a:t>
            </a:r>
            <a:r>
              <a:rPr lang="en-US" sz="3200">
                <a:solidFill>
                  <a:schemeClr val="accent1">
                    <a:lumMod val="75000"/>
                  </a:schemeClr>
                </a:solidFill>
              </a:rPr>
              <a:t> </a:t>
            </a:r>
            <a:r>
              <a:rPr lang="en-US" sz="3200" err="1">
                <a:solidFill>
                  <a:schemeClr val="accent1">
                    <a:lumMod val="75000"/>
                  </a:schemeClr>
                </a:solidFill>
              </a:rPr>
              <a:t>trình</a:t>
            </a:r>
            <a:r>
              <a:rPr lang="en-US" sz="3200">
                <a:solidFill>
                  <a:schemeClr val="accent1">
                    <a:lumMod val="75000"/>
                  </a:schemeClr>
                </a:solidFill>
              </a:rPr>
              <a:t> 4</a:t>
            </a:r>
          </a:p>
        </p:txBody>
      </p:sp>
      <p:pic>
        <p:nvPicPr>
          <p:cNvPr id="6" name="Picture 5">
            <a:extLst>
              <a:ext uri="{FF2B5EF4-FFF2-40B4-BE49-F238E27FC236}">
                <a16:creationId xmlns:a16="http://schemas.microsoft.com/office/drawing/2014/main" id="{C3BC4FC3-38D7-4FC1-B403-2C6F5D78A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118633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2)">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2)">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2)">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2)">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2)">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9122" y="625176"/>
            <a:ext cx="8059838" cy="2326893"/>
          </a:xfrm>
        </p:spPr>
        <p:txBody>
          <a:bodyPr>
            <a:normAutofit/>
          </a:bodyPr>
          <a:lstStyle/>
          <a:p>
            <a:r>
              <a:rPr lang="en-US" sz="4800" b="1">
                <a:solidFill>
                  <a:schemeClr val="accent2">
                    <a:lumMod val="50000"/>
                  </a:schemeClr>
                </a:solidFill>
                <a:effectLst>
                  <a:outerShdw blurRad="38100" dist="38100" dir="2700000" algn="tl">
                    <a:srgbClr val="000000">
                      <a:alpha val="43137"/>
                    </a:srgbClr>
                  </a:outerShdw>
                </a:effectLst>
              </a:rPr>
              <a:t>Thuyết trình về ứng dụng Web-App bán giày </a:t>
            </a:r>
            <a:br>
              <a:rPr lang="en-US" sz="4800" b="1">
                <a:solidFill>
                  <a:schemeClr val="accent2">
                    <a:lumMod val="50000"/>
                  </a:schemeClr>
                </a:solidFill>
                <a:effectLst>
                  <a:outerShdw blurRad="38100" dist="38100" dir="2700000" algn="tl">
                    <a:srgbClr val="000000">
                      <a:alpha val="43137"/>
                    </a:srgbClr>
                  </a:outerShdw>
                </a:effectLst>
              </a:rPr>
            </a:br>
            <a:r>
              <a:rPr lang="en-US" sz="4800" b="1">
                <a:solidFill>
                  <a:schemeClr val="accent2">
                    <a:lumMod val="50000"/>
                  </a:schemeClr>
                </a:solidFill>
              </a:rPr>
              <a:t>TPHN SNEAKER</a:t>
            </a:r>
            <a:endParaRPr lang="en-US" sz="4800"/>
          </a:p>
        </p:txBody>
      </p:sp>
      <p:sp>
        <p:nvSpPr>
          <p:cNvPr id="5" name="Subtitle 4"/>
          <p:cNvSpPr>
            <a:spLocks noGrp="1"/>
          </p:cNvSpPr>
          <p:nvPr>
            <p:ph type="subTitle" idx="1"/>
          </p:nvPr>
        </p:nvSpPr>
        <p:spPr>
          <a:xfrm>
            <a:off x="3880605" y="3126812"/>
            <a:ext cx="5636871" cy="3229336"/>
          </a:xfrm>
        </p:spPr>
        <p:txBody>
          <a:bodyPr/>
          <a:lstStyle/>
          <a:p>
            <a:r>
              <a:rPr lang="en-US">
                <a:solidFill>
                  <a:schemeClr val="accent1">
                    <a:lumMod val="50000"/>
                  </a:schemeClr>
                </a:solidFill>
                <a:latin typeface=".VnTime"/>
              </a:rPr>
              <a:t>----Nhóm thuyết </a:t>
            </a:r>
            <a:r>
              <a:rPr lang="en-US" err="1">
                <a:solidFill>
                  <a:schemeClr val="accent1">
                    <a:lumMod val="50000"/>
                  </a:schemeClr>
                </a:solidFill>
                <a:latin typeface=".VnTime"/>
              </a:rPr>
              <a:t>trình</a:t>
            </a:r>
            <a:r>
              <a:rPr lang="en-US">
                <a:solidFill>
                  <a:schemeClr val="accent1">
                    <a:lumMod val="50000"/>
                  </a:schemeClr>
                </a:solidFill>
                <a:latin typeface=".VnTime"/>
              </a:rPr>
              <a:t> 4----</a:t>
            </a:r>
          </a:p>
          <a:p>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Công</a:t>
            </a:r>
            <a:r>
              <a:rPr lang="en-US">
                <a:solidFill>
                  <a:schemeClr val="accent1">
                    <a:lumMod val="50000"/>
                  </a:schemeClr>
                </a:solidFill>
                <a:latin typeface=".VnTime"/>
              </a:rPr>
              <a:t> </a:t>
            </a:r>
            <a:r>
              <a:rPr lang="en-US" err="1">
                <a:solidFill>
                  <a:schemeClr val="accent1">
                    <a:lumMod val="50000"/>
                  </a:schemeClr>
                </a:solidFill>
                <a:latin typeface=".VnTime"/>
              </a:rPr>
              <a:t>Hậu</a:t>
            </a:r>
            <a:endParaRPr lang="en-US">
              <a:solidFill>
                <a:schemeClr val="accent1">
                  <a:lumMod val="50000"/>
                </a:schemeClr>
              </a:solidFill>
              <a:latin typeface=".VnTime"/>
            </a:endParaRPr>
          </a:p>
          <a:p>
            <a:r>
              <a:rPr lang="en-US">
                <a:solidFill>
                  <a:schemeClr val="accent1">
                    <a:lumMod val="50000"/>
                  </a:schemeClr>
                </a:solidFill>
                <a:latin typeface=".VnTime"/>
              </a:rPr>
              <a:t>Lê </a:t>
            </a:r>
            <a:r>
              <a:rPr lang="en-US" err="1">
                <a:solidFill>
                  <a:schemeClr val="accent1">
                    <a:lumMod val="50000"/>
                  </a:schemeClr>
                </a:solidFill>
                <a:latin typeface=".VnTime"/>
              </a:rPr>
              <a:t>Đức</a:t>
            </a:r>
            <a:r>
              <a:rPr lang="en-US">
                <a:solidFill>
                  <a:schemeClr val="accent1">
                    <a:lumMod val="50000"/>
                  </a:schemeClr>
                </a:solidFill>
                <a:latin typeface=".VnTime"/>
              </a:rPr>
              <a:t> </a:t>
            </a:r>
            <a:r>
              <a:rPr lang="en-US" err="1">
                <a:solidFill>
                  <a:schemeClr val="accent1">
                    <a:lumMod val="50000"/>
                  </a:schemeClr>
                </a:solidFill>
                <a:latin typeface=".VnTime"/>
              </a:rPr>
              <a:t>Tâm</a:t>
            </a:r>
            <a:endParaRPr lang="en-US">
              <a:solidFill>
                <a:schemeClr val="accent1">
                  <a:lumMod val="50000"/>
                </a:schemeClr>
              </a:solidFill>
              <a:latin typeface=".VnTime"/>
            </a:endParaRPr>
          </a:p>
          <a:p>
            <a:r>
              <a:rPr lang="en-US">
                <a:solidFill>
                  <a:schemeClr val="accent1">
                    <a:lumMod val="50000"/>
                  </a:schemeClr>
                </a:solidFill>
                <a:latin typeface=".VnTime"/>
              </a:rPr>
              <a:t>Lê </a:t>
            </a:r>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Trung</a:t>
            </a:r>
            <a:r>
              <a:rPr lang="en-US">
                <a:solidFill>
                  <a:schemeClr val="accent1">
                    <a:lumMod val="50000"/>
                  </a:schemeClr>
                </a:solidFill>
                <a:latin typeface=".VnTime"/>
              </a:rPr>
              <a:t> </a:t>
            </a:r>
            <a:r>
              <a:rPr lang="en-US" err="1">
                <a:solidFill>
                  <a:schemeClr val="accent1">
                    <a:lumMod val="50000"/>
                  </a:schemeClr>
                </a:solidFill>
                <a:latin typeface=".VnTime"/>
              </a:rPr>
              <a:t>Trực</a:t>
            </a:r>
            <a:endParaRPr lang="en-US">
              <a:solidFill>
                <a:schemeClr val="accent1">
                  <a:lumMod val="50000"/>
                </a:schemeClr>
              </a:solidFill>
              <a:latin typeface=".VnTime"/>
            </a:endParaRPr>
          </a:p>
          <a:p>
            <a:r>
              <a:rPr lang="en-US">
                <a:solidFill>
                  <a:schemeClr val="accent1">
                    <a:lumMod val="50000"/>
                  </a:schemeClr>
                </a:solidFill>
                <a:latin typeface=".VnTime"/>
              </a:rPr>
              <a:t>Bùi </a:t>
            </a:r>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Duy</a:t>
            </a:r>
            <a:r>
              <a:rPr lang="en-US">
                <a:solidFill>
                  <a:schemeClr val="accent1">
                    <a:lumMod val="50000"/>
                  </a:schemeClr>
                </a:solidFill>
                <a:latin typeface=".VnTime"/>
              </a:rPr>
              <a:t> Phương</a:t>
            </a:r>
          </a:p>
          <a:p>
            <a:r>
              <a:rPr lang="en-US" err="1">
                <a:solidFill>
                  <a:schemeClr val="accent1">
                    <a:lumMod val="50000"/>
                  </a:schemeClr>
                </a:solidFill>
                <a:latin typeface=".VnTime"/>
              </a:rPr>
              <a:t>Trần</a:t>
            </a:r>
            <a:r>
              <a:rPr lang="en-US">
                <a:solidFill>
                  <a:schemeClr val="accent1">
                    <a:lumMod val="50000"/>
                  </a:schemeClr>
                </a:solidFill>
                <a:latin typeface=".VnTime"/>
              </a:rPr>
              <a:t> </a:t>
            </a:r>
            <a:r>
              <a:rPr lang="en-US" err="1">
                <a:solidFill>
                  <a:schemeClr val="accent1">
                    <a:lumMod val="50000"/>
                  </a:schemeClr>
                </a:solidFill>
                <a:latin typeface=".VnTime"/>
              </a:rPr>
              <a:t>Đặng</a:t>
            </a:r>
            <a:r>
              <a:rPr lang="en-US">
                <a:solidFill>
                  <a:schemeClr val="accent1">
                    <a:lumMod val="50000"/>
                  </a:schemeClr>
                </a:solidFill>
                <a:latin typeface=".VnTime"/>
              </a:rPr>
              <a:t> </a:t>
            </a:r>
            <a:r>
              <a:rPr lang="en-US" err="1">
                <a:solidFill>
                  <a:schemeClr val="accent1">
                    <a:lumMod val="50000"/>
                  </a:schemeClr>
                </a:solidFill>
                <a:latin typeface=".VnTime"/>
              </a:rPr>
              <a:t>Ngọc</a:t>
            </a:r>
            <a:r>
              <a:rPr lang="en-US">
                <a:solidFill>
                  <a:schemeClr val="accent1">
                    <a:lumMod val="50000"/>
                  </a:schemeClr>
                </a:solidFill>
                <a:latin typeface=".VnTime"/>
              </a:rPr>
              <a:t> </a:t>
            </a:r>
            <a:r>
              <a:rPr lang="en-US" err="1">
                <a:solidFill>
                  <a:schemeClr val="accent1">
                    <a:lumMod val="50000"/>
                  </a:schemeClr>
                </a:solidFill>
                <a:latin typeface=".VnTime"/>
              </a:rPr>
              <a:t>Nguyên</a:t>
            </a:r>
            <a:endParaRPr lang="en-US">
              <a:solidFill>
                <a:schemeClr val="accent1">
                  <a:lumMod val="50000"/>
                </a:schemeClr>
              </a:solidFill>
              <a:latin typeface=".VnTime"/>
            </a:endParaRPr>
          </a:p>
          <a:p>
            <a:endParaRPr lang="en-US">
              <a:solidFill>
                <a:schemeClr val="accent1">
                  <a:lumMod val="50000"/>
                </a:schemeClr>
              </a:solidFill>
              <a:latin typeface=".VnTime"/>
            </a:endParaRPr>
          </a:p>
          <a:p>
            <a:endParaRPr lang="en-US">
              <a:solidFill>
                <a:schemeClr val="accent1">
                  <a:lumMod val="50000"/>
                </a:schemeClr>
              </a:solidFill>
              <a:latin typeface=".VnTime"/>
            </a:endParaRPr>
          </a:p>
        </p:txBody>
      </p:sp>
      <p:pic>
        <p:nvPicPr>
          <p:cNvPr id="6" name="Picture 5">
            <a:extLst>
              <a:ext uri="{FF2B5EF4-FFF2-40B4-BE49-F238E27FC236}">
                <a16:creationId xmlns:a16="http://schemas.microsoft.com/office/drawing/2014/main" id="{BF047750-A3D4-4012-9BE2-2595F3A39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2"/>
            <a:ext cx="2316480" cy="1332520"/>
          </a:xfrm>
          <a:prstGeom prst="rect">
            <a:avLst/>
          </a:prstGeom>
        </p:spPr>
      </p:pic>
    </p:spTree>
    <p:extLst>
      <p:ext uri="{BB962C8B-B14F-4D97-AF65-F5344CB8AC3E}">
        <p14:creationId xmlns:p14="http://schemas.microsoft.com/office/powerpoint/2010/main" val="282074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68133" y="98518"/>
            <a:ext cx="7055734" cy="2047690"/>
          </a:xfrm>
        </p:spPr>
        <p:txBody>
          <a:bodyPr>
            <a:normAutofit/>
          </a:bodyPr>
          <a:lstStyle/>
          <a:p>
            <a:r>
              <a:rPr lang="en-US" sz="6600" b="1">
                <a:solidFill>
                  <a:schemeClr val="accent2">
                    <a:lumMod val="75000"/>
                  </a:schemeClr>
                </a:solidFill>
              </a:rPr>
              <a:t>TPHN SNEAKER?</a:t>
            </a:r>
          </a:p>
        </p:txBody>
      </p:sp>
      <p:sp>
        <p:nvSpPr>
          <p:cNvPr id="3" name="Content Placeholder 2"/>
          <p:cNvSpPr>
            <a:spLocks noGrp="1"/>
          </p:cNvSpPr>
          <p:nvPr>
            <p:ph idx="1"/>
          </p:nvPr>
        </p:nvSpPr>
        <p:spPr>
          <a:xfrm>
            <a:off x="4398380" y="2488557"/>
            <a:ext cx="7793620" cy="4369443"/>
          </a:xfrm>
        </p:spPr>
        <p:txBody>
          <a:bodyPr>
            <a:normAutofit/>
          </a:bodyPr>
          <a:lstStyle/>
          <a:p>
            <a:pPr marL="0" indent="0">
              <a:buNone/>
            </a:pPr>
            <a:r>
              <a:rPr lang="en-US" sz="2000" dirty="0"/>
              <a:t>- </a:t>
            </a:r>
            <a:r>
              <a:rPr lang="en-US" sz="2000" dirty="0">
                <a:latin typeface="Algerian" panose="04020705040A02060702" pitchFamily="82" charset="0"/>
              </a:rPr>
              <a:t>TPHN SNEAKER</a:t>
            </a:r>
            <a:r>
              <a:rPr lang="en-US" sz="2000" dirty="0"/>
              <a:t> </a:t>
            </a:r>
            <a:r>
              <a:rPr lang="vi-VN" sz="2000" dirty="0"/>
              <a:t>ra đời dựa trên niềm yêu thích giày Nike</a:t>
            </a:r>
            <a:r>
              <a:rPr lang="en-US" sz="2000" dirty="0"/>
              <a:t> </a:t>
            </a:r>
            <a:r>
              <a:rPr lang="en-US" sz="2000" dirty="0" err="1"/>
              <a:t>và</a:t>
            </a:r>
            <a:r>
              <a:rPr lang="vi-VN" sz="2000" dirty="0"/>
              <a:t> giày Adidas</a:t>
            </a:r>
            <a:r>
              <a:rPr lang="en-US" sz="2000" dirty="0"/>
              <a:t> </a:t>
            </a:r>
            <a:r>
              <a:rPr lang="vi-VN" sz="2000" dirty="0"/>
              <a:t>của chủ shop bởi vẻ đẹp mê hoặc của các mẫu giày thời thượng này!</a:t>
            </a:r>
            <a:endParaRPr lang="en-US" sz="2000" dirty="0"/>
          </a:p>
          <a:p>
            <a:pPr marL="0" indent="0">
              <a:buNone/>
            </a:pPr>
            <a:r>
              <a:rPr lang="en-US" sz="2000" dirty="0"/>
              <a:t>- </a:t>
            </a:r>
            <a:r>
              <a:rPr lang="vi-VN" sz="2000" dirty="0"/>
              <a:t>Phần trở ngại lớn ở đây là giá tiền của những đôi giày Nike hay Adidas chính hãng thì quá cao so với đa phần các bạn trẻ, vì thế mình đã tìm tòi và tạo ra</a:t>
            </a:r>
            <a:r>
              <a:rPr lang="en-US" sz="2000" dirty="0"/>
              <a:t> </a:t>
            </a:r>
            <a:r>
              <a:rPr lang="en-US" sz="2000" dirty="0">
                <a:latin typeface="Algerian" panose="04020705040A02060702" pitchFamily="82" charset="0"/>
              </a:rPr>
              <a:t>TPHN SNEAKER</a:t>
            </a:r>
            <a:r>
              <a:rPr lang="vi-VN" sz="2000" dirty="0"/>
              <a:t> để nhằm đưa đến cho các bạn có niềm yêu thích những đôi giày cá tính này với một mức giá hấp dẫn kèm với chất lượng tốt nhất trong tầm giá.</a:t>
            </a:r>
            <a:endParaRPr lang="en-US" sz="2000" dirty="0"/>
          </a:p>
          <a:p>
            <a:pPr marL="0" indent="0">
              <a:buNone/>
            </a:pPr>
            <a:r>
              <a:rPr lang="en-US" sz="2000" dirty="0"/>
              <a:t>- </a:t>
            </a:r>
            <a:r>
              <a:rPr lang="vi-VN" sz="2000" dirty="0"/>
              <a:t>Với tiêu chí mức giá hợp lý, vừa túi tiền nhưng chất lượng lại tốt hơn so với những gì các bạn lại bỏ ra, </a:t>
            </a:r>
            <a:r>
              <a:rPr lang="en-US" sz="2000" dirty="0">
                <a:latin typeface="Algerian" panose="04020705040A02060702" pitchFamily="82" charset="0"/>
              </a:rPr>
              <a:t>TPHN SNEAKER</a:t>
            </a:r>
            <a:r>
              <a:rPr lang="en-US" sz="2000" dirty="0"/>
              <a:t> </a:t>
            </a:r>
            <a:r>
              <a:rPr lang="vi-VN" sz="2000" dirty="0"/>
              <a:t>hứa sẽ luôn luôn đưa đến chân của bạn chất lượng giày đảm bảo tốt nhất.</a:t>
            </a:r>
            <a:endParaRPr lang="en-US" sz="3200" dirty="0"/>
          </a:p>
        </p:txBody>
      </p:sp>
      <p:pic>
        <p:nvPicPr>
          <p:cNvPr id="4" name="Picture 3">
            <a:extLst>
              <a:ext uri="{FF2B5EF4-FFF2-40B4-BE49-F238E27FC236}">
                <a16:creationId xmlns:a16="http://schemas.microsoft.com/office/drawing/2014/main" id="{E8F8B584-E869-4F9F-9DD5-8845ABCC9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29220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9122" y="106136"/>
            <a:ext cx="7055734" cy="2032454"/>
          </a:xfrm>
        </p:spPr>
        <p:txBody>
          <a:bodyPr>
            <a:normAutofit/>
          </a:bodyPr>
          <a:lstStyle/>
          <a:p>
            <a:r>
              <a:rPr lang="en-US" sz="6000" b="1">
                <a:solidFill>
                  <a:schemeClr val="accent2">
                    <a:lumMod val="75000"/>
                  </a:schemeClr>
                </a:solidFill>
              </a:rPr>
              <a:t>Công nghệ áp dụng:</a:t>
            </a:r>
          </a:p>
        </p:txBody>
      </p:sp>
      <p:sp>
        <p:nvSpPr>
          <p:cNvPr id="3" name="Content Placeholder 2"/>
          <p:cNvSpPr>
            <a:spLocks noGrp="1"/>
          </p:cNvSpPr>
          <p:nvPr>
            <p:ph idx="1"/>
          </p:nvPr>
        </p:nvSpPr>
        <p:spPr>
          <a:xfrm>
            <a:off x="4398380" y="2488557"/>
            <a:ext cx="7793620" cy="4369443"/>
          </a:xfrm>
        </p:spPr>
        <p:txBody>
          <a:bodyPr>
            <a:normAutofit/>
          </a:bodyPr>
          <a:lstStyle/>
          <a:p>
            <a:pPr marL="0" indent="0">
              <a:buNone/>
            </a:pPr>
            <a:r>
              <a:rPr lang="en-US" dirty="0">
                <a:latin typeface="Segoe Print" panose="02000600000000000000" pitchFamily="2" charset="0"/>
              </a:rPr>
              <a:t>- HTML/CSS</a:t>
            </a:r>
          </a:p>
          <a:p>
            <a:pPr>
              <a:buFontTx/>
              <a:buChar char="-"/>
            </a:pPr>
            <a:r>
              <a:rPr lang="en-US" dirty="0">
                <a:latin typeface="Segoe Print" panose="02000600000000000000" pitchFamily="2" charset="0"/>
              </a:rPr>
              <a:t>JavaScript</a:t>
            </a:r>
          </a:p>
          <a:p>
            <a:pPr>
              <a:buFontTx/>
              <a:buChar char="-"/>
            </a:pPr>
            <a:r>
              <a:rPr lang="en-US" dirty="0">
                <a:latin typeface="Segoe Print" panose="02000600000000000000" pitchFamily="2" charset="0"/>
              </a:rPr>
              <a:t>AJAX</a:t>
            </a:r>
          </a:p>
          <a:p>
            <a:pPr>
              <a:buFontTx/>
              <a:buChar char="-"/>
            </a:pPr>
            <a:r>
              <a:rPr lang="en-US" dirty="0" err="1">
                <a:latin typeface="Segoe Print" panose="02000600000000000000" pitchFamily="2" charset="0"/>
              </a:rPr>
              <a:t>Jquery</a:t>
            </a:r>
            <a:endParaRPr lang="en-US" dirty="0">
              <a:latin typeface="Segoe Print" panose="02000600000000000000" pitchFamily="2" charset="0"/>
            </a:endParaRPr>
          </a:p>
          <a:p>
            <a:pPr>
              <a:buFontTx/>
              <a:buChar char="-"/>
            </a:pPr>
            <a:r>
              <a:rPr lang="en-US" dirty="0">
                <a:latin typeface="Segoe Print" panose="02000600000000000000" pitchFamily="2" charset="0"/>
              </a:rPr>
              <a:t>PHP Laravel 8</a:t>
            </a:r>
          </a:p>
          <a:p>
            <a:pPr>
              <a:buFontTx/>
              <a:buChar char="-"/>
            </a:pPr>
            <a:r>
              <a:rPr lang="en-US" dirty="0">
                <a:latin typeface="Segoe Print" panose="02000600000000000000" pitchFamily="2" charset="0"/>
              </a:rPr>
              <a:t>My SQL</a:t>
            </a:r>
          </a:p>
          <a:p>
            <a:pPr>
              <a:buFontTx/>
              <a:buChar char="-"/>
            </a:pPr>
            <a:r>
              <a:rPr lang="en-US" dirty="0">
                <a:latin typeface="Segoe Print" panose="02000600000000000000" pitchFamily="2" charset="0"/>
              </a:rPr>
              <a:t>Bootstrap</a:t>
            </a:r>
          </a:p>
          <a:p>
            <a:pPr marL="0" indent="0">
              <a:buNone/>
            </a:pPr>
            <a:endParaRPr lang="en-US" sz="4000" dirty="0">
              <a:latin typeface="Segoe Print" panose="02000600000000000000" pitchFamily="2" charset="0"/>
            </a:endParaRPr>
          </a:p>
        </p:txBody>
      </p:sp>
      <p:pic>
        <p:nvPicPr>
          <p:cNvPr id="4" name="Picture 3">
            <a:extLst>
              <a:ext uri="{FF2B5EF4-FFF2-40B4-BE49-F238E27FC236}">
                <a16:creationId xmlns:a16="http://schemas.microsoft.com/office/drawing/2014/main" id="{D44A60BC-1ECB-4578-8979-70B8A74EA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278602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ircle(in)">
                                      <p:cBhvr>
                                        <p:cTn id="33" dur="2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ircle(in)">
                                      <p:cBhvr>
                                        <p:cTn id="4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Horizontal Scroll 9">
            <a:extLst>
              <a:ext uri="{FF2B5EF4-FFF2-40B4-BE49-F238E27FC236}">
                <a16:creationId xmlns:a16="http://schemas.microsoft.com/office/drawing/2014/main" id="{15B81BAE-75D3-44E0-9E0D-50C523736577}"/>
              </a:ext>
            </a:extLst>
          </p:cNvPr>
          <p:cNvSpPr/>
          <p:nvPr/>
        </p:nvSpPr>
        <p:spPr>
          <a:xfrm>
            <a:off x="1449859" y="2261286"/>
            <a:ext cx="9292281" cy="2335427"/>
          </a:xfrm>
          <a:prstGeom prst="horizontalScroll">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a:solidFill>
                  <a:srgbClr val="FFFF00"/>
                </a:solidFill>
                <a:latin typeface="Goudy Old Style" panose="02020502050305020303" pitchFamily="18" charset="0"/>
              </a:rPr>
              <a:t>Bảng phân công công việc</a:t>
            </a:r>
          </a:p>
        </p:txBody>
      </p:sp>
      <p:pic>
        <p:nvPicPr>
          <p:cNvPr id="3" name="Picture 2">
            <a:extLst>
              <a:ext uri="{FF2B5EF4-FFF2-40B4-BE49-F238E27FC236}">
                <a16:creationId xmlns:a16="http://schemas.microsoft.com/office/drawing/2014/main" id="{66424E78-29A7-45C9-86E9-E749DABDB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195481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9" name="Straight Arrow Connector 8"/>
          <p:cNvCxnSpPr>
            <a:cxnSpLocks/>
            <a:stCxn id="19" idx="3"/>
          </p:cNvCxnSpPr>
          <p:nvPr/>
        </p:nvCxnSpPr>
        <p:spPr>
          <a:xfrm>
            <a:off x="2669122" y="2425538"/>
            <a:ext cx="0" cy="8674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70693" y="3292998"/>
            <a:ext cx="2796858"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Banner(</a:t>
            </a:r>
            <a:r>
              <a:rPr lang="en-US" sz="2000" b="1" dirty="0" err="1">
                <a:solidFill>
                  <a:schemeClr val="tx1">
                    <a:lumMod val="95000"/>
                    <a:lumOff val="5000"/>
                  </a:schemeClr>
                </a:solidFill>
              </a:rPr>
              <a:t>Quảng</a:t>
            </a:r>
            <a:r>
              <a:rPr lang="en-US" sz="2000" b="1" dirty="0">
                <a:solidFill>
                  <a:schemeClr val="tx1">
                    <a:lumMod val="95000"/>
                    <a:lumOff val="5000"/>
                  </a:schemeClr>
                </a:solidFill>
              </a:rPr>
              <a:t> </a:t>
            </a:r>
            <a:r>
              <a:rPr lang="en-US" sz="2000" b="1" dirty="0" err="1">
                <a:solidFill>
                  <a:schemeClr val="tx1">
                    <a:lumMod val="95000"/>
                    <a:lumOff val="5000"/>
                  </a:schemeClr>
                </a:solidFill>
              </a:rPr>
              <a:t>cáo</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 </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trị</a:t>
            </a:r>
            <a:r>
              <a:rPr lang="en-US" sz="2000" b="1" dirty="0">
                <a:solidFill>
                  <a:schemeClr val="tx1">
                    <a:lumMod val="95000"/>
                    <a:lumOff val="5000"/>
                  </a:schemeClr>
                </a:solidFill>
              </a:rPr>
              <a:t> banner)</a:t>
            </a:r>
          </a:p>
          <a:p>
            <a:pPr algn="ctr"/>
            <a:r>
              <a:rPr lang="en-US" sz="2000" b="1" dirty="0">
                <a:solidFill>
                  <a:schemeClr val="tx1">
                    <a:lumMod val="95000"/>
                    <a:lumOff val="5000"/>
                  </a:schemeClr>
                </a:solidFill>
              </a:rPr>
              <a:t>Category</a:t>
            </a:r>
            <a:r>
              <a:rPr lang="en-US" sz="2000" dirty="0">
                <a:solidFill>
                  <a:schemeClr val="tx1">
                    <a:lumMod val="95000"/>
                    <a:lumOff val="5000"/>
                  </a:schemeClr>
                </a:solidFill>
              </a:rPr>
              <a:t> ( </a:t>
            </a:r>
            <a:r>
              <a:rPr lang="en-US" sz="2000" b="1" dirty="0" err="1">
                <a:solidFill>
                  <a:schemeClr val="tx1">
                    <a:lumMod val="95000"/>
                    <a:lumOff val="5000"/>
                  </a:schemeClr>
                </a:solidFill>
              </a:rPr>
              <a:t>Thiết</a:t>
            </a:r>
            <a:r>
              <a:rPr lang="en-US" sz="2000" b="1" dirty="0">
                <a:solidFill>
                  <a:schemeClr val="tx1">
                    <a:lumMod val="95000"/>
                    <a:lumOff val="5000"/>
                  </a:schemeClr>
                </a:solidFill>
              </a:rPr>
              <a:t> </a:t>
            </a:r>
            <a:r>
              <a:rPr lang="en-US" sz="2000" b="1" dirty="0" err="1">
                <a:solidFill>
                  <a:schemeClr val="tx1">
                    <a:lumMod val="95000"/>
                    <a:lumOff val="5000"/>
                  </a:schemeClr>
                </a:solidFill>
              </a:rPr>
              <a:t>lập</a:t>
            </a:r>
            <a:r>
              <a:rPr lang="en-US" sz="2000" b="1" dirty="0">
                <a:solidFill>
                  <a:schemeClr val="tx1">
                    <a:lumMod val="95000"/>
                    <a:lumOff val="5000"/>
                  </a:schemeClr>
                </a:solidFill>
              </a:rPr>
              <a:t> </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trị</a:t>
            </a:r>
            <a:r>
              <a:rPr lang="en-US" sz="2000" b="1" dirty="0">
                <a:solidFill>
                  <a:schemeClr val="tx1">
                    <a:lumMod val="95000"/>
                    <a:lumOff val="5000"/>
                  </a:schemeClr>
                </a:solidFill>
              </a:rPr>
              <a:t> </a:t>
            </a:r>
            <a:r>
              <a:rPr lang="en-US" sz="2000" b="1" dirty="0" err="1">
                <a:solidFill>
                  <a:schemeClr val="tx1">
                    <a:lumMod val="95000"/>
                    <a:lumOff val="5000"/>
                  </a:schemeClr>
                </a:solidFill>
              </a:rPr>
              <a:t>các</a:t>
            </a:r>
            <a:r>
              <a:rPr lang="en-US" sz="2000" b="1" dirty="0">
                <a:solidFill>
                  <a:schemeClr val="tx1">
                    <a:lumMod val="95000"/>
                    <a:lumOff val="5000"/>
                  </a:schemeClr>
                </a:solidFill>
              </a:rPr>
              <a:t> </a:t>
            </a:r>
            <a:r>
              <a:rPr lang="en-US" sz="2000" b="1" dirty="0" err="1">
                <a:solidFill>
                  <a:schemeClr val="tx1">
                    <a:lumMod val="95000"/>
                    <a:lumOff val="5000"/>
                  </a:schemeClr>
                </a:solidFill>
              </a:rPr>
              <a:t>danh</a:t>
            </a:r>
            <a:r>
              <a:rPr lang="en-US" sz="2000" b="1" dirty="0">
                <a:solidFill>
                  <a:schemeClr val="tx1">
                    <a:lumMod val="95000"/>
                    <a:lumOff val="5000"/>
                  </a:schemeClr>
                </a:solidFill>
              </a:rPr>
              <a:t> </a:t>
            </a:r>
            <a:r>
              <a:rPr lang="en-US" sz="2000" b="1" dirty="0" err="1">
                <a:solidFill>
                  <a:schemeClr val="tx1">
                    <a:lumMod val="95000"/>
                    <a:lumOff val="5000"/>
                  </a:schemeClr>
                </a:solidFill>
              </a:rPr>
              <a:t>mục</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dirty="0">
                <a:solidFill>
                  <a:schemeClr val="tx1">
                    <a:lumMod val="95000"/>
                    <a:lumOff val="5000"/>
                  </a:schemeClr>
                </a:solidFill>
              </a:rPr>
              <a:t>)</a:t>
            </a:r>
            <a:br>
              <a:rPr lang="en-US" sz="2000" dirty="0">
                <a:solidFill>
                  <a:schemeClr val="tx1">
                    <a:lumMod val="95000"/>
                    <a:lumOff val="5000"/>
                  </a:schemeClr>
                </a:solidFill>
              </a:rPr>
            </a:br>
            <a:endParaRPr lang="en-US" sz="2000" b="1" dirty="0">
              <a:solidFill>
                <a:schemeClr val="tx1">
                  <a:lumMod val="95000"/>
                  <a:lumOff val="5000"/>
                </a:schemeClr>
              </a:solidFill>
            </a:endParaRPr>
          </a:p>
          <a:p>
            <a:pPr algn="ctr"/>
            <a:endParaRPr lang="en-US" sz="2000" dirty="0">
              <a:solidFill>
                <a:schemeClr val="tx1">
                  <a:lumMod val="95000"/>
                  <a:lumOff val="5000"/>
                </a:schemeClr>
              </a:solidFill>
            </a:endParaRPr>
          </a:p>
        </p:txBody>
      </p:sp>
      <p:cxnSp>
        <p:nvCxnSpPr>
          <p:cNvPr id="26" name="Straight Arrow Connector 25"/>
          <p:cNvCxnSpPr/>
          <p:nvPr/>
        </p:nvCxnSpPr>
        <p:spPr>
          <a:xfrm>
            <a:off x="6108357" y="2517494"/>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27350" y="3292998"/>
            <a:ext cx="2772144"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Product </a:t>
            </a:r>
            <a:r>
              <a:rPr lang="en-US" sz="2000" dirty="0">
                <a:solidFill>
                  <a:schemeClr val="tx1">
                    <a:lumMod val="95000"/>
                    <a:lumOff val="5000"/>
                  </a:schemeClr>
                </a:solidFill>
              </a:rPr>
              <a:t>(</a:t>
            </a:r>
            <a:r>
              <a:rPr lang="en-US" sz="2000" b="1" dirty="0">
                <a:solidFill>
                  <a:schemeClr val="tx1">
                    <a:lumMod val="95000"/>
                    <a:lumOff val="5000"/>
                  </a:schemeClr>
                </a:solidFill>
              </a:rPr>
              <a:t> </a:t>
            </a:r>
            <a:r>
              <a:rPr lang="en-US" sz="2000" b="1" dirty="0" err="1">
                <a:solidFill>
                  <a:schemeClr val="tx1">
                    <a:lumMod val="95000"/>
                    <a:lumOff val="5000"/>
                  </a:schemeClr>
                </a:solidFill>
              </a:rPr>
              <a:t>Liệt</a:t>
            </a:r>
            <a:r>
              <a:rPr lang="en-US" sz="2000" b="1" dirty="0">
                <a:solidFill>
                  <a:schemeClr val="tx1">
                    <a:lumMod val="95000"/>
                    <a:lumOff val="5000"/>
                  </a:schemeClr>
                </a:solidFill>
              </a:rPr>
              <a:t> </a:t>
            </a:r>
            <a:r>
              <a:rPr lang="en-US" sz="2000" b="1" dirty="0" err="1">
                <a:solidFill>
                  <a:schemeClr val="tx1">
                    <a:lumMod val="95000"/>
                    <a:lumOff val="5000"/>
                  </a:schemeClr>
                </a:solidFill>
              </a:rPr>
              <a:t>kê</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a:t>
            </a:r>
            <a:r>
              <a:rPr lang="en-US" sz="2000" b="1" dirty="0" err="1">
                <a:solidFill>
                  <a:schemeClr val="tx1">
                    <a:lumMod val="95000"/>
                    <a:lumOff val="5000"/>
                  </a:schemeClr>
                </a:solidFill>
              </a:rPr>
              <a:t>hình</a:t>
            </a:r>
            <a:r>
              <a:rPr lang="en-US" sz="2000" b="1" dirty="0">
                <a:solidFill>
                  <a:schemeClr val="tx1">
                    <a:lumMod val="95000"/>
                    <a:lumOff val="5000"/>
                  </a:schemeClr>
                </a:solidFill>
              </a:rPr>
              <a:t> </a:t>
            </a:r>
            <a:r>
              <a:rPr lang="en-US" sz="2000" b="1" dirty="0" err="1">
                <a:solidFill>
                  <a:schemeClr val="tx1">
                    <a:lumMod val="95000"/>
                    <a:lumOff val="5000"/>
                  </a:schemeClr>
                </a:solidFill>
              </a:rPr>
              <a:t>ảnh</a:t>
            </a:r>
            <a:r>
              <a:rPr lang="en-US" sz="2000" b="1" dirty="0">
                <a:solidFill>
                  <a:schemeClr val="tx1">
                    <a:lumMod val="95000"/>
                    <a:lumOff val="5000"/>
                  </a:schemeClr>
                </a:solidFill>
              </a:rPr>
              <a:t> </a:t>
            </a:r>
            <a:r>
              <a:rPr lang="en-US" sz="2000" b="1" dirty="0" err="1">
                <a:solidFill>
                  <a:schemeClr val="tx1">
                    <a:lumMod val="95000"/>
                    <a:lumOff val="5000"/>
                  </a:schemeClr>
                </a:solidFill>
              </a:rPr>
              <a:t>tên</a:t>
            </a:r>
            <a:r>
              <a:rPr lang="en-US" sz="2000" b="1" dirty="0">
                <a:solidFill>
                  <a:schemeClr val="tx1">
                    <a:lumMod val="95000"/>
                    <a:lumOff val="5000"/>
                  </a:schemeClr>
                </a:solidFill>
              </a:rPr>
              <a:t> </a:t>
            </a:r>
            <a:r>
              <a:rPr lang="en-US" sz="2000" b="1" dirty="0" err="1">
                <a:solidFill>
                  <a:schemeClr val="tx1">
                    <a:lumMod val="95000"/>
                    <a:lumOff val="5000"/>
                  </a:schemeClr>
                </a:solidFill>
              </a:rPr>
              <a:t>thông</a:t>
            </a:r>
            <a:r>
              <a:rPr lang="en-US" sz="2000" b="1" dirty="0">
                <a:solidFill>
                  <a:schemeClr val="tx1">
                    <a:lumMod val="95000"/>
                    <a:lumOff val="5000"/>
                  </a:schemeClr>
                </a:solidFill>
              </a:rPr>
              <a:t> tin </a:t>
            </a:r>
            <a:r>
              <a:rPr lang="en-US" sz="2000" b="1" dirty="0" err="1">
                <a:solidFill>
                  <a:schemeClr val="tx1">
                    <a:lumMod val="95000"/>
                    <a:lumOff val="5000"/>
                  </a:schemeClr>
                </a:solidFill>
              </a:rPr>
              <a:t>về</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 </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trị</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a:t>
            </a:r>
            <a:endParaRPr lang="en-US" sz="2000" dirty="0">
              <a:solidFill>
                <a:schemeClr val="tx1">
                  <a:lumMod val="95000"/>
                  <a:lumOff val="5000"/>
                </a:schemeClr>
              </a:solidFill>
            </a:endParaRPr>
          </a:p>
        </p:txBody>
      </p:sp>
      <p:sp>
        <p:nvSpPr>
          <p:cNvPr id="19" name="Isosceles Triangle 18"/>
          <p:cNvSpPr/>
          <p:nvPr/>
        </p:nvSpPr>
        <p:spPr>
          <a:xfrm>
            <a:off x="1270693" y="110601"/>
            <a:ext cx="2796858" cy="2314937"/>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Phương</a:t>
            </a:r>
            <a:endParaRPr lang="en-US" sz="2800" b="1" dirty="0">
              <a:solidFill>
                <a:schemeClr val="tx1"/>
              </a:solidFill>
            </a:endParaRPr>
          </a:p>
        </p:txBody>
      </p:sp>
      <p:sp>
        <p:nvSpPr>
          <p:cNvPr id="20" name="Flowchart: Merge 19"/>
          <p:cNvSpPr/>
          <p:nvPr/>
        </p:nvSpPr>
        <p:spPr>
          <a:xfrm>
            <a:off x="4727350" y="202557"/>
            <a:ext cx="2772144" cy="2314937"/>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Tâm</a:t>
            </a:r>
            <a:endParaRPr lang="en-US" sz="2800" b="1" dirty="0">
              <a:solidFill>
                <a:schemeClr val="tx1"/>
              </a:solidFill>
            </a:endParaRPr>
          </a:p>
        </p:txBody>
      </p:sp>
      <p:cxnSp>
        <p:nvCxnSpPr>
          <p:cNvPr id="13" name="Straight Arrow Connector 12">
            <a:extLst>
              <a:ext uri="{FF2B5EF4-FFF2-40B4-BE49-F238E27FC236}">
                <a16:creationId xmlns:a16="http://schemas.microsoft.com/office/drawing/2014/main" id="{3969A1C4-40A0-4697-A8CF-EA3B787ED826}"/>
              </a:ext>
            </a:extLst>
          </p:cNvPr>
          <p:cNvCxnSpPr/>
          <p:nvPr/>
        </p:nvCxnSpPr>
        <p:spPr>
          <a:xfrm>
            <a:off x="9805194" y="2517494"/>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129149-C1F7-463A-ABD4-34A35EF9E4B2}"/>
              </a:ext>
            </a:extLst>
          </p:cNvPr>
          <p:cNvSpPr/>
          <p:nvPr/>
        </p:nvSpPr>
        <p:spPr>
          <a:xfrm>
            <a:off x="8419122" y="3292998"/>
            <a:ext cx="2772144"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Feedback</a:t>
            </a:r>
            <a:r>
              <a:rPr lang="en-US" dirty="0">
                <a:solidFill>
                  <a:schemeClr val="tx1">
                    <a:lumMod val="95000"/>
                    <a:lumOff val="5000"/>
                  </a:schemeClr>
                </a:solidFill>
              </a:rPr>
              <a:t> ( </a:t>
            </a:r>
            <a:r>
              <a:rPr lang="en-US" b="1" dirty="0" err="1">
                <a:solidFill>
                  <a:schemeClr val="tx1">
                    <a:lumMod val="95000"/>
                    <a:lumOff val="5000"/>
                  </a:schemeClr>
                </a:solidFill>
              </a:rPr>
              <a:t>Khách</a:t>
            </a:r>
            <a:r>
              <a:rPr lang="en-US" b="1" dirty="0">
                <a:solidFill>
                  <a:schemeClr val="tx1">
                    <a:lumMod val="95000"/>
                    <a:lumOff val="5000"/>
                  </a:schemeClr>
                </a:solidFill>
              </a:rPr>
              <a:t> </a:t>
            </a:r>
            <a:r>
              <a:rPr lang="en-US" b="1" dirty="0" err="1">
                <a:solidFill>
                  <a:schemeClr val="tx1">
                    <a:lumMod val="95000"/>
                    <a:lumOff val="5000"/>
                  </a:schemeClr>
                </a:solidFill>
              </a:rPr>
              <a:t>hàng</a:t>
            </a:r>
            <a:r>
              <a:rPr lang="en-US" b="1" dirty="0">
                <a:solidFill>
                  <a:schemeClr val="tx1">
                    <a:lumMod val="95000"/>
                    <a:lumOff val="5000"/>
                  </a:schemeClr>
                </a:solidFill>
              </a:rPr>
              <a:t> </a:t>
            </a:r>
            <a:r>
              <a:rPr lang="en-US" b="1" dirty="0" err="1">
                <a:solidFill>
                  <a:schemeClr val="tx1">
                    <a:lumMod val="95000"/>
                    <a:lumOff val="5000"/>
                  </a:schemeClr>
                </a:solidFill>
              </a:rPr>
              <a:t>bình</a:t>
            </a:r>
            <a:r>
              <a:rPr lang="en-US" b="1" dirty="0">
                <a:solidFill>
                  <a:schemeClr val="tx1">
                    <a:lumMod val="95000"/>
                    <a:lumOff val="5000"/>
                  </a:schemeClr>
                </a:solidFill>
              </a:rPr>
              <a:t> </a:t>
            </a:r>
            <a:r>
              <a:rPr lang="en-US" b="1" dirty="0" err="1">
                <a:solidFill>
                  <a:schemeClr val="tx1">
                    <a:lumMod val="95000"/>
                    <a:lumOff val="5000"/>
                  </a:schemeClr>
                </a:solidFill>
              </a:rPr>
              <a:t>luận</a:t>
            </a:r>
            <a:r>
              <a:rPr lang="en-US" b="1" dirty="0">
                <a:solidFill>
                  <a:schemeClr val="tx1">
                    <a:lumMod val="95000"/>
                    <a:lumOff val="5000"/>
                  </a:schemeClr>
                </a:solidFill>
              </a:rPr>
              <a:t> </a:t>
            </a:r>
            <a:r>
              <a:rPr lang="en-US" b="1" dirty="0" err="1">
                <a:solidFill>
                  <a:schemeClr val="tx1">
                    <a:lumMod val="95000"/>
                    <a:lumOff val="5000"/>
                  </a:schemeClr>
                </a:solidFill>
              </a:rPr>
              <a:t>về</a:t>
            </a:r>
            <a:r>
              <a:rPr lang="en-US" b="1" dirty="0">
                <a:solidFill>
                  <a:schemeClr val="tx1">
                    <a:lumMod val="95000"/>
                    <a:lumOff val="5000"/>
                  </a:schemeClr>
                </a:solidFill>
              </a:rPr>
              <a:t> </a:t>
            </a:r>
            <a:r>
              <a:rPr lang="en-US" b="1" dirty="0" err="1">
                <a:solidFill>
                  <a:schemeClr val="tx1">
                    <a:lumMod val="95000"/>
                    <a:lumOff val="5000"/>
                  </a:schemeClr>
                </a:solidFill>
              </a:rPr>
              <a:t>sản</a:t>
            </a:r>
            <a:r>
              <a:rPr lang="en-US" b="1" dirty="0">
                <a:solidFill>
                  <a:schemeClr val="tx1">
                    <a:lumMod val="95000"/>
                    <a:lumOff val="5000"/>
                  </a:schemeClr>
                </a:solidFill>
              </a:rPr>
              <a:t> </a:t>
            </a:r>
            <a:r>
              <a:rPr lang="en-US" b="1" dirty="0" err="1">
                <a:solidFill>
                  <a:schemeClr val="tx1">
                    <a:lumMod val="95000"/>
                    <a:lumOff val="5000"/>
                  </a:schemeClr>
                </a:solidFill>
              </a:rPr>
              <a:t>phẩm</a:t>
            </a:r>
            <a:r>
              <a:rPr lang="en-US" b="1" dirty="0">
                <a:solidFill>
                  <a:schemeClr val="tx1">
                    <a:lumMod val="95000"/>
                    <a:lumOff val="5000"/>
                  </a:schemeClr>
                </a:solidFill>
              </a:rPr>
              <a:t>– </a:t>
            </a:r>
            <a:r>
              <a:rPr lang="en-US" b="1" dirty="0" err="1">
                <a:solidFill>
                  <a:schemeClr val="tx1">
                    <a:lumMod val="95000"/>
                    <a:lumOff val="5000"/>
                  </a:schemeClr>
                </a:solidFill>
              </a:rPr>
              <a:t>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dirty="0">
                <a:solidFill>
                  <a:schemeClr val="tx1">
                    <a:lumMod val="95000"/>
                    <a:lumOff val="5000"/>
                  </a:schemeClr>
                </a:solidFill>
              </a:rPr>
              <a:t> feedback</a:t>
            </a:r>
            <a:r>
              <a:rPr lang="en-US" dirty="0">
                <a:solidFill>
                  <a:schemeClr val="tx1">
                    <a:lumMod val="95000"/>
                    <a:lumOff val="5000"/>
                  </a:schemeClr>
                </a:solidFill>
              </a:rPr>
              <a:t>)</a:t>
            </a:r>
          </a:p>
          <a:p>
            <a:pPr algn="ctr"/>
            <a:r>
              <a:rPr lang="en-US" b="1" dirty="0">
                <a:solidFill>
                  <a:schemeClr val="tx1">
                    <a:lumMod val="95000"/>
                    <a:lumOff val="5000"/>
                  </a:schemeClr>
                </a:solidFill>
              </a:rPr>
              <a:t>Blog(</a:t>
            </a:r>
            <a:r>
              <a:rPr lang="en-US" b="1" dirty="0" err="1">
                <a:solidFill>
                  <a:schemeClr val="tx1">
                    <a:lumMod val="95000"/>
                    <a:lumOff val="5000"/>
                  </a:schemeClr>
                </a:solidFill>
              </a:rPr>
              <a:t>Hiển</a:t>
            </a:r>
            <a:r>
              <a:rPr lang="en-US" b="1" dirty="0">
                <a:solidFill>
                  <a:schemeClr val="tx1">
                    <a:lumMod val="95000"/>
                    <a:lumOff val="5000"/>
                  </a:schemeClr>
                </a:solidFill>
              </a:rPr>
              <a:t> </a:t>
            </a:r>
            <a:r>
              <a:rPr lang="en-US" b="1" dirty="0" err="1">
                <a:solidFill>
                  <a:schemeClr val="tx1">
                    <a:lumMod val="95000"/>
                    <a:lumOff val="5000"/>
                  </a:schemeClr>
                </a:solidFill>
              </a:rPr>
              <a:t>thị</a:t>
            </a:r>
            <a:r>
              <a:rPr lang="en-US" b="1" dirty="0">
                <a:solidFill>
                  <a:schemeClr val="tx1">
                    <a:lumMod val="95000"/>
                    <a:lumOff val="5000"/>
                  </a:schemeClr>
                </a:solidFill>
              </a:rPr>
              <a:t> </a:t>
            </a:r>
            <a:r>
              <a:rPr lang="en-US" b="1" dirty="0" err="1">
                <a:solidFill>
                  <a:schemeClr val="tx1">
                    <a:lumMod val="95000"/>
                    <a:lumOff val="5000"/>
                  </a:schemeClr>
                </a:solidFill>
              </a:rPr>
              <a:t>các</a:t>
            </a:r>
            <a:r>
              <a:rPr lang="en-US" b="1" dirty="0">
                <a:solidFill>
                  <a:schemeClr val="tx1">
                    <a:lumMod val="95000"/>
                    <a:lumOff val="5000"/>
                  </a:schemeClr>
                </a:solidFill>
              </a:rPr>
              <a:t> tin </a:t>
            </a:r>
            <a:r>
              <a:rPr lang="en-US" b="1" dirty="0" err="1">
                <a:solidFill>
                  <a:schemeClr val="tx1">
                    <a:lumMod val="95000"/>
                    <a:lumOff val="5000"/>
                  </a:schemeClr>
                </a:solidFill>
              </a:rPr>
              <a:t>tức</a:t>
            </a:r>
            <a:r>
              <a:rPr lang="en-US" b="1" dirty="0">
                <a:solidFill>
                  <a:schemeClr val="tx1">
                    <a:lumMod val="95000"/>
                    <a:lumOff val="5000"/>
                  </a:schemeClr>
                </a:solidFill>
              </a:rPr>
              <a:t> </a:t>
            </a:r>
            <a:r>
              <a:rPr lang="en-US" b="1" dirty="0" err="1">
                <a:solidFill>
                  <a:schemeClr val="tx1">
                    <a:lumMod val="95000"/>
                    <a:lumOff val="5000"/>
                  </a:schemeClr>
                </a:solidFill>
              </a:rPr>
              <a:t>về</a:t>
            </a:r>
            <a:r>
              <a:rPr lang="en-US" b="1" dirty="0">
                <a:solidFill>
                  <a:schemeClr val="tx1">
                    <a:lumMod val="95000"/>
                    <a:lumOff val="5000"/>
                  </a:schemeClr>
                </a:solidFill>
              </a:rPr>
              <a:t> </a:t>
            </a:r>
            <a:r>
              <a:rPr lang="en-US" b="1" dirty="0" err="1">
                <a:solidFill>
                  <a:schemeClr val="tx1">
                    <a:lumMod val="95000"/>
                    <a:lumOff val="5000"/>
                  </a:schemeClr>
                </a:solidFill>
              </a:rPr>
              <a:t>giày-Quản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dirty="0">
                <a:solidFill>
                  <a:schemeClr val="tx1">
                    <a:lumMod val="95000"/>
                    <a:lumOff val="5000"/>
                  </a:schemeClr>
                </a:solidFill>
              </a:rPr>
              <a:t> tin </a:t>
            </a:r>
            <a:r>
              <a:rPr lang="en-US" b="1" dirty="0" err="1">
                <a:solidFill>
                  <a:schemeClr val="tx1">
                    <a:lumMod val="95000"/>
                    <a:lumOff val="5000"/>
                  </a:schemeClr>
                </a:solidFill>
              </a:rPr>
              <a:t>tức</a:t>
            </a:r>
            <a:r>
              <a:rPr lang="en-US" b="1" dirty="0">
                <a:solidFill>
                  <a:schemeClr val="tx1">
                    <a:lumMod val="95000"/>
                    <a:lumOff val="5000"/>
                  </a:schemeClr>
                </a:solidFill>
              </a:rPr>
              <a:t>)</a:t>
            </a:r>
          </a:p>
          <a:p>
            <a:pPr algn="ctr"/>
            <a:endParaRPr lang="en-US" dirty="0">
              <a:solidFill>
                <a:schemeClr val="tx1">
                  <a:lumMod val="95000"/>
                  <a:lumOff val="5000"/>
                </a:schemeClr>
              </a:solidFill>
            </a:endParaRPr>
          </a:p>
        </p:txBody>
      </p:sp>
      <p:pic>
        <p:nvPicPr>
          <p:cNvPr id="15" name="Picture 14">
            <a:extLst>
              <a:ext uri="{FF2B5EF4-FFF2-40B4-BE49-F238E27FC236}">
                <a16:creationId xmlns:a16="http://schemas.microsoft.com/office/drawing/2014/main" id="{C433D519-8E67-4F23-B2F3-F80051D36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
        <p:nvSpPr>
          <p:cNvPr id="16" name="Isosceles Triangle 15">
            <a:extLst>
              <a:ext uri="{FF2B5EF4-FFF2-40B4-BE49-F238E27FC236}">
                <a16:creationId xmlns:a16="http://schemas.microsoft.com/office/drawing/2014/main" id="{17586166-B5F3-4AB4-9D86-AE65002FC30F}"/>
              </a:ext>
            </a:extLst>
          </p:cNvPr>
          <p:cNvSpPr/>
          <p:nvPr/>
        </p:nvSpPr>
        <p:spPr>
          <a:xfrm>
            <a:off x="8406765" y="202557"/>
            <a:ext cx="2796858" cy="231493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err="1">
                <a:solidFill>
                  <a:schemeClr val="tx1"/>
                </a:solidFill>
              </a:rPr>
              <a:t>Nguyên</a:t>
            </a:r>
            <a:endParaRPr lang="en-US" sz="2800" b="1" dirty="0">
              <a:solidFill>
                <a:schemeClr val="tx1"/>
              </a:solidFill>
            </a:endParaRPr>
          </a:p>
        </p:txBody>
      </p:sp>
    </p:spTree>
    <p:extLst>
      <p:ext uri="{BB962C8B-B14F-4D97-AF65-F5344CB8AC3E}">
        <p14:creationId xmlns:p14="http://schemas.microsoft.com/office/powerpoint/2010/main" val="8192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19" grpId="0" animBg="1"/>
      <p:bldP spid="20"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3230D-4755-4634-A8B2-9922081CD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
        <p:nvSpPr>
          <p:cNvPr id="4" name="Isosceles Triangle 3">
            <a:extLst>
              <a:ext uri="{FF2B5EF4-FFF2-40B4-BE49-F238E27FC236}">
                <a16:creationId xmlns:a16="http://schemas.microsoft.com/office/drawing/2014/main" id="{2A862F9E-091F-49C7-9A3D-0B9289BC78EF}"/>
              </a:ext>
            </a:extLst>
          </p:cNvPr>
          <p:cNvSpPr/>
          <p:nvPr/>
        </p:nvSpPr>
        <p:spPr>
          <a:xfrm>
            <a:off x="2669120" y="181783"/>
            <a:ext cx="2800821" cy="2314937"/>
          </a:xfrm>
          <a:prstGeom prst="triangle">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Hậu</a:t>
            </a:r>
          </a:p>
        </p:txBody>
      </p:sp>
      <p:cxnSp>
        <p:nvCxnSpPr>
          <p:cNvPr id="5" name="Straight Arrow Connector 4">
            <a:extLst>
              <a:ext uri="{FF2B5EF4-FFF2-40B4-BE49-F238E27FC236}">
                <a16:creationId xmlns:a16="http://schemas.microsoft.com/office/drawing/2014/main" id="{948D892D-76F9-41A1-A835-998C7FB3E9CE}"/>
              </a:ext>
            </a:extLst>
          </p:cNvPr>
          <p:cNvCxnSpPr/>
          <p:nvPr/>
        </p:nvCxnSpPr>
        <p:spPr>
          <a:xfrm>
            <a:off x="4069530" y="2496720"/>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99625AA-956B-4505-8615-89034359EF7E}"/>
              </a:ext>
            </a:extLst>
          </p:cNvPr>
          <p:cNvSpPr/>
          <p:nvPr/>
        </p:nvSpPr>
        <p:spPr>
          <a:xfrm>
            <a:off x="2669120" y="3272224"/>
            <a:ext cx="2800821"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User(</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lí</a:t>
            </a:r>
            <a:r>
              <a:rPr lang="en-US" sz="2000" b="1" dirty="0">
                <a:solidFill>
                  <a:schemeClr val="tx1">
                    <a:lumMod val="95000"/>
                    <a:lumOff val="5000"/>
                  </a:schemeClr>
                </a:solidFill>
              </a:rPr>
              <a:t> </a:t>
            </a:r>
            <a:r>
              <a:rPr lang="en-US" sz="2000" b="1" dirty="0" err="1">
                <a:solidFill>
                  <a:schemeClr val="tx1">
                    <a:lumMod val="95000"/>
                    <a:lumOff val="5000"/>
                  </a:schemeClr>
                </a:solidFill>
              </a:rPr>
              <a:t>đăng</a:t>
            </a:r>
            <a:r>
              <a:rPr lang="en-US" sz="2000" b="1" dirty="0">
                <a:solidFill>
                  <a:schemeClr val="tx1">
                    <a:lumMod val="95000"/>
                    <a:lumOff val="5000"/>
                  </a:schemeClr>
                </a:solidFill>
              </a:rPr>
              <a:t> </a:t>
            </a:r>
            <a:r>
              <a:rPr lang="en-US" sz="2000" b="1" dirty="0" err="1">
                <a:solidFill>
                  <a:schemeClr val="tx1">
                    <a:lumMod val="95000"/>
                    <a:lumOff val="5000"/>
                  </a:schemeClr>
                </a:solidFill>
              </a:rPr>
              <a:t>nhập</a:t>
            </a:r>
            <a:r>
              <a:rPr lang="en-US" sz="2000" b="1" dirty="0">
                <a:solidFill>
                  <a:schemeClr val="tx1">
                    <a:lumMod val="95000"/>
                    <a:lumOff val="5000"/>
                  </a:schemeClr>
                </a:solidFill>
              </a:rPr>
              <a:t> </a:t>
            </a:r>
            <a:r>
              <a:rPr lang="en-US" sz="2000" b="1" dirty="0" err="1">
                <a:solidFill>
                  <a:schemeClr val="tx1">
                    <a:lumMod val="95000"/>
                    <a:lumOff val="5000"/>
                  </a:schemeClr>
                </a:solidFill>
              </a:rPr>
              <a:t>của</a:t>
            </a:r>
            <a:r>
              <a:rPr lang="en-US" sz="2000" b="1" dirty="0">
                <a:solidFill>
                  <a:schemeClr val="tx1">
                    <a:lumMod val="95000"/>
                    <a:lumOff val="5000"/>
                  </a:schemeClr>
                </a:solidFill>
              </a:rPr>
              <a:t> </a:t>
            </a:r>
            <a:r>
              <a:rPr lang="en-US" sz="2000" b="1" dirty="0" err="1">
                <a:solidFill>
                  <a:schemeClr val="tx1">
                    <a:lumMod val="95000"/>
                    <a:lumOff val="5000"/>
                  </a:schemeClr>
                </a:solidFill>
              </a:rPr>
              <a:t>khách</a:t>
            </a:r>
            <a:r>
              <a:rPr lang="en-US" sz="2000" b="1" dirty="0">
                <a:solidFill>
                  <a:schemeClr val="tx1">
                    <a:lumMod val="95000"/>
                    <a:lumOff val="5000"/>
                  </a:schemeClr>
                </a:solidFill>
              </a:rPr>
              <a:t> </a:t>
            </a:r>
            <a:r>
              <a:rPr lang="en-US" sz="2000" b="1" dirty="0" err="1">
                <a:solidFill>
                  <a:schemeClr val="tx1">
                    <a:lumMod val="95000"/>
                    <a:lumOff val="5000"/>
                  </a:schemeClr>
                </a:solidFill>
              </a:rPr>
              <a:t>hàng</a:t>
            </a:r>
            <a:r>
              <a:rPr lang="en-US" sz="2000" b="1" dirty="0">
                <a:solidFill>
                  <a:schemeClr val="tx1">
                    <a:lumMod val="95000"/>
                    <a:lumOff val="5000"/>
                  </a:schemeClr>
                </a:solidFill>
              </a:rPr>
              <a:t> </a:t>
            </a:r>
            <a:r>
              <a:rPr lang="en-US" sz="2000" b="1" dirty="0" err="1">
                <a:solidFill>
                  <a:schemeClr val="tx1">
                    <a:lumMod val="95000"/>
                    <a:lumOff val="5000"/>
                  </a:schemeClr>
                </a:solidFill>
              </a:rPr>
              <a:t>và</a:t>
            </a:r>
            <a:r>
              <a:rPr lang="en-US" sz="2000" b="1" dirty="0">
                <a:solidFill>
                  <a:schemeClr val="tx1">
                    <a:lumMod val="95000"/>
                    <a:lumOff val="5000"/>
                  </a:schemeClr>
                </a:solidFill>
              </a:rPr>
              <a:t> admin)</a:t>
            </a:r>
            <a:br>
              <a:rPr lang="en-US" sz="2000" b="1" dirty="0">
                <a:solidFill>
                  <a:schemeClr val="tx1">
                    <a:lumMod val="95000"/>
                    <a:lumOff val="5000"/>
                  </a:schemeClr>
                </a:solidFill>
              </a:rPr>
            </a:br>
            <a:r>
              <a:rPr lang="en-US" sz="2000" b="1" dirty="0" err="1">
                <a:solidFill>
                  <a:schemeClr val="tx1">
                    <a:lumMod val="95000"/>
                    <a:lumOff val="5000"/>
                  </a:schemeClr>
                </a:solidFill>
              </a:rPr>
              <a:t>Recoment</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a:t>
            </a:r>
            <a:r>
              <a:rPr lang="en-US" sz="2000" b="1" dirty="0" err="1">
                <a:solidFill>
                  <a:schemeClr val="tx1">
                    <a:lumMod val="95000"/>
                    <a:lumOff val="5000"/>
                  </a:schemeClr>
                </a:solidFill>
              </a:rPr>
              <a:t>đề</a:t>
            </a:r>
            <a:r>
              <a:rPr lang="en-US" sz="2000" b="1" dirty="0">
                <a:solidFill>
                  <a:schemeClr val="tx1">
                    <a:lumMod val="95000"/>
                    <a:lumOff val="5000"/>
                  </a:schemeClr>
                </a:solidFill>
              </a:rPr>
              <a:t> </a:t>
            </a:r>
            <a:r>
              <a:rPr lang="en-US" sz="2000" b="1" dirty="0" err="1">
                <a:solidFill>
                  <a:schemeClr val="tx1">
                    <a:lumMod val="95000"/>
                    <a:lumOff val="5000"/>
                  </a:schemeClr>
                </a:solidFill>
              </a:rPr>
              <a:t>xuất</a:t>
            </a:r>
            <a:r>
              <a:rPr lang="en-US" sz="2000" b="1" dirty="0">
                <a:solidFill>
                  <a:schemeClr val="tx1">
                    <a:lumMod val="95000"/>
                    <a:lumOff val="5000"/>
                  </a:schemeClr>
                </a:solidFill>
              </a:rPr>
              <a:t> </a:t>
            </a:r>
            <a:r>
              <a:rPr lang="en-US" sz="2000" b="1" dirty="0" err="1">
                <a:solidFill>
                  <a:schemeClr val="tx1">
                    <a:lumMod val="95000"/>
                    <a:lumOff val="5000"/>
                  </a:schemeClr>
                </a:solidFill>
              </a:rPr>
              <a:t>theo</a:t>
            </a:r>
            <a:r>
              <a:rPr lang="en-US" sz="2000" b="1" dirty="0">
                <a:solidFill>
                  <a:schemeClr val="tx1">
                    <a:lumMod val="95000"/>
                    <a:lumOff val="5000"/>
                  </a:schemeClr>
                </a:solidFill>
              </a:rPr>
              <a:t> </a:t>
            </a:r>
            <a:r>
              <a:rPr lang="en-US" sz="2000" b="1" dirty="0" err="1">
                <a:solidFill>
                  <a:schemeClr val="tx1">
                    <a:lumMod val="95000"/>
                    <a:lumOff val="5000"/>
                  </a:schemeClr>
                </a:solidFill>
              </a:rPr>
              <a:t>danh</a:t>
            </a:r>
            <a:r>
              <a:rPr lang="en-US" sz="2000" b="1" dirty="0">
                <a:solidFill>
                  <a:schemeClr val="tx1">
                    <a:lumMod val="95000"/>
                    <a:lumOff val="5000"/>
                  </a:schemeClr>
                </a:solidFill>
              </a:rPr>
              <a:t> </a:t>
            </a:r>
            <a:r>
              <a:rPr lang="en-US" sz="2000" b="1" dirty="0" err="1">
                <a:solidFill>
                  <a:schemeClr val="tx1">
                    <a:lumMod val="95000"/>
                    <a:lumOff val="5000"/>
                  </a:schemeClr>
                </a:solidFill>
              </a:rPr>
              <a:t>mục</a:t>
            </a:r>
            <a:r>
              <a:rPr lang="en-US" sz="2000" b="1" dirty="0">
                <a:solidFill>
                  <a:schemeClr val="tx1">
                    <a:lumMod val="95000"/>
                    <a:lumOff val="5000"/>
                  </a:schemeClr>
                </a:solidFill>
              </a:rPr>
              <a:t> )</a:t>
            </a:r>
          </a:p>
          <a:p>
            <a:pPr algn="ctr"/>
            <a:endParaRPr lang="en-US" sz="2000" dirty="0">
              <a:solidFill>
                <a:schemeClr val="tx1">
                  <a:lumMod val="95000"/>
                  <a:lumOff val="5000"/>
                </a:schemeClr>
              </a:solidFill>
            </a:endParaRPr>
          </a:p>
        </p:txBody>
      </p:sp>
      <p:sp>
        <p:nvSpPr>
          <p:cNvPr id="7" name="Flowchart: Merge 6">
            <a:extLst>
              <a:ext uri="{FF2B5EF4-FFF2-40B4-BE49-F238E27FC236}">
                <a16:creationId xmlns:a16="http://schemas.microsoft.com/office/drawing/2014/main" id="{EB823E72-0BA1-4E1A-9AB8-94820BF95B3D}"/>
              </a:ext>
            </a:extLst>
          </p:cNvPr>
          <p:cNvSpPr/>
          <p:nvPr/>
        </p:nvSpPr>
        <p:spPr>
          <a:xfrm>
            <a:off x="6722060" y="181783"/>
            <a:ext cx="2772144" cy="2314937"/>
          </a:xfrm>
          <a:prstGeom prst="flowChartMer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err="1">
                <a:solidFill>
                  <a:schemeClr val="tx1"/>
                </a:solidFill>
              </a:rPr>
              <a:t>Trực</a:t>
            </a:r>
            <a:endParaRPr lang="en-US" sz="2800" b="1" dirty="0">
              <a:solidFill>
                <a:schemeClr val="tx1"/>
              </a:solidFill>
            </a:endParaRPr>
          </a:p>
        </p:txBody>
      </p:sp>
      <p:cxnSp>
        <p:nvCxnSpPr>
          <p:cNvPr id="8" name="Straight Arrow Connector 7">
            <a:extLst>
              <a:ext uri="{FF2B5EF4-FFF2-40B4-BE49-F238E27FC236}">
                <a16:creationId xmlns:a16="http://schemas.microsoft.com/office/drawing/2014/main" id="{BEC77901-079A-4078-9895-9B07EADE9168}"/>
              </a:ext>
            </a:extLst>
          </p:cNvPr>
          <p:cNvCxnSpPr/>
          <p:nvPr/>
        </p:nvCxnSpPr>
        <p:spPr>
          <a:xfrm>
            <a:off x="8117407" y="2496720"/>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7C9148C-3273-4A90-8633-EF49D63FE8F3}"/>
              </a:ext>
            </a:extLst>
          </p:cNvPr>
          <p:cNvSpPr/>
          <p:nvPr/>
        </p:nvSpPr>
        <p:spPr>
          <a:xfrm>
            <a:off x="6722061" y="3292998"/>
            <a:ext cx="2772143"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Order-detail(</a:t>
            </a:r>
            <a:r>
              <a:rPr lang="en-US" b="1" dirty="0" err="1">
                <a:solidFill>
                  <a:schemeClr val="tx1">
                    <a:lumMod val="95000"/>
                    <a:lumOff val="5000"/>
                  </a:schemeClr>
                </a:solidFill>
              </a:rPr>
              <a:t>Đặt</a:t>
            </a:r>
            <a:r>
              <a:rPr lang="en-US" b="1" dirty="0">
                <a:solidFill>
                  <a:schemeClr val="tx1">
                    <a:lumMod val="95000"/>
                    <a:lumOff val="5000"/>
                  </a:schemeClr>
                </a:solidFill>
              </a:rPr>
              <a:t> </a:t>
            </a:r>
            <a:r>
              <a:rPr lang="en-US" b="1" dirty="0" err="1">
                <a:solidFill>
                  <a:schemeClr val="tx1">
                    <a:lumMod val="95000"/>
                    <a:lumOff val="5000"/>
                  </a:schemeClr>
                </a:solidFill>
              </a:rPr>
              <a:t>hàng</a:t>
            </a:r>
            <a:r>
              <a:rPr lang="en-US" b="1" dirty="0">
                <a:solidFill>
                  <a:schemeClr val="tx1">
                    <a:lumMod val="95000"/>
                    <a:lumOff val="5000"/>
                  </a:schemeClr>
                </a:solidFill>
              </a:rPr>
              <a:t> </a:t>
            </a:r>
            <a:r>
              <a:rPr lang="en-US" b="1" dirty="0" err="1">
                <a:solidFill>
                  <a:schemeClr val="tx1">
                    <a:lumMod val="95000"/>
                    <a:lumOff val="5000"/>
                  </a:schemeClr>
                </a:solidFill>
              </a:rPr>
              <a:t>và</a:t>
            </a:r>
            <a:r>
              <a:rPr lang="en-US" b="1" dirty="0">
                <a:solidFill>
                  <a:schemeClr val="tx1">
                    <a:lumMod val="95000"/>
                    <a:lumOff val="5000"/>
                  </a:schemeClr>
                </a:solidFill>
              </a:rPr>
              <a:t> </a:t>
            </a:r>
            <a:r>
              <a:rPr lang="en-US" b="1" dirty="0" err="1">
                <a:solidFill>
                  <a:schemeClr val="tx1">
                    <a:lumMod val="95000"/>
                    <a:lumOff val="5000"/>
                  </a:schemeClr>
                </a:solidFill>
              </a:rPr>
              <a:t>giỏ</a:t>
            </a:r>
            <a:r>
              <a:rPr lang="en-US" b="1" dirty="0">
                <a:solidFill>
                  <a:schemeClr val="tx1">
                    <a:lumMod val="95000"/>
                    <a:lumOff val="5000"/>
                  </a:schemeClr>
                </a:solidFill>
              </a:rPr>
              <a:t> hang </a:t>
            </a:r>
            <a:r>
              <a:rPr lang="en-US" b="1" dirty="0" err="1">
                <a:solidFill>
                  <a:schemeClr val="tx1">
                    <a:lumMod val="95000"/>
                    <a:lumOff val="5000"/>
                  </a:schemeClr>
                </a:solidFill>
              </a:rPr>
              <a:t>điền</a:t>
            </a:r>
            <a:r>
              <a:rPr lang="en-US" b="1" dirty="0">
                <a:solidFill>
                  <a:schemeClr val="tx1">
                    <a:lumMod val="95000"/>
                    <a:lumOff val="5000"/>
                  </a:schemeClr>
                </a:solidFill>
              </a:rPr>
              <a:t> </a:t>
            </a:r>
            <a:r>
              <a:rPr lang="en-US" b="1" dirty="0" err="1">
                <a:solidFill>
                  <a:schemeClr val="tx1">
                    <a:lumMod val="95000"/>
                    <a:lumOff val="5000"/>
                  </a:schemeClr>
                </a:solidFill>
              </a:rPr>
              <a:t>các</a:t>
            </a:r>
            <a:r>
              <a:rPr lang="en-US" b="1" dirty="0">
                <a:solidFill>
                  <a:schemeClr val="tx1">
                    <a:lumMod val="95000"/>
                    <a:lumOff val="5000"/>
                  </a:schemeClr>
                </a:solidFill>
              </a:rPr>
              <a:t> </a:t>
            </a:r>
            <a:r>
              <a:rPr lang="en-US" b="1" dirty="0" err="1">
                <a:solidFill>
                  <a:schemeClr val="tx1">
                    <a:lumMod val="95000"/>
                    <a:lumOff val="5000"/>
                  </a:schemeClr>
                </a:solidFill>
              </a:rPr>
              <a:t>thông</a:t>
            </a:r>
            <a:r>
              <a:rPr lang="en-US" b="1" dirty="0">
                <a:solidFill>
                  <a:schemeClr val="tx1">
                    <a:lumMod val="95000"/>
                    <a:lumOff val="5000"/>
                  </a:schemeClr>
                </a:solidFill>
              </a:rPr>
              <a:t> tin </a:t>
            </a:r>
            <a:r>
              <a:rPr lang="en-US" b="1" dirty="0" err="1">
                <a:solidFill>
                  <a:schemeClr val="tx1">
                    <a:lumMod val="95000"/>
                    <a:lumOff val="5000"/>
                  </a:schemeClr>
                </a:solidFill>
              </a:rPr>
              <a:t>vào</a:t>
            </a:r>
            <a:r>
              <a:rPr lang="en-US" b="1" dirty="0">
                <a:solidFill>
                  <a:schemeClr val="tx1">
                    <a:lumMod val="95000"/>
                    <a:lumOff val="5000"/>
                  </a:schemeClr>
                </a:solidFill>
              </a:rPr>
              <a:t> </a:t>
            </a:r>
            <a:r>
              <a:rPr lang="en-US" b="1" dirty="0" err="1">
                <a:solidFill>
                  <a:schemeClr val="tx1">
                    <a:lumMod val="95000"/>
                    <a:lumOff val="5000"/>
                  </a:schemeClr>
                </a:solidFill>
              </a:rPr>
              <a:t>đơn</a:t>
            </a:r>
            <a:r>
              <a:rPr lang="en-US" b="1" dirty="0">
                <a:solidFill>
                  <a:schemeClr val="tx1">
                    <a:lumMod val="95000"/>
                    <a:lumOff val="5000"/>
                  </a:schemeClr>
                </a:solidFill>
              </a:rPr>
              <a:t> </a:t>
            </a:r>
            <a:r>
              <a:rPr lang="en-US" b="1" dirty="0" err="1">
                <a:solidFill>
                  <a:schemeClr val="tx1">
                    <a:lumMod val="95000"/>
                    <a:lumOff val="5000"/>
                  </a:schemeClr>
                </a:solidFill>
              </a:rPr>
              <a:t>mua</a:t>
            </a:r>
            <a:r>
              <a:rPr lang="en-US" b="1" dirty="0">
                <a:solidFill>
                  <a:schemeClr val="tx1">
                    <a:lumMod val="95000"/>
                    <a:lumOff val="5000"/>
                  </a:schemeClr>
                </a:solidFill>
              </a:rPr>
              <a:t> hang-</a:t>
            </a:r>
            <a:r>
              <a:rPr lang="en-US" b="1" dirty="0" err="1">
                <a:solidFill>
                  <a:schemeClr val="tx1">
                    <a:lumMod val="95000"/>
                    <a:lumOff val="5000"/>
                  </a:schemeClr>
                </a:solidFill>
              </a:rPr>
              <a:t>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dirty="0">
                <a:solidFill>
                  <a:schemeClr val="tx1">
                    <a:lumMod val="95000"/>
                    <a:lumOff val="5000"/>
                  </a:schemeClr>
                </a:solidFill>
              </a:rPr>
              <a:t> </a:t>
            </a:r>
            <a:r>
              <a:rPr lang="en-US" b="1" dirty="0" err="1">
                <a:solidFill>
                  <a:schemeClr val="tx1">
                    <a:lumMod val="95000"/>
                    <a:lumOff val="5000"/>
                  </a:schemeClr>
                </a:solidFill>
              </a:rPr>
              <a:t>đơn</a:t>
            </a:r>
            <a:r>
              <a:rPr lang="en-US" b="1" dirty="0">
                <a:solidFill>
                  <a:schemeClr val="tx1">
                    <a:lumMod val="95000"/>
                    <a:lumOff val="5000"/>
                  </a:schemeClr>
                </a:solidFill>
              </a:rPr>
              <a:t> </a:t>
            </a:r>
            <a:r>
              <a:rPr lang="en-US" b="1" dirty="0" err="1">
                <a:solidFill>
                  <a:schemeClr val="tx1">
                    <a:lumMod val="95000"/>
                    <a:lumOff val="5000"/>
                  </a:schemeClr>
                </a:solidFill>
              </a:rPr>
              <a:t>đặt</a:t>
            </a:r>
            <a:r>
              <a:rPr lang="en-US" b="1" dirty="0">
                <a:solidFill>
                  <a:schemeClr val="tx1">
                    <a:lumMod val="95000"/>
                    <a:lumOff val="5000"/>
                  </a:schemeClr>
                </a:solidFill>
              </a:rPr>
              <a:t> </a:t>
            </a:r>
            <a:r>
              <a:rPr lang="en-US" b="1" dirty="0" err="1">
                <a:solidFill>
                  <a:schemeClr val="tx1">
                    <a:lumMod val="95000"/>
                    <a:lumOff val="5000"/>
                  </a:schemeClr>
                </a:solidFill>
              </a:rPr>
              <a:t>hàng</a:t>
            </a:r>
            <a:r>
              <a:rPr lang="en-US" b="1" dirty="0">
                <a:solidFill>
                  <a:schemeClr val="tx1">
                    <a:lumMod val="95000"/>
                    <a:lumOff val="5000"/>
                  </a:schemeClr>
                </a:solidFill>
              </a:rPr>
              <a:t> </a:t>
            </a:r>
            <a:r>
              <a:rPr lang="en-US" b="1" dirty="0" err="1">
                <a:solidFill>
                  <a:schemeClr val="tx1">
                    <a:lumMod val="95000"/>
                    <a:lumOff val="5000"/>
                  </a:schemeClr>
                </a:solidFill>
              </a:rPr>
              <a:t>của</a:t>
            </a:r>
            <a:r>
              <a:rPr lang="en-US" b="1" dirty="0">
                <a:solidFill>
                  <a:schemeClr val="tx1">
                    <a:lumMod val="95000"/>
                    <a:lumOff val="5000"/>
                  </a:schemeClr>
                </a:solidFill>
              </a:rPr>
              <a:t> </a:t>
            </a:r>
            <a:r>
              <a:rPr lang="en-US" b="1" dirty="0" err="1">
                <a:solidFill>
                  <a:schemeClr val="tx1">
                    <a:lumMod val="95000"/>
                    <a:lumOff val="5000"/>
                  </a:schemeClr>
                </a:solidFill>
              </a:rPr>
              <a:t>khách</a:t>
            </a:r>
            <a:r>
              <a:rPr lang="en-US" b="1" dirty="0">
                <a:solidFill>
                  <a:schemeClr val="tx1">
                    <a:lumMod val="95000"/>
                    <a:lumOff val="5000"/>
                  </a:schemeClr>
                </a:solidFill>
              </a:rPr>
              <a:t> </a:t>
            </a:r>
            <a:r>
              <a:rPr lang="en-US" b="1" dirty="0" err="1">
                <a:solidFill>
                  <a:schemeClr val="tx1">
                    <a:lumMod val="95000"/>
                    <a:lumOff val="5000"/>
                  </a:schemeClr>
                </a:solidFill>
              </a:rPr>
              <a:t>hàng</a:t>
            </a:r>
            <a:r>
              <a:rPr lang="en-US" b="1" dirty="0">
                <a:solidFill>
                  <a:schemeClr val="tx1">
                    <a:lumMod val="95000"/>
                    <a:lumOff val="5000"/>
                  </a:schemeClr>
                </a:solidFill>
              </a:rPr>
              <a:t>)</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50209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775733-B247-412D-B92A-A116D811EDF9}"/>
              </a:ext>
            </a:extLst>
          </p:cNvPr>
          <p:cNvSpPr/>
          <p:nvPr/>
        </p:nvSpPr>
        <p:spPr>
          <a:xfrm>
            <a:off x="452063" y="2227595"/>
            <a:ext cx="6072027" cy="1754326"/>
          </a:xfrm>
          <a:prstGeom prst="rect">
            <a:avLst/>
          </a:prstGeom>
          <a:noFill/>
        </p:spPr>
        <p:txBody>
          <a:bodyPr wrap="square" lIns="91440" tIns="45720" rIns="91440" bIns="45720">
            <a:spAutoFit/>
          </a:bodyPr>
          <a:lstStyle/>
          <a:p>
            <a:pPr algn="ct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cs typeface="FrankRuehl" panose="020E0503060101010101" pitchFamily="34" charset="-79"/>
              </a:rPr>
              <a:t>Cảm ơn thầy cô và các bạn đã lắng nghe</a:t>
            </a:r>
            <a:endPar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endParaRPr>
          </a:p>
        </p:txBody>
      </p:sp>
      <p:pic>
        <p:nvPicPr>
          <p:cNvPr id="4" name="Picture 3">
            <a:extLst>
              <a:ext uri="{FF2B5EF4-FFF2-40B4-BE49-F238E27FC236}">
                <a16:creationId xmlns:a16="http://schemas.microsoft.com/office/drawing/2014/main" id="{56F3B0B1-7157-49B8-A8DA-EEBA756D1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334064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TotalTime>
  <Words>375</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.VnTime</vt:lpstr>
      <vt:lpstr>Algerian</vt:lpstr>
      <vt:lpstr>Arial</vt:lpstr>
      <vt:lpstr>Baskerville Old Face</vt:lpstr>
      <vt:lpstr>Calibri</vt:lpstr>
      <vt:lpstr>Calibri Light</vt:lpstr>
      <vt:lpstr>Goudy Old Style</vt:lpstr>
      <vt:lpstr>Segoe Print</vt:lpstr>
      <vt:lpstr>Office Theme</vt:lpstr>
      <vt:lpstr>Thuyết trình về ứng dụng Web-App bán giày  TPHN SNEAKER</vt:lpstr>
      <vt:lpstr>Thuyết trình về ứng dụng Web-App bán giày  TPHN SNEAKER</vt:lpstr>
      <vt:lpstr>TPHN SNEAKER?</vt:lpstr>
      <vt:lpstr>Công nghệ áp dụng: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Mộc Tranh</dc:creator>
  <cp:lastModifiedBy>Microsoft Office User</cp:lastModifiedBy>
  <cp:revision>86</cp:revision>
  <dcterms:created xsi:type="dcterms:W3CDTF">2019-10-10T07:57:26Z</dcterms:created>
  <dcterms:modified xsi:type="dcterms:W3CDTF">2021-08-05T09:16:09Z</dcterms:modified>
</cp:coreProperties>
</file>