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59" r:id="rId4"/>
    <p:sldId id="305" r:id="rId5"/>
    <p:sldId id="268" r:id="rId6"/>
    <p:sldId id="261" r:id="rId7"/>
    <p:sldId id="262" r:id="rId8"/>
    <p:sldId id="303" r:id="rId9"/>
    <p:sldId id="304" r:id="rId10"/>
    <p:sldId id="308"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ương Bùi" initials="PB" lastIdx="1" clrIdx="0">
    <p:extLst>
      <p:ext uri="{19B8F6BF-5375-455C-9EA6-DF929625EA0E}">
        <p15:presenceInfo xmlns:p15="http://schemas.microsoft.com/office/powerpoint/2012/main" userId="S::phuongbndts2008018@fpt.edu.vn::b184b8a2-18d5-4078-9abe-c2ed512806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94721" autoAdjust="0"/>
  </p:normalViewPr>
  <p:slideViewPr>
    <p:cSldViewPr snapToGrid="0">
      <p:cViewPr varScale="1">
        <p:scale>
          <a:sx n="108" d="100"/>
          <a:sy n="108" d="100"/>
        </p:scale>
        <p:origin x="840" y="2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D17D-49A6-4BD3-B3B4-F402B6EA2908}" type="datetimeFigureOut">
              <a:rPr lang="en-US" smtClean="0"/>
              <a:t>8/4/21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103B1-BF54-4040-83DE-4829D8B05B72}" type="slidenum">
              <a:rPr lang="en-US" smtClean="0"/>
              <a:t>‹#›</a:t>
            </a:fld>
            <a:endParaRPr lang="en-US"/>
          </a:p>
        </p:txBody>
      </p:sp>
    </p:spTree>
    <p:extLst>
      <p:ext uri="{BB962C8B-B14F-4D97-AF65-F5344CB8AC3E}">
        <p14:creationId xmlns:p14="http://schemas.microsoft.com/office/powerpoint/2010/main" val="133957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0FF4-B017-4AB5-9837-2EE87248D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CC48C-F95B-4010-92BC-87054BD3B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840CC-7B61-40AE-9E85-B0CF1E4A975B}"/>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638BE1BF-7CA1-4677-B122-686C38C16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6094B-222A-4FB6-9F03-57F63ED857D9}"/>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98040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3361-0C2A-41DA-8663-B6EA06DF52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A0247D-A291-4116-A446-65C1A93B7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6E961-19D2-4473-AF1D-8A54D41AAEF2}"/>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D3EEB745-ABE5-4A31-A45F-3465F7666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7F204-812D-4A8D-8801-469151F57970}"/>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324458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C0C35-AB62-465D-9B75-4ED6623F94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58D5A-4FC6-47C0-8BB8-895EA8DC3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2CB18-953A-403A-A91F-B6F5FB68A494}"/>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3F0E7D5E-702B-4B5D-BFEF-C641E62F2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4C39B-7840-4C9C-AD3E-46C263B745FC}"/>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38998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BA7-D7CA-4575-876A-ED15DB5DF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42982-F64F-455A-BC45-FA575C5E3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1811D-16BA-4E5E-A4F6-557B525F1F6A}"/>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B93796FF-C09D-46E7-9B52-F94283B5B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82A19-1EB0-4353-884D-FA9BB756ABFD}"/>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86303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5FA-BE71-4CFC-A0CF-642753AB6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4A5D87-7AC5-4739-ACB3-F5F5C4B4D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16022-A50C-4C1C-A397-A249DC25B266}"/>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62E59601-FADD-45FA-8292-C972654CE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3ADB0-9653-40E0-87AB-876D63C8EF72}"/>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34190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8BC1-EDC0-468B-AA0D-BCE06C166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62E8D-AEEF-4745-970A-DDE74B9D7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35A880-4226-4F79-98EB-56ECCD863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4C3D2-25F9-4B77-8036-D09470659E42}"/>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6" name="Footer Placeholder 5">
            <a:extLst>
              <a:ext uri="{FF2B5EF4-FFF2-40B4-BE49-F238E27FC236}">
                <a16:creationId xmlns:a16="http://schemas.microsoft.com/office/drawing/2014/main" id="{376C5EF6-514F-4DDC-B7CB-02B12CE70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54C6D-2985-42CB-867F-612513FFDCD0}"/>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87418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FFE-757A-4FA8-9E74-81A484E145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6F729D-FA03-4F67-9C8A-180D9A593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80C9F-BA60-4448-AB7D-04A95B6FE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59411-EA9C-447B-8B6A-EF7DABE08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357946-3715-4C94-BBFD-1631DE1BC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937D3-81A9-4C9E-BB6F-433248E7E439}"/>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8" name="Footer Placeholder 7">
            <a:extLst>
              <a:ext uri="{FF2B5EF4-FFF2-40B4-BE49-F238E27FC236}">
                <a16:creationId xmlns:a16="http://schemas.microsoft.com/office/drawing/2014/main" id="{0B30F406-F863-466D-B4FF-DDE651404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BA57D-F74E-4649-AEEA-D66517E7B289}"/>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7987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1CE8-A273-44A8-920B-204AA94616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53556-18F5-4F47-ABCB-BBF46E0CBDA8}"/>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4" name="Footer Placeholder 3">
            <a:extLst>
              <a:ext uri="{FF2B5EF4-FFF2-40B4-BE49-F238E27FC236}">
                <a16:creationId xmlns:a16="http://schemas.microsoft.com/office/drawing/2014/main" id="{1AFB2D42-20A7-4AF1-82E9-17189A4A5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B2364-5429-42EF-A1E4-6266475CFD07}"/>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0543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3EA1-F8D2-4851-90BC-934FABFEDC9F}"/>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3" name="Footer Placeholder 2">
            <a:extLst>
              <a:ext uri="{FF2B5EF4-FFF2-40B4-BE49-F238E27FC236}">
                <a16:creationId xmlns:a16="http://schemas.microsoft.com/office/drawing/2014/main" id="{CA1DD325-D898-4F70-847C-43D5F7C0A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21DCA-4BEA-4DDB-B300-2F0AEEFE8914}"/>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18120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F7BA-86EF-4F13-9387-1ACBEBD58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252F1-DAD3-4089-81BB-B7791FCA9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B5F30-C6EF-4811-A4E1-D05D83981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5CDA2-1898-4FA5-ADFF-40356C44D396}"/>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6" name="Footer Placeholder 5">
            <a:extLst>
              <a:ext uri="{FF2B5EF4-FFF2-40B4-BE49-F238E27FC236}">
                <a16:creationId xmlns:a16="http://schemas.microsoft.com/office/drawing/2014/main" id="{B97D1D27-40D5-4BC7-A541-4CD822965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7666F-3E0B-4A72-95D7-6D1A1FA2E37E}"/>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51506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A2BF-A5C4-4E3D-B344-69B141D78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9C439-F6E4-4CD0-BAF2-BC36F7918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959BD-B27D-4F64-B6E9-068121B1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C0178-74EC-430D-83B6-0B57C65D2336}"/>
              </a:ext>
            </a:extLst>
          </p:cNvPr>
          <p:cNvSpPr>
            <a:spLocks noGrp="1"/>
          </p:cNvSpPr>
          <p:nvPr>
            <p:ph type="dt" sz="half" idx="10"/>
          </p:nvPr>
        </p:nvSpPr>
        <p:spPr/>
        <p:txBody>
          <a:bodyPr/>
          <a:lstStyle/>
          <a:p>
            <a:fld id="{3891A82F-1D9E-45E8-944E-5F5918B89A03}" type="datetimeFigureOut">
              <a:rPr lang="en-US" smtClean="0"/>
              <a:t>8/4/21</a:t>
            </a:fld>
            <a:endParaRPr lang="en-US"/>
          </a:p>
        </p:txBody>
      </p:sp>
      <p:sp>
        <p:nvSpPr>
          <p:cNvPr id="6" name="Footer Placeholder 5">
            <a:extLst>
              <a:ext uri="{FF2B5EF4-FFF2-40B4-BE49-F238E27FC236}">
                <a16:creationId xmlns:a16="http://schemas.microsoft.com/office/drawing/2014/main" id="{4FCB6423-A844-4B90-8039-6D91C906D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79BC9-1863-4738-8070-14D00A976E12}"/>
              </a:ext>
            </a:extLst>
          </p:cNvPr>
          <p:cNvSpPr>
            <a:spLocks noGrp="1"/>
          </p:cNvSpPr>
          <p:nvPr>
            <p:ph type="sldNum" sz="quarter" idx="12"/>
          </p:nvPr>
        </p:nvSpPr>
        <p:spPr/>
        <p:txBody>
          <a:bodyPr/>
          <a:lstStyle/>
          <a:p>
            <a:fld id="{AC10E0A1-3E18-4F9D-A59D-54261AB838AD}" type="slidenum">
              <a:rPr lang="en-US" smtClean="0"/>
              <a:t>‹#›</a:t>
            </a:fld>
            <a:endParaRPr lang="en-US"/>
          </a:p>
        </p:txBody>
      </p:sp>
    </p:spTree>
    <p:extLst>
      <p:ext uri="{BB962C8B-B14F-4D97-AF65-F5344CB8AC3E}">
        <p14:creationId xmlns:p14="http://schemas.microsoft.com/office/powerpoint/2010/main" val="26384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92BB0-D1DE-4D46-A91F-D145F2F4A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81F05E-283C-446D-B448-A18BACE76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EEC88-9456-4A50-80CA-5147C56C6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1A82F-1D9E-45E8-944E-5F5918B89A03}" type="datetimeFigureOut">
              <a:rPr lang="en-US" smtClean="0"/>
              <a:t>8/4/21</a:t>
            </a:fld>
            <a:endParaRPr lang="en-US"/>
          </a:p>
        </p:txBody>
      </p:sp>
      <p:sp>
        <p:nvSpPr>
          <p:cNvPr id="5" name="Footer Placeholder 4">
            <a:extLst>
              <a:ext uri="{FF2B5EF4-FFF2-40B4-BE49-F238E27FC236}">
                <a16:creationId xmlns:a16="http://schemas.microsoft.com/office/drawing/2014/main" id="{BDC2A27E-406F-466A-BF88-BC48E24F0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3B35DF-E1F0-47C0-8DBB-D2408C56D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0E0A1-3E18-4F9D-A59D-54261AB838AD}" type="slidenum">
              <a:rPr lang="en-US" smtClean="0"/>
              <a:t>‹#›</a:t>
            </a:fld>
            <a:endParaRPr lang="en-US"/>
          </a:p>
        </p:txBody>
      </p:sp>
    </p:spTree>
    <p:extLst>
      <p:ext uri="{BB962C8B-B14F-4D97-AF65-F5344CB8AC3E}">
        <p14:creationId xmlns:p14="http://schemas.microsoft.com/office/powerpoint/2010/main" val="15102581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77638" y="380772"/>
            <a:ext cx="7650481" cy="2387600"/>
          </a:xfrm>
        </p:spPr>
        <p:txBody>
          <a:bodyPr>
            <a:normAutofit/>
          </a:bodyPr>
          <a:lstStyle/>
          <a:p>
            <a:r>
              <a:rPr lang="en-US" sz="5400" b="1">
                <a:solidFill>
                  <a:schemeClr val="accent2">
                    <a:lumMod val="50000"/>
                  </a:schemeClr>
                </a:solidFill>
              </a:rPr>
              <a:t>Thuyết trình về ứng dụng Web-App bán giày </a:t>
            </a:r>
            <a:br>
              <a:rPr lang="en-US" sz="5400" b="1">
                <a:solidFill>
                  <a:schemeClr val="accent2">
                    <a:lumMod val="50000"/>
                  </a:schemeClr>
                </a:solidFill>
              </a:rPr>
            </a:br>
            <a:r>
              <a:rPr lang="en-US" sz="5400" b="1">
                <a:solidFill>
                  <a:schemeClr val="accent2">
                    <a:lumMod val="50000"/>
                  </a:schemeClr>
                </a:solidFill>
              </a:rPr>
              <a:t>TPHN SNEAKER</a:t>
            </a:r>
          </a:p>
        </p:txBody>
      </p:sp>
      <p:sp>
        <p:nvSpPr>
          <p:cNvPr id="3" name="Subtitle 2"/>
          <p:cNvSpPr>
            <a:spLocks noGrp="1"/>
          </p:cNvSpPr>
          <p:nvPr>
            <p:ph type="subTitle" idx="1"/>
          </p:nvPr>
        </p:nvSpPr>
        <p:spPr>
          <a:xfrm>
            <a:off x="1217927" y="2768372"/>
            <a:ext cx="5519422" cy="3117964"/>
          </a:xfrm>
        </p:spPr>
        <p:txBody>
          <a:bodyPr>
            <a:normAutofit/>
          </a:bodyPr>
          <a:lstStyle/>
          <a:p>
            <a:r>
              <a:rPr lang="en-US" sz="3200" err="1">
                <a:solidFill>
                  <a:schemeClr val="accent1">
                    <a:lumMod val="75000"/>
                  </a:schemeClr>
                </a:solidFill>
              </a:rPr>
              <a:t>Giáo</a:t>
            </a:r>
            <a:r>
              <a:rPr lang="en-US" sz="3200">
                <a:solidFill>
                  <a:schemeClr val="accent1">
                    <a:lumMod val="75000"/>
                  </a:schemeClr>
                </a:solidFill>
              </a:rPr>
              <a:t> </a:t>
            </a:r>
            <a:r>
              <a:rPr lang="en-US" sz="3200" err="1">
                <a:solidFill>
                  <a:schemeClr val="accent1">
                    <a:lumMod val="75000"/>
                  </a:schemeClr>
                </a:solidFill>
              </a:rPr>
              <a:t>viên</a:t>
            </a:r>
            <a:r>
              <a:rPr lang="en-US" sz="3200">
                <a:solidFill>
                  <a:schemeClr val="accent1">
                    <a:lumMod val="75000"/>
                  </a:schemeClr>
                </a:solidFill>
              </a:rPr>
              <a:t> </a:t>
            </a:r>
            <a:r>
              <a:rPr lang="en-US" sz="3200" err="1">
                <a:solidFill>
                  <a:schemeClr val="accent1">
                    <a:lumMod val="75000"/>
                  </a:schemeClr>
                </a:solidFill>
              </a:rPr>
              <a:t>chủ</a:t>
            </a:r>
            <a:r>
              <a:rPr lang="en-US" sz="3200">
                <a:solidFill>
                  <a:schemeClr val="accent1">
                    <a:lumMod val="75000"/>
                  </a:schemeClr>
                </a:solidFill>
              </a:rPr>
              <a:t> nhiệm</a:t>
            </a:r>
          </a:p>
          <a:p>
            <a:r>
              <a:rPr lang="en-US" sz="3200">
                <a:solidFill>
                  <a:schemeClr val="accent1">
                    <a:lumMod val="75000"/>
                  </a:schemeClr>
                </a:solidFill>
              </a:rPr>
              <a:t>Lê </a:t>
            </a:r>
            <a:r>
              <a:rPr lang="en-US" sz="3200" err="1">
                <a:solidFill>
                  <a:schemeClr val="accent1">
                    <a:lumMod val="75000"/>
                  </a:schemeClr>
                </a:solidFill>
              </a:rPr>
              <a:t>Mộng</a:t>
            </a:r>
            <a:r>
              <a:rPr lang="en-US" sz="3200">
                <a:solidFill>
                  <a:schemeClr val="accent1">
                    <a:lumMod val="75000"/>
                  </a:schemeClr>
                </a:solidFill>
              </a:rPr>
              <a:t> </a:t>
            </a:r>
            <a:r>
              <a:rPr lang="en-US" sz="3200" err="1">
                <a:solidFill>
                  <a:schemeClr val="accent1">
                    <a:lumMod val="75000"/>
                  </a:schemeClr>
                </a:solidFill>
              </a:rPr>
              <a:t>Thúy</a:t>
            </a:r>
            <a:endParaRPr lang="en-US" sz="3200">
              <a:solidFill>
                <a:schemeClr val="accent1">
                  <a:lumMod val="75000"/>
                </a:schemeClr>
              </a:solidFill>
            </a:endParaRPr>
          </a:p>
          <a:p>
            <a:r>
              <a:rPr lang="en-US" sz="3200">
                <a:solidFill>
                  <a:schemeClr val="accent1">
                    <a:lumMod val="75000"/>
                  </a:schemeClr>
                </a:solidFill>
              </a:rPr>
              <a:t>( </a:t>
            </a:r>
            <a:r>
              <a:rPr lang="en-US" sz="3200" err="1">
                <a:solidFill>
                  <a:schemeClr val="accent1">
                    <a:lumMod val="75000"/>
                  </a:schemeClr>
                </a:solidFill>
              </a:rPr>
              <a:t>Lớp</a:t>
            </a:r>
            <a:r>
              <a:rPr lang="en-US" sz="3200">
                <a:solidFill>
                  <a:schemeClr val="accent1">
                    <a:lumMod val="75000"/>
                  </a:schemeClr>
                </a:solidFill>
              </a:rPr>
              <a:t> T1.2008.A0 )</a:t>
            </a:r>
          </a:p>
          <a:p>
            <a:r>
              <a:rPr lang="en-US" sz="3200">
                <a:solidFill>
                  <a:schemeClr val="accent1">
                    <a:lumMod val="75000"/>
                  </a:schemeClr>
                </a:solidFill>
              </a:rPr>
              <a:t>---------------</a:t>
            </a:r>
          </a:p>
          <a:p>
            <a:r>
              <a:rPr lang="en-US" sz="3200" err="1">
                <a:solidFill>
                  <a:schemeClr val="accent1">
                    <a:lumMod val="75000"/>
                  </a:schemeClr>
                </a:solidFill>
              </a:rPr>
              <a:t>Nhóm</a:t>
            </a:r>
            <a:r>
              <a:rPr lang="en-US" sz="3200">
                <a:solidFill>
                  <a:schemeClr val="accent1">
                    <a:lumMod val="75000"/>
                  </a:schemeClr>
                </a:solidFill>
              </a:rPr>
              <a:t> </a:t>
            </a:r>
            <a:r>
              <a:rPr lang="en-US" sz="3200" err="1">
                <a:solidFill>
                  <a:schemeClr val="accent1">
                    <a:lumMod val="75000"/>
                  </a:schemeClr>
                </a:solidFill>
              </a:rPr>
              <a:t>thuyết</a:t>
            </a:r>
            <a:r>
              <a:rPr lang="en-US" sz="3200">
                <a:solidFill>
                  <a:schemeClr val="accent1">
                    <a:lumMod val="75000"/>
                  </a:schemeClr>
                </a:solidFill>
              </a:rPr>
              <a:t> </a:t>
            </a:r>
            <a:r>
              <a:rPr lang="en-US" sz="3200" err="1">
                <a:solidFill>
                  <a:schemeClr val="accent1">
                    <a:lumMod val="75000"/>
                  </a:schemeClr>
                </a:solidFill>
              </a:rPr>
              <a:t>trình</a:t>
            </a:r>
            <a:r>
              <a:rPr lang="en-US" sz="3200">
                <a:solidFill>
                  <a:schemeClr val="accent1">
                    <a:lumMod val="75000"/>
                  </a:schemeClr>
                </a:solidFill>
              </a:rPr>
              <a:t> 4</a:t>
            </a:r>
          </a:p>
        </p:txBody>
      </p:sp>
      <p:pic>
        <p:nvPicPr>
          <p:cNvPr id="6" name="Picture 5">
            <a:extLst>
              <a:ext uri="{FF2B5EF4-FFF2-40B4-BE49-F238E27FC236}">
                <a16:creationId xmlns:a16="http://schemas.microsoft.com/office/drawing/2014/main" id="{C3BC4FC3-38D7-4FC1-B403-2C6F5D78A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118633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2)">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2)">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2)">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2)">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2)">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3230D-4755-4634-A8B2-9922081CD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
        <p:nvSpPr>
          <p:cNvPr id="4" name="Isosceles Triangle 3">
            <a:extLst>
              <a:ext uri="{FF2B5EF4-FFF2-40B4-BE49-F238E27FC236}">
                <a16:creationId xmlns:a16="http://schemas.microsoft.com/office/drawing/2014/main" id="{2A862F9E-091F-49C7-9A3D-0B9289BC78EF}"/>
              </a:ext>
            </a:extLst>
          </p:cNvPr>
          <p:cNvSpPr/>
          <p:nvPr/>
        </p:nvSpPr>
        <p:spPr>
          <a:xfrm>
            <a:off x="2669120" y="181783"/>
            <a:ext cx="2800821" cy="2314937"/>
          </a:xfrm>
          <a:prstGeom prst="triangle">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Hậu</a:t>
            </a:r>
          </a:p>
        </p:txBody>
      </p:sp>
      <p:cxnSp>
        <p:nvCxnSpPr>
          <p:cNvPr id="5" name="Straight Arrow Connector 4">
            <a:extLst>
              <a:ext uri="{FF2B5EF4-FFF2-40B4-BE49-F238E27FC236}">
                <a16:creationId xmlns:a16="http://schemas.microsoft.com/office/drawing/2014/main" id="{948D892D-76F9-41A1-A835-998C7FB3E9CE}"/>
              </a:ext>
            </a:extLst>
          </p:cNvPr>
          <p:cNvCxnSpPr/>
          <p:nvPr/>
        </p:nvCxnSpPr>
        <p:spPr>
          <a:xfrm>
            <a:off x="4069530" y="2496720"/>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99625AA-956B-4505-8615-89034359EF7E}"/>
              </a:ext>
            </a:extLst>
          </p:cNvPr>
          <p:cNvSpPr/>
          <p:nvPr/>
        </p:nvSpPr>
        <p:spPr>
          <a:xfrm>
            <a:off x="2669120" y="3272224"/>
            <a:ext cx="2800821"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User(</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lí</a:t>
            </a:r>
            <a:r>
              <a:rPr lang="en-US" sz="2000" b="1" dirty="0">
                <a:solidFill>
                  <a:schemeClr val="tx1">
                    <a:lumMod val="95000"/>
                    <a:lumOff val="5000"/>
                  </a:schemeClr>
                </a:solidFill>
              </a:rPr>
              <a:t> </a:t>
            </a:r>
            <a:r>
              <a:rPr lang="en-US" sz="2000" b="1" dirty="0" err="1">
                <a:solidFill>
                  <a:schemeClr val="tx1">
                    <a:lumMod val="95000"/>
                    <a:lumOff val="5000"/>
                  </a:schemeClr>
                </a:solidFill>
              </a:rPr>
              <a:t>đăng</a:t>
            </a:r>
            <a:r>
              <a:rPr lang="en-US" sz="2000" b="1" dirty="0">
                <a:solidFill>
                  <a:schemeClr val="tx1">
                    <a:lumMod val="95000"/>
                    <a:lumOff val="5000"/>
                  </a:schemeClr>
                </a:solidFill>
              </a:rPr>
              <a:t> </a:t>
            </a:r>
            <a:r>
              <a:rPr lang="en-US" sz="2000" b="1" dirty="0" err="1">
                <a:solidFill>
                  <a:schemeClr val="tx1">
                    <a:lumMod val="95000"/>
                    <a:lumOff val="5000"/>
                  </a:schemeClr>
                </a:solidFill>
              </a:rPr>
              <a:t>nhập</a:t>
            </a:r>
            <a:r>
              <a:rPr lang="en-US" sz="2000" b="1" dirty="0">
                <a:solidFill>
                  <a:schemeClr val="tx1">
                    <a:lumMod val="95000"/>
                    <a:lumOff val="5000"/>
                  </a:schemeClr>
                </a:solidFill>
              </a:rPr>
              <a:t> </a:t>
            </a:r>
            <a:r>
              <a:rPr lang="en-US" sz="2000" b="1" dirty="0" err="1">
                <a:solidFill>
                  <a:schemeClr val="tx1">
                    <a:lumMod val="95000"/>
                    <a:lumOff val="5000"/>
                  </a:schemeClr>
                </a:solidFill>
              </a:rPr>
              <a:t>của</a:t>
            </a:r>
            <a:r>
              <a:rPr lang="en-US" sz="2000" b="1" dirty="0">
                <a:solidFill>
                  <a:schemeClr val="tx1">
                    <a:lumMod val="95000"/>
                    <a:lumOff val="5000"/>
                  </a:schemeClr>
                </a:solidFill>
              </a:rPr>
              <a:t> </a:t>
            </a:r>
            <a:r>
              <a:rPr lang="en-US" sz="2000" b="1" dirty="0" err="1">
                <a:solidFill>
                  <a:schemeClr val="tx1">
                    <a:lumMod val="95000"/>
                    <a:lumOff val="5000"/>
                  </a:schemeClr>
                </a:solidFill>
              </a:rPr>
              <a:t>khách</a:t>
            </a:r>
            <a:r>
              <a:rPr lang="en-US" sz="2000" b="1" dirty="0">
                <a:solidFill>
                  <a:schemeClr val="tx1">
                    <a:lumMod val="95000"/>
                    <a:lumOff val="5000"/>
                  </a:schemeClr>
                </a:solidFill>
              </a:rPr>
              <a:t> hang </a:t>
            </a:r>
            <a:r>
              <a:rPr lang="en-US" sz="2000" b="1" dirty="0" err="1">
                <a:solidFill>
                  <a:schemeClr val="tx1">
                    <a:lumMod val="95000"/>
                    <a:lumOff val="5000"/>
                  </a:schemeClr>
                </a:solidFill>
              </a:rPr>
              <a:t>và</a:t>
            </a:r>
            <a:r>
              <a:rPr lang="en-US" sz="2000" b="1" dirty="0">
                <a:solidFill>
                  <a:schemeClr val="tx1">
                    <a:lumMod val="95000"/>
                    <a:lumOff val="5000"/>
                  </a:schemeClr>
                </a:solidFill>
              </a:rPr>
              <a:t> admin)</a:t>
            </a:r>
            <a:br>
              <a:rPr lang="en-US" sz="2000" b="1" dirty="0">
                <a:solidFill>
                  <a:schemeClr val="tx1">
                    <a:lumMod val="95000"/>
                    <a:lumOff val="5000"/>
                  </a:schemeClr>
                </a:solidFill>
              </a:rPr>
            </a:br>
            <a:r>
              <a:rPr lang="en-US" sz="2000" b="1" dirty="0" err="1">
                <a:solidFill>
                  <a:schemeClr val="tx1">
                    <a:lumMod val="95000"/>
                    <a:lumOff val="5000"/>
                  </a:schemeClr>
                </a:solidFill>
              </a:rPr>
              <a:t>Recoment</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a:t>
            </a:r>
            <a:r>
              <a:rPr lang="en-US" sz="2000" b="1" dirty="0" err="1">
                <a:solidFill>
                  <a:schemeClr val="tx1">
                    <a:lumMod val="95000"/>
                    <a:lumOff val="5000"/>
                  </a:schemeClr>
                </a:solidFill>
              </a:rPr>
              <a:t>đề</a:t>
            </a:r>
            <a:r>
              <a:rPr lang="en-US" sz="2000" b="1" dirty="0">
                <a:solidFill>
                  <a:schemeClr val="tx1">
                    <a:lumMod val="95000"/>
                    <a:lumOff val="5000"/>
                  </a:schemeClr>
                </a:solidFill>
              </a:rPr>
              <a:t> </a:t>
            </a:r>
            <a:r>
              <a:rPr lang="en-US" sz="2000" b="1" dirty="0" err="1">
                <a:solidFill>
                  <a:schemeClr val="tx1">
                    <a:lumMod val="95000"/>
                    <a:lumOff val="5000"/>
                  </a:schemeClr>
                </a:solidFill>
              </a:rPr>
              <a:t>xuất</a:t>
            </a:r>
            <a:r>
              <a:rPr lang="en-US" sz="2000" b="1" dirty="0">
                <a:solidFill>
                  <a:schemeClr val="tx1">
                    <a:lumMod val="95000"/>
                    <a:lumOff val="5000"/>
                  </a:schemeClr>
                </a:solidFill>
              </a:rPr>
              <a:t> </a:t>
            </a:r>
            <a:r>
              <a:rPr lang="en-US" sz="2000" b="1" dirty="0" err="1">
                <a:solidFill>
                  <a:schemeClr val="tx1">
                    <a:lumMod val="95000"/>
                    <a:lumOff val="5000"/>
                  </a:schemeClr>
                </a:solidFill>
              </a:rPr>
              <a:t>theo</a:t>
            </a:r>
            <a:r>
              <a:rPr lang="en-US" sz="2000" b="1" dirty="0">
                <a:solidFill>
                  <a:schemeClr val="tx1">
                    <a:lumMod val="95000"/>
                    <a:lumOff val="5000"/>
                  </a:schemeClr>
                </a:solidFill>
              </a:rPr>
              <a:t> </a:t>
            </a:r>
            <a:r>
              <a:rPr lang="en-US" sz="2000" b="1" dirty="0" err="1">
                <a:solidFill>
                  <a:schemeClr val="tx1">
                    <a:lumMod val="95000"/>
                    <a:lumOff val="5000"/>
                  </a:schemeClr>
                </a:solidFill>
              </a:rPr>
              <a:t>danh</a:t>
            </a:r>
            <a:r>
              <a:rPr lang="en-US" sz="2000" b="1" dirty="0">
                <a:solidFill>
                  <a:schemeClr val="tx1">
                    <a:lumMod val="95000"/>
                    <a:lumOff val="5000"/>
                  </a:schemeClr>
                </a:solidFill>
              </a:rPr>
              <a:t> </a:t>
            </a:r>
            <a:r>
              <a:rPr lang="en-US" sz="2000" b="1" dirty="0" err="1">
                <a:solidFill>
                  <a:schemeClr val="tx1">
                    <a:lumMod val="95000"/>
                    <a:lumOff val="5000"/>
                  </a:schemeClr>
                </a:solidFill>
              </a:rPr>
              <a:t>mục</a:t>
            </a:r>
            <a:r>
              <a:rPr lang="en-US" sz="2000" b="1" dirty="0">
                <a:solidFill>
                  <a:schemeClr val="tx1">
                    <a:lumMod val="95000"/>
                    <a:lumOff val="5000"/>
                  </a:schemeClr>
                </a:solidFill>
              </a:rPr>
              <a:t> )</a:t>
            </a:r>
          </a:p>
          <a:p>
            <a:pPr algn="ctr"/>
            <a:endParaRPr lang="en-US" sz="2000" dirty="0">
              <a:solidFill>
                <a:schemeClr val="tx1">
                  <a:lumMod val="95000"/>
                  <a:lumOff val="5000"/>
                </a:schemeClr>
              </a:solidFill>
            </a:endParaRPr>
          </a:p>
        </p:txBody>
      </p:sp>
      <p:sp>
        <p:nvSpPr>
          <p:cNvPr id="7" name="Flowchart: Merge 6">
            <a:extLst>
              <a:ext uri="{FF2B5EF4-FFF2-40B4-BE49-F238E27FC236}">
                <a16:creationId xmlns:a16="http://schemas.microsoft.com/office/drawing/2014/main" id="{EB823E72-0BA1-4E1A-9AB8-94820BF95B3D}"/>
              </a:ext>
            </a:extLst>
          </p:cNvPr>
          <p:cNvSpPr/>
          <p:nvPr/>
        </p:nvSpPr>
        <p:spPr>
          <a:xfrm>
            <a:off x="6722060" y="181783"/>
            <a:ext cx="2772144" cy="2314937"/>
          </a:xfrm>
          <a:prstGeom prst="flowChartMer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a:solidFill>
                  <a:schemeClr val="tx1"/>
                </a:solidFill>
              </a:rPr>
              <a:t>Nguyên</a:t>
            </a:r>
          </a:p>
        </p:txBody>
      </p:sp>
      <p:cxnSp>
        <p:nvCxnSpPr>
          <p:cNvPr id="8" name="Straight Arrow Connector 7">
            <a:extLst>
              <a:ext uri="{FF2B5EF4-FFF2-40B4-BE49-F238E27FC236}">
                <a16:creationId xmlns:a16="http://schemas.microsoft.com/office/drawing/2014/main" id="{BEC77901-079A-4078-9895-9B07EADE9168}"/>
              </a:ext>
            </a:extLst>
          </p:cNvPr>
          <p:cNvCxnSpPr/>
          <p:nvPr/>
        </p:nvCxnSpPr>
        <p:spPr>
          <a:xfrm>
            <a:off x="8117407" y="2496720"/>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7C9148C-3273-4A90-8633-EF49D63FE8F3}"/>
              </a:ext>
            </a:extLst>
          </p:cNvPr>
          <p:cNvSpPr/>
          <p:nvPr/>
        </p:nvSpPr>
        <p:spPr>
          <a:xfrm>
            <a:off x="6722061" y="3292998"/>
            <a:ext cx="2772143"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Feedback</a:t>
            </a:r>
            <a:r>
              <a:rPr lang="en-US" dirty="0">
                <a:solidFill>
                  <a:schemeClr val="tx1">
                    <a:lumMod val="95000"/>
                    <a:lumOff val="5000"/>
                  </a:schemeClr>
                </a:solidFill>
              </a:rPr>
              <a:t> ( </a:t>
            </a:r>
            <a:r>
              <a:rPr lang="en-US" b="1" dirty="0" err="1">
                <a:solidFill>
                  <a:schemeClr val="tx1">
                    <a:lumMod val="95000"/>
                    <a:lumOff val="5000"/>
                  </a:schemeClr>
                </a:solidFill>
              </a:rPr>
              <a:t>Khách</a:t>
            </a:r>
            <a:r>
              <a:rPr lang="en-US" b="1" dirty="0">
                <a:solidFill>
                  <a:schemeClr val="tx1">
                    <a:lumMod val="95000"/>
                    <a:lumOff val="5000"/>
                  </a:schemeClr>
                </a:solidFill>
              </a:rPr>
              <a:t> </a:t>
            </a:r>
            <a:r>
              <a:rPr lang="en-US" b="1" dirty="0" err="1">
                <a:solidFill>
                  <a:schemeClr val="tx1">
                    <a:lumMod val="95000"/>
                    <a:lumOff val="5000"/>
                  </a:schemeClr>
                </a:solidFill>
              </a:rPr>
              <a:t>hàng</a:t>
            </a:r>
            <a:r>
              <a:rPr lang="en-US" b="1" dirty="0">
                <a:solidFill>
                  <a:schemeClr val="tx1">
                    <a:lumMod val="95000"/>
                    <a:lumOff val="5000"/>
                  </a:schemeClr>
                </a:solidFill>
              </a:rPr>
              <a:t> </a:t>
            </a:r>
            <a:r>
              <a:rPr lang="en-US" b="1" dirty="0" err="1">
                <a:solidFill>
                  <a:schemeClr val="tx1">
                    <a:lumMod val="95000"/>
                    <a:lumOff val="5000"/>
                  </a:schemeClr>
                </a:solidFill>
              </a:rPr>
              <a:t>bình</a:t>
            </a:r>
            <a:r>
              <a:rPr lang="en-US" b="1" dirty="0">
                <a:solidFill>
                  <a:schemeClr val="tx1">
                    <a:lumMod val="95000"/>
                    <a:lumOff val="5000"/>
                  </a:schemeClr>
                </a:solidFill>
              </a:rPr>
              <a:t> </a:t>
            </a:r>
            <a:r>
              <a:rPr lang="en-US" b="1" dirty="0" err="1">
                <a:solidFill>
                  <a:schemeClr val="tx1">
                    <a:lumMod val="95000"/>
                    <a:lumOff val="5000"/>
                  </a:schemeClr>
                </a:solidFill>
              </a:rPr>
              <a:t>luận</a:t>
            </a:r>
            <a:r>
              <a:rPr lang="en-US" b="1" dirty="0">
                <a:solidFill>
                  <a:schemeClr val="tx1">
                    <a:lumMod val="95000"/>
                    <a:lumOff val="5000"/>
                  </a:schemeClr>
                </a:solidFill>
              </a:rPr>
              <a:t> </a:t>
            </a:r>
            <a:r>
              <a:rPr lang="en-US" b="1" dirty="0" err="1">
                <a:solidFill>
                  <a:schemeClr val="tx1">
                    <a:lumMod val="95000"/>
                    <a:lumOff val="5000"/>
                  </a:schemeClr>
                </a:solidFill>
              </a:rPr>
              <a:t>về</a:t>
            </a:r>
            <a:r>
              <a:rPr lang="en-US" b="1" dirty="0">
                <a:solidFill>
                  <a:schemeClr val="tx1">
                    <a:lumMod val="95000"/>
                    <a:lumOff val="5000"/>
                  </a:schemeClr>
                </a:solidFill>
              </a:rPr>
              <a:t> </a:t>
            </a:r>
            <a:r>
              <a:rPr lang="en-US" b="1" dirty="0" err="1">
                <a:solidFill>
                  <a:schemeClr val="tx1">
                    <a:lumMod val="95000"/>
                    <a:lumOff val="5000"/>
                  </a:schemeClr>
                </a:solidFill>
              </a:rPr>
              <a:t>sản</a:t>
            </a:r>
            <a:r>
              <a:rPr lang="en-US" b="1" dirty="0">
                <a:solidFill>
                  <a:schemeClr val="tx1">
                    <a:lumMod val="95000"/>
                    <a:lumOff val="5000"/>
                  </a:schemeClr>
                </a:solidFill>
              </a:rPr>
              <a:t> </a:t>
            </a:r>
            <a:r>
              <a:rPr lang="en-US" b="1" dirty="0" err="1">
                <a:solidFill>
                  <a:schemeClr val="tx1">
                    <a:lumMod val="95000"/>
                    <a:lumOff val="5000"/>
                  </a:schemeClr>
                </a:solidFill>
              </a:rPr>
              <a:t>phẩm</a:t>
            </a:r>
            <a:r>
              <a:rPr lang="en-US" b="1" dirty="0">
                <a:solidFill>
                  <a:schemeClr val="tx1">
                    <a:lumMod val="95000"/>
                    <a:lumOff val="5000"/>
                  </a:schemeClr>
                </a:solidFill>
              </a:rPr>
              <a:t>– </a:t>
            </a:r>
            <a:r>
              <a:rPr lang="en-US" b="1" dirty="0" err="1">
                <a:solidFill>
                  <a:schemeClr val="tx1">
                    <a:lumMod val="95000"/>
                    <a:lumOff val="5000"/>
                  </a:schemeClr>
                </a:solidFill>
              </a:rPr>
              <a:t>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a:solidFill>
                  <a:schemeClr val="tx1">
                    <a:lumMod val="95000"/>
                    <a:lumOff val="5000"/>
                  </a:schemeClr>
                </a:solidFill>
              </a:rPr>
              <a:t> feedback</a:t>
            </a:r>
            <a:r>
              <a:rPr lang="en-US">
                <a:solidFill>
                  <a:schemeClr val="tx1">
                    <a:lumMod val="95000"/>
                    <a:lumOff val="5000"/>
                  </a:schemeClr>
                </a:solidFill>
              </a:rPr>
              <a:t>)</a:t>
            </a:r>
            <a:endParaRPr lang="en-US" dirty="0">
              <a:solidFill>
                <a:schemeClr val="tx1">
                  <a:lumMod val="95000"/>
                  <a:lumOff val="5000"/>
                </a:schemeClr>
              </a:solidFill>
            </a:endParaRPr>
          </a:p>
          <a:p>
            <a:pPr algn="ctr"/>
            <a:endParaRPr lang="en-US" sz="2000" dirty="0">
              <a:solidFill>
                <a:schemeClr val="tx1">
                  <a:lumMod val="95000"/>
                  <a:lumOff val="5000"/>
                </a:schemeClr>
              </a:solidFill>
            </a:endParaRPr>
          </a:p>
        </p:txBody>
      </p:sp>
    </p:spTree>
    <p:extLst>
      <p:ext uri="{BB962C8B-B14F-4D97-AF65-F5344CB8AC3E}">
        <p14:creationId xmlns:p14="http://schemas.microsoft.com/office/powerpoint/2010/main" val="250209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775733-B247-412D-B92A-A116D811EDF9}"/>
              </a:ext>
            </a:extLst>
          </p:cNvPr>
          <p:cNvSpPr/>
          <p:nvPr/>
        </p:nvSpPr>
        <p:spPr>
          <a:xfrm>
            <a:off x="452063" y="2227595"/>
            <a:ext cx="6072027" cy="1754326"/>
          </a:xfrm>
          <a:prstGeom prst="rect">
            <a:avLst/>
          </a:prstGeom>
          <a:noFill/>
        </p:spPr>
        <p:txBody>
          <a:bodyPr wrap="square" lIns="91440" tIns="45720" rIns="91440" bIns="45720">
            <a:spAutoFit/>
          </a:bodyPr>
          <a:lstStyle/>
          <a:p>
            <a:pPr algn="ct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cs typeface="FrankRuehl" panose="020E0503060101010101" pitchFamily="34" charset="-79"/>
              </a:rPr>
              <a:t>Cảm ơn thầy cô và các bạn đã lắng nghe</a:t>
            </a:r>
            <a:endPar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endParaRPr>
          </a:p>
        </p:txBody>
      </p:sp>
      <p:pic>
        <p:nvPicPr>
          <p:cNvPr id="4" name="Picture 3">
            <a:extLst>
              <a:ext uri="{FF2B5EF4-FFF2-40B4-BE49-F238E27FC236}">
                <a16:creationId xmlns:a16="http://schemas.microsoft.com/office/drawing/2014/main" id="{56F3B0B1-7157-49B8-A8DA-EEBA756D1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334064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9122" y="625176"/>
            <a:ext cx="8059838" cy="2326893"/>
          </a:xfrm>
        </p:spPr>
        <p:txBody>
          <a:bodyPr>
            <a:normAutofit/>
          </a:bodyPr>
          <a:lstStyle/>
          <a:p>
            <a:r>
              <a:rPr lang="en-US" sz="4800" b="1">
                <a:solidFill>
                  <a:schemeClr val="accent2">
                    <a:lumMod val="50000"/>
                  </a:schemeClr>
                </a:solidFill>
                <a:effectLst>
                  <a:outerShdw blurRad="38100" dist="38100" dir="2700000" algn="tl">
                    <a:srgbClr val="000000">
                      <a:alpha val="43137"/>
                    </a:srgbClr>
                  </a:outerShdw>
                </a:effectLst>
              </a:rPr>
              <a:t>Thuyết trình về ứng dụng Web-App bán giày </a:t>
            </a:r>
            <a:br>
              <a:rPr lang="en-US" sz="4800" b="1">
                <a:solidFill>
                  <a:schemeClr val="accent2">
                    <a:lumMod val="50000"/>
                  </a:schemeClr>
                </a:solidFill>
                <a:effectLst>
                  <a:outerShdw blurRad="38100" dist="38100" dir="2700000" algn="tl">
                    <a:srgbClr val="000000">
                      <a:alpha val="43137"/>
                    </a:srgbClr>
                  </a:outerShdw>
                </a:effectLst>
              </a:rPr>
            </a:br>
            <a:r>
              <a:rPr lang="en-US" sz="4800" b="1">
                <a:solidFill>
                  <a:schemeClr val="accent2">
                    <a:lumMod val="50000"/>
                  </a:schemeClr>
                </a:solidFill>
              </a:rPr>
              <a:t>TPHN SNEAKER</a:t>
            </a:r>
            <a:endParaRPr lang="en-US" sz="4800"/>
          </a:p>
        </p:txBody>
      </p:sp>
      <p:sp>
        <p:nvSpPr>
          <p:cNvPr id="5" name="Subtitle 4"/>
          <p:cNvSpPr>
            <a:spLocks noGrp="1"/>
          </p:cNvSpPr>
          <p:nvPr>
            <p:ph type="subTitle" idx="1"/>
          </p:nvPr>
        </p:nvSpPr>
        <p:spPr>
          <a:xfrm>
            <a:off x="3880605" y="3126812"/>
            <a:ext cx="5636871" cy="3229336"/>
          </a:xfrm>
        </p:spPr>
        <p:txBody>
          <a:bodyPr/>
          <a:lstStyle/>
          <a:p>
            <a:r>
              <a:rPr lang="en-US">
                <a:solidFill>
                  <a:schemeClr val="accent1">
                    <a:lumMod val="50000"/>
                  </a:schemeClr>
                </a:solidFill>
                <a:latin typeface=".VnTime"/>
              </a:rPr>
              <a:t>----Nhóm thuyết </a:t>
            </a:r>
            <a:r>
              <a:rPr lang="en-US" err="1">
                <a:solidFill>
                  <a:schemeClr val="accent1">
                    <a:lumMod val="50000"/>
                  </a:schemeClr>
                </a:solidFill>
                <a:latin typeface=".VnTime"/>
              </a:rPr>
              <a:t>trình</a:t>
            </a:r>
            <a:r>
              <a:rPr lang="en-US">
                <a:solidFill>
                  <a:schemeClr val="accent1">
                    <a:lumMod val="50000"/>
                  </a:schemeClr>
                </a:solidFill>
                <a:latin typeface=".VnTime"/>
              </a:rPr>
              <a:t> 4----</a:t>
            </a:r>
          </a:p>
          <a:p>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Công</a:t>
            </a:r>
            <a:r>
              <a:rPr lang="en-US">
                <a:solidFill>
                  <a:schemeClr val="accent1">
                    <a:lumMod val="50000"/>
                  </a:schemeClr>
                </a:solidFill>
                <a:latin typeface=".VnTime"/>
              </a:rPr>
              <a:t> </a:t>
            </a:r>
            <a:r>
              <a:rPr lang="en-US" err="1">
                <a:solidFill>
                  <a:schemeClr val="accent1">
                    <a:lumMod val="50000"/>
                  </a:schemeClr>
                </a:solidFill>
                <a:latin typeface=".VnTime"/>
              </a:rPr>
              <a:t>Hậu</a:t>
            </a:r>
            <a:endParaRPr lang="en-US">
              <a:solidFill>
                <a:schemeClr val="accent1">
                  <a:lumMod val="50000"/>
                </a:schemeClr>
              </a:solidFill>
              <a:latin typeface=".VnTime"/>
            </a:endParaRPr>
          </a:p>
          <a:p>
            <a:r>
              <a:rPr lang="en-US">
                <a:solidFill>
                  <a:schemeClr val="accent1">
                    <a:lumMod val="50000"/>
                  </a:schemeClr>
                </a:solidFill>
                <a:latin typeface=".VnTime"/>
              </a:rPr>
              <a:t>Lê </a:t>
            </a:r>
            <a:r>
              <a:rPr lang="en-US" err="1">
                <a:solidFill>
                  <a:schemeClr val="accent1">
                    <a:lumMod val="50000"/>
                  </a:schemeClr>
                </a:solidFill>
                <a:latin typeface=".VnTime"/>
              </a:rPr>
              <a:t>Đức</a:t>
            </a:r>
            <a:r>
              <a:rPr lang="en-US">
                <a:solidFill>
                  <a:schemeClr val="accent1">
                    <a:lumMod val="50000"/>
                  </a:schemeClr>
                </a:solidFill>
                <a:latin typeface=".VnTime"/>
              </a:rPr>
              <a:t> </a:t>
            </a:r>
            <a:r>
              <a:rPr lang="en-US" err="1">
                <a:solidFill>
                  <a:schemeClr val="accent1">
                    <a:lumMod val="50000"/>
                  </a:schemeClr>
                </a:solidFill>
                <a:latin typeface=".VnTime"/>
              </a:rPr>
              <a:t>Tâm</a:t>
            </a:r>
            <a:endParaRPr lang="en-US">
              <a:solidFill>
                <a:schemeClr val="accent1">
                  <a:lumMod val="50000"/>
                </a:schemeClr>
              </a:solidFill>
              <a:latin typeface=".VnTime"/>
            </a:endParaRPr>
          </a:p>
          <a:p>
            <a:r>
              <a:rPr lang="en-US">
                <a:solidFill>
                  <a:schemeClr val="accent1">
                    <a:lumMod val="50000"/>
                  </a:schemeClr>
                </a:solidFill>
                <a:latin typeface=".VnTime"/>
              </a:rPr>
              <a:t>Lê </a:t>
            </a:r>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Trung</a:t>
            </a:r>
            <a:r>
              <a:rPr lang="en-US">
                <a:solidFill>
                  <a:schemeClr val="accent1">
                    <a:lumMod val="50000"/>
                  </a:schemeClr>
                </a:solidFill>
                <a:latin typeface=".VnTime"/>
              </a:rPr>
              <a:t> </a:t>
            </a:r>
            <a:r>
              <a:rPr lang="en-US" err="1">
                <a:solidFill>
                  <a:schemeClr val="accent1">
                    <a:lumMod val="50000"/>
                  </a:schemeClr>
                </a:solidFill>
                <a:latin typeface=".VnTime"/>
              </a:rPr>
              <a:t>Trực</a:t>
            </a:r>
            <a:endParaRPr lang="en-US">
              <a:solidFill>
                <a:schemeClr val="accent1">
                  <a:lumMod val="50000"/>
                </a:schemeClr>
              </a:solidFill>
              <a:latin typeface=".VnTime"/>
            </a:endParaRPr>
          </a:p>
          <a:p>
            <a:r>
              <a:rPr lang="en-US">
                <a:solidFill>
                  <a:schemeClr val="accent1">
                    <a:lumMod val="50000"/>
                  </a:schemeClr>
                </a:solidFill>
                <a:latin typeface=".VnTime"/>
              </a:rPr>
              <a:t>Bùi </a:t>
            </a:r>
            <a:r>
              <a:rPr lang="en-US" err="1">
                <a:solidFill>
                  <a:schemeClr val="accent1">
                    <a:lumMod val="50000"/>
                  </a:schemeClr>
                </a:solidFill>
                <a:latin typeface=".VnTime"/>
              </a:rPr>
              <a:t>Nguyễn</a:t>
            </a:r>
            <a:r>
              <a:rPr lang="en-US">
                <a:solidFill>
                  <a:schemeClr val="accent1">
                    <a:lumMod val="50000"/>
                  </a:schemeClr>
                </a:solidFill>
                <a:latin typeface=".VnTime"/>
              </a:rPr>
              <a:t> </a:t>
            </a:r>
            <a:r>
              <a:rPr lang="en-US" err="1">
                <a:solidFill>
                  <a:schemeClr val="accent1">
                    <a:lumMod val="50000"/>
                  </a:schemeClr>
                </a:solidFill>
                <a:latin typeface=".VnTime"/>
              </a:rPr>
              <a:t>Duy</a:t>
            </a:r>
            <a:r>
              <a:rPr lang="en-US">
                <a:solidFill>
                  <a:schemeClr val="accent1">
                    <a:lumMod val="50000"/>
                  </a:schemeClr>
                </a:solidFill>
                <a:latin typeface=".VnTime"/>
              </a:rPr>
              <a:t> Phương</a:t>
            </a:r>
          </a:p>
          <a:p>
            <a:r>
              <a:rPr lang="en-US" err="1">
                <a:solidFill>
                  <a:schemeClr val="accent1">
                    <a:lumMod val="50000"/>
                  </a:schemeClr>
                </a:solidFill>
                <a:latin typeface=".VnTime"/>
              </a:rPr>
              <a:t>Trần</a:t>
            </a:r>
            <a:r>
              <a:rPr lang="en-US">
                <a:solidFill>
                  <a:schemeClr val="accent1">
                    <a:lumMod val="50000"/>
                  </a:schemeClr>
                </a:solidFill>
                <a:latin typeface=".VnTime"/>
              </a:rPr>
              <a:t> </a:t>
            </a:r>
            <a:r>
              <a:rPr lang="en-US" err="1">
                <a:solidFill>
                  <a:schemeClr val="accent1">
                    <a:lumMod val="50000"/>
                  </a:schemeClr>
                </a:solidFill>
                <a:latin typeface=".VnTime"/>
              </a:rPr>
              <a:t>Đặng</a:t>
            </a:r>
            <a:r>
              <a:rPr lang="en-US">
                <a:solidFill>
                  <a:schemeClr val="accent1">
                    <a:lumMod val="50000"/>
                  </a:schemeClr>
                </a:solidFill>
                <a:latin typeface=".VnTime"/>
              </a:rPr>
              <a:t> </a:t>
            </a:r>
            <a:r>
              <a:rPr lang="en-US" err="1">
                <a:solidFill>
                  <a:schemeClr val="accent1">
                    <a:lumMod val="50000"/>
                  </a:schemeClr>
                </a:solidFill>
                <a:latin typeface=".VnTime"/>
              </a:rPr>
              <a:t>Ngọc</a:t>
            </a:r>
            <a:r>
              <a:rPr lang="en-US">
                <a:solidFill>
                  <a:schemeClr val="accent1">
                    <a:lumMod val="50000"/>
                  </a:schemeClr>
                </a:solidFill>
                <a:latin typeface=".VnTime"/>
              </a:rPr>
              <a:t> </a:t>
            </a:r>
            <a:r>
              <a:rPr lang="en-US" err="1">
                <a:solidFill>
                  <a:schemeClr val="accent1">
                    <a:lumMod val="50000"/>
                  </a:schemeClr>
                </a:solidFill>
                <a:latin typeface=".VnTime"/>
              </a:rPr>
              <a:t>Nguyên</a:t>
            </a:r>
            <a:endParaRPr lang="en-US">
              <a:solidFill>
                <a:schemeClr val="accent1">
                  <a:lumMod val="50000"/>
                </a:schemeClr>
              </a:solidFill>
              <a:latin typeface=".VnTime"/>
            </a:endParaRPr>
          </a:p>
          <a:p>
            <a:endParaRPr lang="en-US">
              <a:solidFill>
                <a:schemeClr val="accent1">
                  <a:lumMod val="50000"/>
                </a:schemeClr>
              </a:solidFill>
              <a:latin typeface=".VnTime"/>
            </a:endParaRPr>
          </a:p>
          <a:p>
            <a:endParaRPr lang="en-US">
              <a:solidFill>
                <a:schemeClr val="accent1">
                  <a:lumMod val="50000"/>
                </a:schemeClr>
              </a:solidFill>
              <a:latin typeface=".VnTime"/>
            </a:endParaRPr>
          </a:p>
        </p:txBody>
      </p:sp>
      <p:pic>
        <p:nvPicPr>
          <p:cNvPr id="6" name="Picture 5">
            <a:extLst>
              <a:ext uri="{FF2B5EF4-FFF2-40B4-BE49-F238E27FC236}">
                <a16:creationId xmlns:a16="http://schemas.microsoft.com/office/drawing/2014/main" id="{BF047750-A3D4-4012-9BE2-2595F3A39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2"/>
            <a:ext cx="2316480" cy="1332520"/>
          </a:xfrm>
          <a:prstGeom prst="rect">
            <a:avLst/>
          </a:prstGeom>
        </p:spPr>
      </p:pic>
    </p:spTree>
    <p:extLst>
      <p:ext uri="{BB962C8B-B14F-4D97-AF65-F5344CB8AC3E}">
        <p14:creationId xmlns:p14="http://schemas.microsoft.com/office/powerpoint/2010/main" val="282074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68133" y="98518"/>
            <a:ext cx="7055734" cy="2047690"/>
          </a:xfrm>
        </p:spPr>
        <p:txBody>
          <a:bodyPr>
            <a:normAutofit/>
          </a:bodyPr>
          <a:lstStyle/>
          <a:p>
            <a:r>
              <a:rPr lang="en-US" sz="6600" b="1">
                <a:solidFill>
                  <a:schemeClr val="accent2">
                    <a:lumMod val="75000"/>
                  </a:schemeClr>
                </a:solidFill>
              </a:rPr>
              <a:t>TPHN SNEAKER?</a:t>
            </a:r>
          </a:p>
        </p:txBody>
      </p:sp>
      <p:sp>
        <p:nvSpPr>
          <p:cNvPr id="3" name="Content Placeholder 2"/>
          <p:cNvSpPr>
            <a:spLocks noGrp="1"/>
          </p:cNvSpPr>
          <p:nvPr>
            <p:ph idx="1"/>
          </p:nvPr>
        </p:nvSpPr>
        <p:spPr>
          <a:xfrm>
            <a:off x="4398380" y="2488557"/>
            <a:ext cx="7793620" cy="4369443"/>
          </a:xfrm>
        </p:spPr>
        <p:txBody>
          <a:bodyPr>
            <a:normAutofit/>
          </a:bodyPr>
          <a:lstStyle/>
          <a:p>
            <a:pPr marL="0" indent="0">
              <a:buNone/>
            </a:pPr>
            <a:r>
              <a:rPr lang="en-US" sz="2000"/>
              <a:t>- </a:t>
            </a:r>
            <a:r>
              <a:rPr lang="en-US" sz="2000">
                <a:latin typeface="Algerian" panose="04020705040A02060702" pitchFamily="82" charset="0"/>
              </a:rPr>
              <a:t>TPHN SNEAKER</a:t>
            </a:r>
            <a:r>
              <a:rPr lang="en-US" sz="2000"/>
              <a:t> </a:t>
            </a:r>
            <a:r>
              <a:rPr lang="vi-VN" sz="2000"/>
              <a:t>ra đời dựa trên niềm yêu thích giày Nike</a:t>
            </a:r>
            <a:r>
              <a:rPr lang="en-US" sz="2000"/>
              <a:t> và</a:t>
            </a:r>
            <a:r>
              <a:rPr lang="vi-VN" sz="2000"/>
              <a:t> giày Adidas</a:t>
            </a:r>
            <a:r>
              <a:rPr lang="en-US" sz="2000"/>
              <a:t> </a:t>
            </a:r>
            <a:r>
              <a:rPr lang="vi-VN" sz="2000"/>
              <a:t>của chủ shop bởi vẻ đẹp mê hoặc của các mẫu giày thời thượng này!</a:t>
            </a:r>
            <a:endParaRPr lang="en-US" sz="2000"/>
          </a:p>
          <a:p>
            <a:pPr marL="0" indent="0">
              <a:buNone/>
            </a:pPr>
            <a:r>
              <a:rPr lang="en-US" sz="2000"/>
              <a:t>- </a:t>
            </a:r>
            <a:r>
              <a:rPr lang="vi-VN" sz="2000"/>
              <a:t>Phần trở ngại lớn ở đây là giá tiền của những đôi giày Nike hay Adidas chính hãng thì quá cao so với đa phần các bạn trẻ, vì thế mình đã tìm tòi và tạo ra</a:t>
            </a:r>
            <a:r>
              <a:rPr lang="en-US" sz="2000"/>
              <a:t> </a:t>
            </a:r>
            <a:r>
              <a:rPr lang="en-US" sz="2000">
                <a:latin typeface="Algerian" panose="04020705040A02060702" pitchFamily="82" charset="0"/>
              </a:rPr>
              <a:t>TPHN SNEAKER</a:t>
            </a:r>
            <a:r>
              <a:rPr lang="vi-VN" sz="2000"/>
              <a:t> để nhằm đưa đến cho các bạn có niềm yêu thích những đôi giày cá tính này với một mức giá hấp dẫn kèm với chất lượng tốt nhất trong tầm giá.</a:t>
            </a:r>
            <a:endParaRPr lang="en-US" sz="2000"/>
          </a:p>
          <a:p>
            <a:pPr marL="0" indent="0">
              <a:buNone/>
            </a:pPr>
            <a:r>
              <a:rPr lang="en-US" sz="2000"/>
              <a:t>- </a:t>
            </a:r>
            <a:r>
              <a:rPr lang="vi-VN" sz="2000"/>
              <a:t>Với tiêu chí mức giá hợp lý, vừa túi tiền nhưng chất lượng lại tốt hơn so với những gì các bạn lại bỏ ra, </a:t>
            </a:r>
            <a:r>
              <a:rPr lang="en-US" sz="2000">
                <a:latin typeface="Algerian" panose="04020705040A02060702" pitchFamily="82" charset="0"/>
              </a:rPr>
              <a:t>TPHN SNEAKER</a:t>
            </a:r>
            <a:r>
              <a:rPr lang="en-US" sz="2000"/>
              <a:t> </a:t>
            </a:r>
            <a:r>
              <a:rPr lang="vi-VN" sz="2000"/>
              <a:t>hứa sẽ luôn luôn đưa đến chân của bạn chất lượng giày đảm bảo tốt nhất.</a:t>
            </a:r>
            <a:endParaRPr lang="en-US" sz="3200"/>
          </a:p>
        </p:txBody>
      </p:sp>
      <p:pic>
        <p:nvPicPr>
          <p:cNvPr id="4" name="Picture 3">
            <a:extLst>
              <a:ext uri="{FF2B5EF4-FFF2-40B4-BE49-F238E27FC236}">
                <a16:creationId xmlns:a16="http://schemas.microsoft.com/office/drawing/2014/main" id="{E8F8B584-E869-4F9F-9DD5-8845ABCC9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29220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9122" y="106136"/>
            <a:ext cx="7055734" cy="2032454"/>
          </a:xfrm>
        </p:spPr>
        <p:txBody>
          <a:bodyPr>
            <a:normAutofit/>
          </a:bodyPr>
          <a:lstStyle/>
          <a:p>
            <a:r>
              <a:rPr lang="en-US" sz="6000" b="1">
                <a:solidFill>
                  <a:schemeClr val="accent2">
                    <a:lumMod val="75000"/>
                  </a:schemeClr>
                </a:solidFill>
              </a:rPr>
              <a:t>Công nghệ áp dụng:</a:t>
            </a:r>
          </a:p>
        </p:txBody>
      </p:sp>
      <p:sp>
        <p:nvSpPr>
          <p:cNvPr id="3" name="Content Placeholder 2"/>
          <p:cNvSpPr>
            <a:spLocks noGrp="1"/>
          </p:cNvSpPr>
          <p:nvPr>
            <p:ph idx="1"/>
          </p:nvPr>
        </p:nvSpPr>
        <p:spPr>
          <a:xfrm>
            <a:off x="4398380" y="2488557"/>
            <a:ext cx="7793620" cy="4369443"/>
          </a:xfrm>
        </p:spPr>
        <p:txBody>
          <a:bodyPr>
            <a:normAutofit/>
          </a:bodyPr>
          <a:lstStyle/>
          <a:p>
            <a:pPr marL="0" indent="0">
              <a:buNone/>
            </a:pPr>
            <a:r>
              <a:rPr lang="en-US">
                <a:latin typeface="Segoe Print" panose="02000600000000000000" pitchFamily="2" charset="0"/>
              </a:rPr>
              <a:t>- HTML/CSS</a:t>
            </a:r>
          </a:p>
          <a:p>
            <a:pPr>
              <a:buFontTx/>
              <a:buChar char="-"/>
            </a:pPr>
            <a:r>
              <a:rPr lang="en-US">
                <a:latin typeface="Segoe Print" panose="02000600000000000000" pitchFamily="2" charset="0"/>
              </a:rPr>
              <a:t>JavaScript</a:t>
            </a:r>
          </a:p>
          <a:p>
            <a:pPr>
              <a:buFontTx/>
              <a:buChar char="-"/>
            </a:pPr>
            <a:r>
              <a:rPr lang="en-US">
                <a:latin typeface="Segoe Print" panose="02000600000000000000" pitchFamily="2" charset="0"/>
              </a:rPr>
              <a:t>AJAX</a:t>
            </a:r>
          </a:p>
          <a:p>
            <a:pPr>
              <a:buFontTx/>
              <a:buChar char="-"/>
            </a:pPr>
            <a:r>
              <a:rPr lang="en-US">
                <a:latin typeface="Segoe Print" panose="02000600000000000000" pitchFamily="2" charset="0"/>
              </a:rPr>
              <a:t>Jquery</a:t>
            </a:r>
          </a:p>
          <a:p>
            <a:pPr>
              <a:buFontTx/>
              <a:buChar char="-"/>
            </a:pPr>
            <a:r>
              <a:rPr lang="en-US">
                <a:latin typeface="Segoe Print" panose="02000600000000000000" pitchFamily="2" charset="0"/>
              </a:rPr>
              <a:t>PHP Laravel 8</a:t>
            </a:r>
          </a:p>
          <a:p>
            <a:pPr marL="0" indent="0">
              <a:buNone/>
            </a:pPr>
            <a:endParaRPr lang="en-US" sz="4000">
              <a:latin typeface="Segoe Print" panose="02000600000000000000" pitchFamily="2" charset="0"/>
            </a:endParaRPr>
          </a:p>
        </p:txBody>
      </p:sp>
      <p:pic>
        <p:nvPicPr>
          <p:cNvPr id="4" name="Picture 3">
            <a:extLst>
              <a:ext uri="{FF2B5EF4-FFF2-40B4-BE49-F238E27FC236}">
                <a16:creationId xmlns:a16="http://schemas.microsoft.com/office/drawing/2014/main" id="{D44A60BC-1ECB-4578-8979-70B8A74EA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278602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ircle(in)">
                                      <p:cBhvr>
                                        <p:cTn id="3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902338" y="2455981"/>
            <a:ext cx="3762104" cy="155883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677886" y="1640263"/>
            <a:ext cx="6888478" cy="3190272"/>
          </a:xfrm>
          <a:prstGeom prst="rightArrow">
            <a:avLst>
              <a:gd name="adj1" fmla="val 48914"/>
              <a:gd name="adj2" fmla="val 1688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1851" y="2447109"/>
            <a:ext cx="121920" cy="155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5758" y="2447109"/>
            <a:ext cx="121920" cy="155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665" y="2447108"/>
            <a:ext cx="121920" cy="155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6" idx="0"/>
            <a:endCxn id="6" idx="2"/>
          </p:cNvCxnSpPr>
          <p:nvPr/>
        </p:nvCxnSpPr>
        <p:spPr>
          <a:xfrm>
            <a:off x="11027782" y="1640263"/>
            <a:ext cx="0" cy="319027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p:cNvCxnSpPr>
          <p:nvPr/>
        </p:nvCxnSpPr>
        <p:spPr>
          <a:xfrm flipV="1">
            <a:off x="4677886" y="3223966"/>
            <a:ext cx="6349896" cy="114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55934" y="2512373"/>
            <a:ext cx="5147035" cy="646331"/>
          </a:xfrm>
          <a:prstGeom prst="rect">
            <a:avLst/>
          </a:prstGeom>
          <a:noFill/>
        </p:spPr>
        <p:txBody>
          <a:bodyPr wrap="square" rtlCol="0">
            <a:spAutoFit/>
          </a:bodyPr>
          <a:lstStyle/>
          <a:p>
            <a:r>
              <a:rPr lang="en-US" sz="3600"/>
              <a:t>Web Application</a:t>
            </a:r>
          </a:p>
        </p:txBody>
      </p:sp>
      <p:sp>
        <p:nvSpPr>
          <p:cNvPr id="18" name="TextBox 17"/>
          <p:cNvSpPr txBox="1"/>
          <p:nvPr/>
        </p:nvSpPr>
        <p:spPr>
          <a:xfrm>
            <a:off x="959291" y="2635235"/>
            <a:ext cx="3725921" cy="646331"/>
          </a:xfrm>
          <a:prstGeom prst="rect">
            <a:avLst/>
          </a:prstGeom>
          <a:noFill/>
        </p:spPr>
        <p:txBody>
          <a:bodyPr wrap="square" rtlCol="0">
            <a:spAutoFit/>
          </a:bodyPr>
          <a:lstStyle/>
          <a:p>
            <a:pPr algn="ctr"/>
            <a:r>
              <a:rPr lang="en-US" sz="3600"/>
              <a:t>TPHN SNEAKER</a:t>
            </a:r>
          </a:p>
        </p:txBody>
      </p:sp>
      <p:cxnSp>
        <p:nvCxnSpPr>
          <p:cNvPr id="20" name="Straight Connector 19"/>
          <p:cNvCxnSpPr/>
          <p:nvPr/>
        </p:nvCxnSpPr>
        <p:spPr>
          <a:xfrm flipH="1" flipV="1">
            <a:off x="6419654" y="3235399"/>
            <a:ext cx="9426" cy="77054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8783582" y="3223967"/>
            <a:ext cx="9426" cy="77054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64442" y="3310182"/>
            <a:ext cx="1617864" cy="646331"/>
          </a:xfrm>
          <a:prstGeom prst="rect">
            <a:avLst/>
          </a:prstGeom>
          <a:noFill/>
        </p:spPr>
        <p:txBody>
          <a:bodyPr wrap="square" rtlCol="0">
            <a:spAutoFit/>
          </a:bodyPr>
          <a:lstStyle/>
          <a:p>
            <a:pPr algn="ctr"/>
            <a:r>
              <a:rPr lang="en-US" sz="3600"/>
              <a:t>Client</a:t>
            </a:r>
            <a:r>
              <a:rPr lang="en-US"/>
              <a:t> </a:t>
            </a:r>
            <a:endParaRPr lang="en-US" sz="2000"/>
          </a:p>
        </p:txBody>
      </p:sp>
      <p:sp>
        <p:nvSpPr>
          <p:cNvPr id="26" name="TextBox 25"/>
          <p:cNvSpPr txBox="1"/>
          <p:nvPr/>
        </p:nvSpPr>
        <p:spPr>
          <a:xfrm>
            <a:off x="6734397" y="3340911"/>
            <a:ext cx="1617864" cy="646331"/>
          </a:xfrm>
          <a:prstGeom prst="rect">
            <a:avLst/>
          </a:prstGeom>
          <a:noFill/>
        </p:spPr>
        <p:txBody>
          <a:bodyPr wrap="square" rtlCol="0">
            <a:spAutoFit/>
          </a:bodyPr>
          <a:lstStyle/>
          <a:p>
            <a:pPr algn="ctr"/>
            <a:r>
              <a:rPr lang="en-US" sz="3600"/>
              <a:t>Admin</a:t>
            </a:r>
            <a:endParaRPr lang="en-US" sz="2000"/>
          </a:p>
        </p:txBody>
      </p:sp>
      <p:sp>
        <p:nvSpPr>
          <p:cNvPr id="27" name="TextBox 26"/>
          <p:cNvSpPr txBox="1"/>
          <p:nvPr/>
        </p:nvSpPr>
        <p:spPr>
          <a:xfrm>
            <a:off x="8828113" y="3309940"/>
            <a:ext cx="2012712" cy="646331"/>
          </a:xfrm>
          <a:prstGeom prst="rect">
            <a:avLst/>
          </a:prstGeom>
          <a:noFill/>
        </p:spPr>
        <p:txBody>
          <a:bodyPr wrap="square" rtlCol="0">
            <a:spAutoFit/>
          </a:bodyPr>
          <a:lstStyle/>
          <a:p>
            <a:pPr algn="ctr"/>
            <a:r>
              <a:rPr lang="en-US" sz="3600"/>
              <a:t>Customer</a:t>
            </a:r>
            <a:endParaRPr lang="en-US" sz="2000"/>
          </a:p>
        </p:txBody>
      </p:sp>
      <p:cxnSp>
        <p:nvCxnSpPr>
          <p:cNvPr id="29" name="Straight Connector 28"/>
          <p:cNvCxnSpPr/>
          <p:nvPr/>
        </p:nvCxnSpPr>
        <p:spPr>
          <a:xfrm>
            <a:off x="4685212" y="4005943"/>
            <a:ext cx="0" cy="1310775"/>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035109" y="4005943"/>
            <a:ext cx="0" cy="1310775"/>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93008" y="4005943"/>
            <a:ext cx="0" cy="1310775"/>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85212" y="4949072"/>
            <a:ext cx="4098370" cy="1097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793008" y="4971482"/>
            <a:ext cx="2242101" cy="1097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 Box 15"/>
          <p:cNvSpPr txBox="1">
            <a:spLocks noChangeArrowheads="1"/>
          </p:cNvSpPr>
          <p:nvPr/>
        </p:nvSpPr>
        <p:spPr bwMode="auto">
          <a:xfrm>
            <a:off x="4879496" y="4520915"/>
            <a:ext cx="3128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VnTime" pitchFamily="34" charset="0"/>
              </a:rPr>
              <a:t>  </a:t>
            </a:r>
            <a:r>
              <a:rPr lang="en-US" altLang="en-US" sz="2000" b="1">
                <a:latin typeface="Times New Roman" panose="02020603050405020304" pitchFamily="18" charset="0"/>
              </a:rPr>
              <a:t>Cập nhật sản phẩm và cung ứng cho khách hàng</a:t>
            </a:r>
            <a:endParaRPr lang="en-US" altLang="en-US" b="1">
              <a:latin typeface=".VnTime" pitchFamily="34" charset="0"/>
            </a:endParaRPr>
          </a:p>
        </p:txBody>
      </p:sp>
      <p:sp>
        <p:nvSpPr>
          <p:cNvPr id="39" name="Text Box 15"/>
          <p:cNvSpPr txBox="1">
            <a:spLocks noChangeArrowheads="1"/>
          </p:cNvSpPr>
          <p:nvPr/>
        </p:nvSpPr>
        <p:spPr bwMode="auto">
          <a:xfrm>
            <a:off x="8703720" y="4540400"/>
            <a:ext cx="26064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VnTime" pitchFamily="34" charset="0"/>
              </a:rPr>
              <a:t>  </a:t>
            </a:r>
            <a:r>
              <a:rPr lang="en-US" altLang="en-US" sz="2000" b="1">
                <a:latin typeface="Times New Roman" panose="02020603050405020304" pitchFamily="18" charset="0"/>
              </a:rPr>
              <a:t>Người mua hàng                                    - Lấy feedback</a:t>
            </a:r>
            <a:endParaRPr lang="en-US" altLang="en-US" b="1">
              <a:latin typeface=".VnTime" pitchFamily="34" charset="0"/>
            </a:endParaRPr>
          </a:p>
        </p:txBody>
      </p:sp>
      <p:sp>
        <p:nvSpPr>
          <p:cNvPr id="40" name="Title 1"/>
          <p:cNvSpPr>
            <a:spLocks noGrp="1"/>
          </p:cNvSpPr>
          <p:nvPr>
            <p:ph type="title"/>
          </p:nvPr>
        </p:nvSpPr>
        <p:spPr>
          <a:xfrm>
            <a:off x="2669122" y="82137"/>
            <a:ext cx="7055734" cy="2239179"/>
          </a:xfrm>
        </p:spPr>
        <p:txBody>
          <a:bodyPr>
            <a:normAutofit/>
          </a:bodyPr>
          <a:lstStyle/>
          <a:p>
            <a:r>
              <a:rPr lang="en-US" sz="6000" b="1">
                <a:solidFill>
                  <a:schemeClr val="accent2">
                    <a:lumMod val="75000"/>
                  </a:schemeClr>
                </a:solidFill>
              </a:rPr>
              <a:t>Mô tả sơ lượt về trang web-application</a:t>
            </a:r>
          </a:p>
        </p:txBody>
      </p:sp>
      <p:pic>
        <p:nvPicPr>
          <p:cNvPr id="28" name="Picture 27">
            <a:extLst>
              <a:ext uri="{FF2B5EF4-FFF2-40B4-BE49-F238E27FC236}">
                <a16:creationId xmlns:a16="http://schemas.microsoft.com/office/drawing/2014/main" id="{DFECDECC-D1B8-4D2C-AC0B-625E6A507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108300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1+#ppt_w/2"/>
                                          </p:val>
                                        </p:tav>
                                        <p:tav tm="100000">
                                          <p:val>
                                            <p:strVal val="#ppt_x"/>
                                          </p:val>
                                        </p:tav>
                                      </p:tavLst>
                                    </p:anim>
                                    <p:anim calcmode="lin" valueType="num">
                                      <p:cBhvr additive="base">
                                        <p:cTn id="6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arn(outVertical)">
                                      <p:cBhvr>
                                        <p:cTn id="76" dur="500"/>
                                        <p:tgtEl>
                                          <p:spTgt spid="33"/>
                                        </p:tgtEl>
                                      </p:cBhvr>
                                    </p:animEffect>
                                  </p:childTnLst>
                                </p:cTn>
                              </p:par>
                              <p:par>
                                <p:cTn id="77" presetID="16" presetClass="entr" presetSubtype="37"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arn(outVertical)">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1000"/>
                                        <p:tgtEl>
                                          <p:spTgt spid="37"/>
                                        </p:tgtEl>
                                      </p:cBhvr>
                                    </p:animEffect>
                                    <p:anim calcmode="lin" valueType="num">
                                      <p:cBhvr>
                                        <p:cTn id="85" dur="1000" fill="hold"/>
                                        <p:tgtEl>
                                          <p:spTgt spid="37"/>
                                        </p:tgtEl>
                                        <p:attrNameLst>
                                          <p:attrName>ppt_x</p:attrName>
                                        </p:attrNameLst>
                                      </p:cBhvr>
                                      <p:tavLst>
                                        <p:tav tm="0">
                                          <p:val>
                                            <p:strVal val="#ppt_x"/>
                                          </p:val>
                                        </p:tav>
                                        <p:tav tm="100000">
                                          <p:val>
                                            <p:strVal val="#ppt_x"/>
                                          </p:val>
                                        </p:tav>
                                      </p:tavLst>
                                    </p:anim>
                                    <p:anim calcmode="lin" valueType="num">
                                      <p:cBhvr>
                                        <p:cTn id="86" dur="1000" fill="hold"/>
                                        <p:tgtEl>
                                          <p:spTgt spid="3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1000"/>
                                        <p:tgtEl>
                                          <p:spTgt spid="39"/>
                                        </p:tgtEl>
                                      </p:cBhvr>
                                    </p:animEffect>
                                    <p:anim calcmode="lin" valueType="num">
                                      <p:cBhvr>
                                        <p:cTn id="90" dur="1000" fill="hold"/>
                                        <p:tgtEl>
                                          <p:spTgt spid="39"/>
                                        </p:tgtEl>
                                        <p:attrNameLst>
                                          <p:attrName>ppt_x</p:attrName>
                                        </p:attrNameLst>
                                      </p:cBhvr>
                                      <p:tavLst>
                                        <p:tav tm="0">
                                          <p:val>
                                            <p:strVal val="#ppt_x"/>
                                          </p:val>
                                        </p:tav>
                                        <p:tav tm="100000">
                                          <p:val>
                                            <p:strVal val="#ppt_x"/>
                                          </p:val>
                                        </p:tav>
                                      </p:tavLst>
                                    </p:anim>
                                    <p:anim calcmode="lin" valueType="num">
                                      <p:cBhvr>
                                        <p:cTn id="9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7" grpId="0"/>
      <p:bldP spid="25" grpId="0"/>
      <p:bldP spid="26" grpId="0"/>
      <p:bldP spid="27" grpId="0"/>
      <p:bldP spid="37"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Flowchart: Merge 7"/>
          <p:cNvSpPr/>
          <p:nvPr/>
        </p:nvSpPr>
        <p:spPr>
          <a:xfrm>
            <a:off x="6096000" y="4318397"/>
            <a:ext cx="2772144" cy="2314937"/>
          </a:xfrm>
          <a:prstGeom prst="flowChartMerg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Trang chính</a:t>
            </a:r>
          </a:p>
        </p:txBody>
      </p:sp>
      <p:sp>
        <p:nvSpPr>
          <p:cNvPr id="10" name="Horizontal Scroll 9"/>
          <p:cNvSpPr/>
          <p:nvPr/>
        </p:nvSpPr>
        <p:spPr>
          <a:xfrm>
            <a:off x="2669122" y="17690"/>
            <a:ext cx="9292281" cy="2209346"/>
          </a:xfrm>
          <a:prstGeom prst="horizontalScroll">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600">
                <a:solidFill>
                  <a:srgbClr val="FFFF00"/>
                </a:solidFill>
              </a:rPr>
              <a:t>Phía bên trang Client </a:t>
            </a:r>
          </a:p>
          <a:p>
            <a:pPr algn="ctr"/>
            <a:r>
              <a:rPr lang="en-US" sz="4000">
                <a:solidFill>
                  <a:srgbClr val="FFFF00"/>
                </a:solidFill>
              </a:rPr>
              <a:t> ( đối tượng khách hàng )</a:t>
            </a:r>
            <a:endParaRPr lang="en-US" sz="6600">
              <a:solidFill>
                <a:srgbClr val="FFFF00"/>
              </a:solidFill>
            </a:endParaRPr>
          </a:p>
        </p:txBody>
      </p:sp>
      <p:sp>
        <p:nvSpPr>
          <p:cNvPr id="11" name="Flowchart: Merge 10">
            <a:extLst>
              <a:ext uri="{FF2B5EF4-FFF2-40B4-BE49-F238E27FC236}">
                <a16:creationId xmlns:a16="http://schemas.microsoft.com/office/drawing/2014/main" id="{7084B780-2175-4342-8274-3658E43F101A}"/>
              </a:ext>
            </a:extLst>
          </p:cNvPr>
          <p:cNvSpPr/>
          <p:nvPr/>
        </p:nvSpPr>
        <p:spPr>
          <a:xfrm>
            <a:off x="3323856" y="4318398"/>
            <a:ext cx="2772144" cy="2314937"/>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Giỏ hàng</a:t>
            </a:r>
          </a:p>
        </p:txBody>
      </p:sp>
      <p:sp>
        <p:nvSpPr>
          <p:cNvPr id="18" name="Flowchart: Merge 17">
            <a:extLst>
              <a:ext uri="{FF2B5EF4-FFF2-40B4-BE49-F238E27FC236}">
                <a16:creationId xmlns:a16="http://schemas.microsoft.com/office/drawing/2014/main" id="{6676AEFA-F9EC-44D4-883E-3B4E6151C07D}"/>
              </a:ext>
            </a:extLst>
          </p:cNvPr>
          <p:cNvSpPr/>
          <p:nvPr/>
        </p:nvSpPr>
        <p:spPr>
          <a:xfrm>
            <a:off x="4709928" y="2015629"/>
            <a:ext cx="2772144" cy="2314937"/>
          </a:xfrm>
          <a:prstGeom prst="flowChartMerg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b="1">
                <a:solidFill>
                  <a:schemeClr val="tx1"/>
                </a:solidFill>
              </a:rPr>
              <a:t>Thương hiệu</a:t>
            </a:r>
          </a:p>
        </p:txBody>
      </p:sp>
      <p:sp>
        <p:nvSpPr>
          <p:cNvPr id="19" name="Flowchart: Merge 18">
            <a:extLst>
              <a:ext uri="{FF2B5EF4-FFF2-40B4-BE49-F238E27FC236}">
                <a16:creationId xmlns:a16="http://schemas.microsoft.com/office/drawing/2014/main" id="{B3769644-C346-4752-BF80-3AD356FD69FD}"/>
              </a:ext>
            </a:extLst>
          </p:cNvPr>
          <p:cNvSpPr/>
          <p:nvPr/>
        </p:nvSpPr>
        <p:spPr>
          <a:xfrm>
            <a:off x="7482072" y="2015629"/>
            <a:ext cx="2772144" cy="2314937"/>
          </a:xfrm>
          <a:prstGeom prst="flowChartMerg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Loại sản phẩm</a:t>
            </a:r>
          </a:p>
        </p:txBody>
      </p:sp>
      <p:pic>
        <p:nvPicPr>
          <p:cNvPr id="13" name="Picture 12">
            <a:extLst>
              <a:ext uri="{FF2B5EF4-FFF2-40B4-BE49-F238E27FC236}">
                <a16:creationId xmlns:a16="http://schemas.microsoft.com/office/drawing/2014/main" id="{09B773E8-7FCE-4617-B9D8-7D3F1A8A9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
        <p:nvSpPr>
          <p:cNvPr id="14" name="Flowchart: Merge 13">
            <a:extLst>
              <a:ext uri="{FF2B5EF4-FFF2-40B4-BE49-F238E27FC236}">
                <a16:creationId xmlns:a16="http://schemas.microsoft.com/office/drawing/2014/main" id="{A0F1350E-CD36-4874-BAFA-A37501158E35}"/>
              </a:ext>
            </a:extLst>
          </p:cNvPr>
          <p:cNvSpPr/>
          <p:nvPr/>
        </p:nvSpPr>
        <p:spPr>
          <a:xfrm>
            <a:off x="1937784" y="2003461"/>
            <a:ext cx="2772144" cy="2314937"/>
          </a:xfrm>
          <a:prstGeom prst="flowChartMer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a:solidFill>
                  <a:schemeClr val="tx1"/>
                </a:solidFill>
              </a:rPr>
              <a:t>Sản phẩm</a:t>
            </a:r>
          </a:p>
        </p:txBody>
      </p:sp>
    </p:spTree>
    <p:extLst>
      <p:ext uri="{BB962C8B-B14F-4D97-AF65-F5344CB8AC3E}">
        <p14:creationId xmlns:p14="http://schemas.microsoft.com/office/powerpoint/2010/main" val="119242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bg/>
                                          </p:spTgt>
                                        </p:tgtEl>
                                        <p:attrNameLst>
                                          <p:attrName>style.visibility</p:attrName>
                                        </p:attrNameLst>
                                      </p:cBhvr>
                                      <p:to>
                                        <p:strVal val="visible"/>
                                      </p:to>
                                    </p:set>
                                    <p:animEffect transition="in" filter="wipe(left)">
                                      <p:cBhvr>
                                        <p:cTn id="11" dur="500"/>
                                        <p:tgtEl>
                                          <p:spTgt spid="8">
                                            <p:bg/>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bg/>
                                          </p:spTgt>
                                        </p:tgtEl>
                                        <p:attrNameLst>
                                          <p:attrName>style.visibility</p:attrName>
                                        </p:attrNameLst>
                                      </p:cBhvr>
                                      <p:to>
                                        <p:strVal val="visible"/>
                                      </p:to>
                                    </p:set>
                                    <p:animEffect transition="in" filter="wipe(left)">
                                      <p:cBhvr>
                                        <p:cTn id="19" dur="500"/>
                                        <p:tgtEl>
                                          <p:spTgt spid="11">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wipe(left)">
                                      <p:cBhvr>
                                        <p:cTn id="24" dur="500"/>
                                        <p:tgtEl>
                                          <p:spTgt spid="11">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bg/>
                                          </p:spTgt>
                                        </p:tgtEl>
                                        <p:attrNameLst>
                                          <p:attrName>style.visibility</p:attrName>
                                        </p:attrNameLst>
                                      </p:cBhvr>
                                      <p:to>
                                        <p:strVal val="visible"/>
                                      </p:to>
                                    </p:set>
                                    <p:animEffect transition="in" filter="wipe(left)">
                                      <p:cBhvr>
                                        <p:cTn id="27" dur="500"/>
                                        <p:tgtEl>
                                          <p:spTgt spid="18">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bg/>
                                          </p:spTgt>
                                        </p:tgtEl>
                                        <p:attrNameLst>
                                          <p:attrName>style.visibility</p:attrName>
                                        </p:attrNameLst>
                                      </p:cBhvr>
                                      <p:to>
                                        <p:strVal val="visible"/>
                                      </p:to>
                                    </p:set>
                                    <p:animEffect transition="in" filter="wipe(left)">
                                      <p:cBhvr>
                                        <p:cTn id="35" dur="500"/>
                                        <p:tgtEl>
                                          <p:spTgt spid="19">
                                            <p:bg/>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left)">
                                      <p:cBhvr>
                                        <p:cTn id="40" dur="500"/>
                                        <p:tgtEl>
                                          <p:spTgt spid="19">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bg/>
                                          </p:spTgt>
                                        </p:tgtEl>
                                        <p:attrNameLst>
                                          <p:attrName>style.visibility</p:attrName>
                                        </p:attrNameLst>
                                      </p:cBhvr>
                                      <p:to>
                                        <p:strVal val="visible"/>
                                      </p:to>
                                    </p:set>
                                    <p:animEffect transition="in" filter="wipe(left)">
                                      <p:cBhvr>
                                        <p:cTn id="43" dur="500"/>
                                        <p:tgtEl>
                                          <p:spTgt spid="14">
                                            <p:bg/>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wipe(left)">
                                      <p:cBhvr>
                                        <p:cTn id="4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0" grpId="0" animBg="1"/>
      <p:bldP spid="11" grpId="0" build="p" animBg="1"/>
      <p:bldP spid="18" grpId="0" build="p" animBg="1"/>
      <p:bldP spid="19" grpId="0" build="p" animBg="1"/>
      <p:bldP spid="1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9" name="Straight Arrow Connector 8"/>
          <p:cNvCxnSpPr>
            <a:cxnSpLocks/>
          </p:cNvCxnSpPr>
          <p:nvPr/>
        </p:nvCxnSpPr>
        <p:spPr>
          <a:xfrm>
            <a:off x="1517768" y="2413322"/>
            <a:ext cx="1657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7627" y="3194097"/>
            <a:ext cx="2796858"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Có 2 loại thương hiệu sản phẩm nổi tiếng nhất trên thế giới (Nike, Adidas)</a:t>
            </a:r>
          </a:p>
        </p:txBody>
      </p:sp>
      <p:cxnSp>
        <p:nvCxnSpPr>
          <p:cNvPr id="26" name="Straight Arrow Connector 25"/>
          <p:cNvCxnSpPr/>
          <p:nvPr/>
        </p:nvCxnSpPr>
        <p:spPr>
          <a:xfrm>
            <a:off x="4519625" y="2413322"/>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72659" y="2413322"/>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5925" y="3188826"/>
            <a:ext cx="2772144"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Có các sản phẩm hot nhất hiện tại </a:t>
            </a:r>
          </a:p>
        </p:txBody>
      </p:sp>
      <p:sp>
        <p:nvSpPr>
          <p:cNvPr id="31" name="Rectangle 30"/>
          <p:cNvSpPr/>
          <p:nvPr/>
        </p:nvSpPr>
        <p:spPr>
          <a:xfrm>
            <a:off x="6293933" y="3188826"/>
            <a:ext cx="2800821"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Dành cho khách hàng lứa tuổi vị thành niên</a:t>
            </a:r>
          </a:p>
        </p:txBody>
      </p:sp>
      <p:sp>
        <p:nvSpPr>
          <p:cNvPr id="19" name="Isosceles Triangle 18"/>
          <p:cNvSpPr/>
          <p:nvPr/>
        </p:nvSpPr>
        <p:spPr>
          <a:xfrm>
            <a:off x="127627" y="98385"/>
            <a:ext cx="2796858" cy="2314937"/>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Thương hiệu</a:t>
            </a:r>
          </a:p>
        </p:txBody>
      </p:sp>
      <p:sp>
        <p:nvSpPr>
          <p:cNvPr id="20" name="Flowchart: Merge 19"/>
          <p:cNvSpPr/>
          <p:nvPr/>
        </p:nvSpPr>
        <p:spPr>
          <a:xfrm>
            <a:off x="3125925" y="98385"/>
            <a:ext cx="2772144" cy="2314937"/>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Sản </a:t>
            </a:r>
            <a:r>
              <a:rPr lang="en-US" sz="2400" b="1">
                <a:solidFill>
                  <a:schemeClr val="tx1"/>
                </a:solidFill>
              </a:rPr>
              <a:t>phẩm</a:t>
            </a:r>
            <a:endParaRPr lang="en-US" sz="2800" b="1">
              <a:solidFill>
                <a:schemeClr val="tx1"/>
              </a:solidFill>
            </a:endParaRPr>
          </a:p>
        </p:txBody>
      </p:sp>
      <p:sp>
        <p:nvSpPr>
          <p:cNvPr id="21" name="Isosceles Triangle 20"/>
          <p:cNvSpPr/>
          <p:nvPr/>
        </p:nvSpPr>
        <p:spPr>
          <a:xfrm>
            <a:off x="6272248" y="98384"/>
            <a:ext cx="2800821" cy="2314937"/>
          </a:xfrm>
          <a:prstGeom prst="triangle">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Loại sản phẩm</a:t>
            </a:r>
          </a:p>
        </p:txBody>
      </p:sp>
      <p:sp>
        <p:nvSpPr>
          <p:cNvPr id="11" name="Flowchart: Merge 10">
            <a:extLst>
              <a:ext uri="{FF2B5EF4-FFF2-40B4-BE49-F238E27FC236}">
                <a16:creationId xmlns:a16="http://schemas.microsoft.com/office/drawing/2014/main" id="{DC518D71-EF1E-4B84-B2BF-41C7DC31D406}"/>
              </a:ext>
            </a:extLst>
          </p:cNvPr>
          <p:cNvSpPr/>
          <p:nvPr/>
        </p:nvSpPr>
        <p:spPr>
          <a:xfrm>
            <a:off x="9160400" y="98384"/>
            <a:ext cx="2772144" cy="2314937"/>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Giỏ hàng</a:t>
            </a:r>
          </a:p>
        </p:txBody>
      </p:sp>
      <p:cxnSp>
        <p:nvCxnSpPr>
          <p:cNvPr id="12" name="Straight Arrow Connector 11">
            <a:extLst>
              <a:ext uri="{FF2B5EF4-FFF2-40B4-BE49-F238E27FC236}">
                <a16:creationId xmlns:a16="http://schemas.microsoft.com/office/drawing/2014/main" id="{25D621F7-3C76-4A3C-A13B-B80C2901AC66}"/>
              </a:ext>
            </a:extLst>
          </p:cNvPr>
          <p:cNvCxnSpPr/>
          <p:nvPr/>
        </p:nvCxnSpPr>
        <p:spPr>
          <a:xfrm>
            <a:off x="10546472" y="2413322"/>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0C19AC-B757-49CD-B097-197FA2E85469}"/>
              </a:ext>
            </a:extLst>
          </p:cNvPr>
          <p:cNvSpPr/>
          <p:nvPr/>
        </p:nvSpPr>
        <p:spPr>
          <a:xfrm>
            <a:off x="9292229" y="3163426"/>
            <a:ext cx="2772144" cy="3473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Giúp cho khách hàng có thể thanh toán đơn hàng đã đặt</a:t>
            </a:r>
          </a:p>
        </p:txBody>
      </p:sp>
      <p:pic>
        <p:nvPicPr>
          <p:cNvPr id="14" name="Picture 13">
            <a:extLst>
              <a:ext uri="{FF2B5EF4-FFF2-40B4-BE49-F238E27FC236}">
                <a16:creationId xmlns:a16="http://schemas.microsoft.com/office/drawing/2014/main" id="{5054DF7E-41F3-45E1-B5E3-0115B8EB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388521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arn(inVertical)">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P spid="19" grpId="0" animBg="1"/>
      <p:bldP spid="20" grpId="0" animBg="1"/>
      <p:bldP spid="21" grpId="0"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Horizontal Scroll 9">
            <a:extLst>
              <a:ext uri="{FF2B5EF4-FFF2-40B4-BE49-F238E27FC236}">
                <a16:creationId xmlns:a16="http://schemas.microsoft.com/office/drawing/2014/main" id="{15B81BAE-75D3-44E0-9E0D-50C523736577}"/>
              </a:ext>
            </a:extLst>
          </p:cNvPr>
          <p:cNvSpPr/>
          <p:nvPr/>
        </p:nvSpPr>
        <p:spPr>
          <a:xfrm>
            <a:off x="1449859" y="2261286"/>
            <a:ext cx="9292281" cy="2335427"/>
          </a:xfrm>
          <a:prstGeom prst="horizontalScroll">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a:solidFill>
                  <a:srgbClr val="FFFF00"/>
                </a:solidFill>
                <a:latin typeface="Goudy Old Style" panose="02020502050305020303" pitchFamily="18" charset="0"/>
              </a:rPr>
              <a:t>Bảng phân công công việc</a:t>
            </a:r>
          </a:p>
        </p:txBody>
      </p:sp>
      <p:pic>
        <p:nvPicPr>
          <p:cNvPr id="3" name="Picture 2">
            <a:extLst>
              <a:ext uri="{FF2B5EF4-FFF2-40B4-BE49-F238E27FC236}">
                <a16:creationId xmlns:a16="http://schemas.microsoft.com/office/drawing/2014/main" id="{66424E78-29A7-45C9-86E9-E749DABDB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Tree>
    <p:extLst>
      <p:ext uri="{BB962C8B-B14F-4D97-AF65-F5344CB8AC3E}">
        <p14:creationId xmlns:p14="http://schemas.microsoft.com/office/powerpoint/2010/main" val="195481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9" name="Straight Arrow Connector 8"/>
          <p:cNvCxnSpPr>
            <a:cxnSpLocks/>
            <a:stCxn id="19" idx="3"/>
          </p:cNvCxnSpPr>
          <p:nvPr/>
        </p:nvCxnSpPr>
        <p:spPr>
          <a:xfrm>
            <a:off x="2669122" y="2425538"/>
            <a:ext cx="0" cy="8674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70693" y="3292998"/>
            <a:ext cx="2796858"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Product </a:t>
            </a:r>
            <a:r>
              <a:rPr lang="en-US" sz="2000" dirty="0">
                <a:solidFill>
                  <a:schemeClr val="tx1">
                    <a:lumMod val="95000"/>
                    <a:lumOff val="5000"/>
                  </a:schemeClr>
                </a:solidFill>
              </a:rPr>
              <a:t>(</a:t>
            </a:r>
            <a:r>
              <a:rPr lang="en-US" sz="2000" b="1" dirty="0">
                <a:solidFill>
                  <a:schemeClr val="tx1">
                    <a:lumMod val="95000"/>
                    <a:lumOff val="5000"/>
                  </a:schemeClr>
                </a:solidFill>
              </a:rPr>
              <a:t> </a:t>
            </a:r>
            <a:r>
              <a:rPr lang="en-US" sz="2000" b="1" dirty="0" err="1">
                <a:solidFill>
                  <a:schemeClr val="tx1">
                    <a:lumMod val="95000"/>
                    <a:lumOff val="5000"/>
                  </a:schemeClr>
                </a:solidFill>
              </a:rPr>
              <a:t>Liệt</a:t>
            </a:r>
            <a:r>
              <a:rPr lang="en-US" sz="2000" b="1" dirty="0">
                <a:solidFill>
                  <a:schemeClr val="tx1">
                    <a:lumMod val="95000"/>
                    <a:lumOff val="5000"/>
                  </a:schemeClr>
                </a:solidFill>
              </a:rPr>
              <a:t> </a:t>
            </a:r>
            <a:r>
              <a:rPr lang="en-US" sz="2000" b="1" dirty="0" err="1">
                <a:solidFill>
                  <a:schemeClr val="tx1">
                    <a:lumMod val="95000"/>
                    <a:lumOff val="5000"/>
                  </a:schemeClr>
                </a:solidFill>
              </a:rPr>
              <a:t>kê</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a:t>
            </a:r>
            <a:r>
              <a:rPr lang="en-US" sz="2000" b="1" dirty="0" err="1">
                <a:solidFill>
                  <a:schemeClr val="tx1">
                    <a:lumMod val="95000"/>
                    <a:lumOff val="5000"/>
                  </a:schemeClr>
                </a:solidFill>
              </a:rPr>
              <a:t>hình</a:t>
            </a:r>
            <a:r>
              <a:rPr lang="en-US" sz="2000" b="1" dirty="0">
                <a:solidFill>
                  <a:schemeClr val="tx1">
                    <a:lumMod val="95000"/>
                    <a:lumOff val="5000"/>
                  </a:schemeClr>
                </a:solidFill>
              </a:rPr>
              <a:t> </a:t>
            </a:r>
            <a:r>
              <a:rPr lang="en-US" sz="2000" b="1" dirty="0" err="1">
                <a:solidFill>
                  <a:schemeClr val="tx1">
                    <a:lumMod val="95000"/>
                    <a:lumOff val="5000"/>
                  </a:schemeClr>
                </a:solidFill>
              </a:rPr>
              <a:t>ảnh</a:t>
            </a:r>
            <a:r>
              <a:rPr lang="en-US" sz="2000" b="1" dirty="0">
                <a:solidFill>
                  <a:schemeClr val="tx1">
                    <a:lumMod val="95000"/>
                    <a:lumOff val="5000"/>
                  </a:schemeClr>
                </a:solidFill>
              </a:rPr>
              <a:t> </a:t>
            </a:r>
            <a:r>
              <a:rPr lang="en-US" sz="2000" b="1" dirty="0" err="1">
                <a:solidFill>
                  <a:schemeClr val="tx1">
                    <a:lumMod val="95000"/>
                    <a:lumOff val="5000"/>
                  </a:schemeClr>
                </a:solidFill>
              </a:rPr>
              <a:t>tên</a:t>
            </a:r>
            <a:r>
              <a:rPr lang="en-US" sz="2000" b="1" dirty="0">
                <a:solidFill>
                  <a:schemeClr val="tx1">
                    <a:lumMod val="95000"/>
                    <a:lumOff val="5000"/>
                  </a:schemeClr>
                </a:solidFill>
              </a:rPr>
              <a:t> </a:t>
            </a:r>
            <a:r>
              <a:rPr lang="en-US" sz="2000" b="1" dirty="0" err="1">
                <a:solidFill>
                  <a:schemeClr val="tx1">
                    <a:lumMod val="95000"/>
                    <a:lumOff val="5000"/>
                  </a:schemeClr>
                </a:solidFill>
              </a:rPr>
              <a:t>thông</a:t>
            </a:r>
            <a:r>
              <a:rPr lang="en-US" sz="2000" b="1" dirty="0">
                <a:solidFill>
                  <a:schemeClr val="tx1">
                    <a:lumMod val="95000"/>
                    <a:lumOff val="5000"/>
                  </a:schemeClr>
                </a:solidFill>
              </a:rPr>
              <a:t> tin </a:t>
            </a:r>
            <a:r>
              <a:rPr lang="en-US" sz="2000" b="1" dirty="0" err="1">
                <a:solidFill>
                  <a:schemeClr val="tx1">
                    <a:lumMod val="95000"/>
                    <a:lumOff val="5000"/>
                  </a:schemeClr>
                </a:solidFill>
              </a:rPr>
              <a:t>về</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 – </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trị</a:t>
            </a:r>
            <a:r>
              <a:rPr lang="en-US" sz="2000" b="1" dirty="0">
                <a:solidFill>
                  <a:schemeClr val="tx1">
                    <a:lumMod val="95000"/>
                    <a:lumOff val="5000"/>
                  </a:schemeClr>
                </a:solidFill>
              </a:rPr>
              <a:t> </a:t>
            </a:r>
            <a:r>
              <a:rPr lang="en-US" sz="2000" b="1" dirty="0" err="1">
                <a:solidFill>
                  <a:schemeClr val="tx1">
                    <a:lumMod val="95000"/>
                    <a:lumOff val="5000"/>
                  </a:schemeClr>
                </a:solidFill>
              </a:rPr>
              <a:t>sản</a:t>
            </a:r>
            <a:r>
              <a:rPr lang="en-US" sz="2000" b="1" dirty="0">
                <a:solidFill>
                  <a:schemeClr val="tx1">
                    <a:lumMod val="95000"/>
                    <a:lumOff val="5000"/>
                  </a:schemeClr>
                </a:solidFill>
              </a:rPr>
              <a:t> </a:t>
            </a:r>
            <a:r>
              <a:rPr lang="en-US" sz="2000" b="1" dirty="0" err="1">
                <a:solidFill>
                  <a:schemeClr val="tx1">
                    <a:lumMod val="95000"/>
                    <a:lumOff val="5000"/>
                  </a:schemeClr>
                </a:solidFill>
              </a:rPr>
              <a:t>phẩm</a:t>
            </a:r>
            <a:r>
              <a:rPr lang="en-US" sz="2000" b="1" dirty="0">
                <a:solidFill>
                  <a:schemeClr val="tx1">
                    <a:lumMod val="95000"/>
                    <a:lumOff val="5000"/>
                  </a:schemeClr>
                </a:solidFill>
              </a:rPr>
              <a:t>)</a:t>
            </a:r>
            <a:endParaRPr lang="en-US" sz="2000" dirty="0">
              <a:solidFill>
                <a:schemeClr val="tx1">
                  <a:lumMod val="95000"/>
                  <a:lumOff val="5000"/>
                </a:schemeClr>
              </a:solidFill>
            </a:endParaRPr>
          </a:p>
        </p:txBody>
      </p:sp>
      <p:cxnSp>
        <p:nvCxnSpPr>
          <p:cNvPr id="26" name="Straight Arrow Connector 25"/>
          <p:cNvCxnSpPr/>
          <p:nvPr/>
        </p:nvCxnSpPr>
        <p:spPr>
          <a:xfrm>
            <a:off x="6108357" y="2517494"/>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27350" y="3292998"/>
            <a:ext cx="2772144"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Order-detail(</a:t>
            </a:r>
            <a:r>
              <a:rPr lang="en-US" sz="2000" b="1" dirty="0" err="1">
                <a:solidFill>
                  <a:schemeClr val="tx1">
                    <a:lumMod val="95000"/>
                    <a:lumOff val="5000"/>
                  </a:schemeClr>
                </a:solidFill>
              </a:rPr>
              <a:t>Đặt</a:t>
            </a:r>
            <a:r>
              <a:rPr lang="en-US" sz="2000" b="1" dirty="0">
                <a:solidFill>
                  <a:schemeClr val="tx1">
                    <a:lumMod val="95000"/>
                    <a:lumOff val="5000"/>
                  </a:schemeClr>
                </a:solidFill>
              </a:rPr>
              <a:t> hang </a:t>
            </a:r>
            <a:r>
              <a:rPr lang="en-US" sz="2000" b="1" dirty="0" err="1">
                <a:solidFill>
                  <a:schemeClr val="tx1">
                    <a:lumMod val="95000"/>
                    <a:lumOff val="5000"/>
                  </a:schemeClr>
                </a:solidFill>
              </a:rPr>
              <a:t>và</a:t>
            </a:r>
            <a:r>
              <a:rPr lang="en-US" sz="2000" b="1" dirty="0">
                <a:solidFill>
                  <a:schemeClr val="tx1">
                    <a:lumMod val="95000"/>
                    <a:lumOff val="5000"/>
                  </a:schemeClr>
                </a:solidFill>
              </a:rPr>
              <a:t> </a:t>
            </a:r>
            <a:r>
              <a:rPr lang="en-US" sz="2000" b="1" dirty="0" err="1">
                <a:solidFill>
                  <a:schemeClr val="tx1">
                    <a:lumMod val="95000"/>
                    <a:lumOff val="5000"/>
                  </a:schemeClr>
                </a:solidFill>
              </a:rPr>
              <a:t>giỏ</a:t>
            </a:r>
            <a:r>
              <a:rPr lang="en-US" sz="2000" b="1" dirty="0">
                <a:solidFill>
                  <a:schemeClr val="tx1">
                    <a:lumMod val="95000"/>
                    <a:lumOff val="5000"/>
                  </a:schemeClr>
                </a:solidFill>
              </a:rPr>
              <a:t> hang </a:t>
            </a:r>
            <a:r>
              <a:rPr lang="en-US" sz="2000" b="1" dirty="0" err="1">
                <a:solidFill>
                  <a:schemeClr val="tx1">
                    <a:lumMod val="95000"/>
                    <a:lumOff val="5000"/>
                  </a:schemeClr>
                </a:solidFill>
              </a:rPr>
              <a:t>điền</a:t>
            </a:r>
            <a:r>
              <a:rPr lang="en-US" sz="2000" b="1" dirty="0">
                <a:solidFill>
                  <a:schemeClr val="tx1">
                    <a:lumMod val="95000"/>
                    <a:lumOff val="5000"/>
                  </a:schemeClr>
                </a:solidFill>
              </a:rPr>
              <a:t> </a:t>
            </a:r>
            <a:r>
              <a:rPr lang="en-US" sz="2000" b="1" dirty="0" err="1">
                <a:solidFill>
                  <a:schemeClr val="tx1">
                    <a:lumMod val="95000"/>
                    <a:lumOff val="5000"/>
                  </a:schemeClr>
                </a:solidFill>
              </a:rPr>
              <a:t>các</a:t>
            </a:r>
            <a:r>
              <a:rPr lang="en-US" sz="2000" b="1" dirty="0">
                <a:solidFill>
                  <a:schemeClr val="tx1">
                    <a:lumMod val="95000"/>
                    <a:lumOff val="5000"/>
                  </a:schemeClr>
                </a:solidFill>
              </a:rPr>
              <a:t> </a:t>
            </a:r>
            <a:r>
              <a:rPr lang="en-US" sz="2000" b="1" dirty="0" err="1">
                <a:solidFill>
                  <a:schemeClr val="tx1">
                    <a:lumMod val="95000"/>
                    <a:lumOff val="5000"/>
                  </a:schemeClr>
                </a:solidFill>
              </a:rPr>
              <a:t>thông</a:t>
            </a:r>
            <a:r>
              <a:rPr lang="en-US" sz="2000" b="1" dirty="0">
                <a:solidFill>
                  <a:schemeClr val="tx1">
                    <a:lumMod val="95000"/>
                    <a:lumOff val="5000"/>
                  </a:schemeClr>
                </a:solidFill>
              </a:rPr>
              <a:t> tin </a:t>
            </a:r>
            <a:r>
              <a:rPr lang="en-US" sz="2000" b="1" dirty="0" err="1">
                <a:solidFill>
                  <a:schemeClr val="tx1">
                    <a:lumMod val="95000"/>
                    <a:lumOff val="5000"/>
                  </a:schemeClr>
                </a:solidFill>
              </a:rPr>
              <a:t>vào</a:t>
            </a:r>
            <a:r>
              <a:rPr lang="en-US" sz="2000" b="1" dirty="0">
                <a:solidFill>
                  <a:schemeClr val="tx1">
                    <a:lumMod val="95000"/>
                    <a:lumOff val="5000"/>
                  </a:schemeClr>
                </a:solidFill>
              </a:rPr>
              <a:t> </a:t>
            </a:r>
            <a:r>
              <a:rPr lang="en-US" sz="2000" b="1" dirty="0" err="1">
                <a:solidFill>
                  <a:schemeClr val="tx1">
                    <a:lumMod val="95000"/>
                    <a:lumOff val="5000"/>
                  </a:schemeClr>
                </a:solidFill>
              </a:rPr>
              <a:t>đơn</a:t>
            </a:r>
            <a:r>
              <a:rPr lang="en-US" sz="2000" b="1" dirty="0">
                <a:solidFill>
                  <a:schemeClr val="tx1">
                    <a:lumMod val="95000"/>
                    <a:lumOff val="5000"/>
                  </a:schemeClr>
                </a:solidFill>
              </a:rPr>
              <a:t> </a:t>
            </a:r>
            <a:r>
              <a:rPr lang="en-US" sz="2000" b="1" dirty="0" err="1">
                <a:solidFill>
                  <a:schemeClr val="tx1">
                    <a:lumMod val="95000"/>
                    <a:lumOff val="5000"/>
                  </a:schemeClr>
                </a:solidFill>
              </a:rPr>
              <a:t>mua</a:t>
            </a:r>
            <a:r>
              <a:rPr lang="en-US" sz="2000" b="1" dirty="0">
                <a:solidFill>
                  <a:schemeClr val="tx1">
                    <a:lumMod val="95000"/>
                    <a:lumOff val="5000"/>
                  </a:schemeClr>
                </a:solidFill>
              </a:rPr>
              <a:t> hang-</a:t>
            </a:r>
            <a:r>
              <a:rPr lang="en-US" sz="2000" b="1" dirty="0" err="1">
                <a:solidFill>
                  <a:schemeClr val="tx1">
                    <a:lumMod val="95000"/>
                    <a:lumOff val="5000"/>
                  </a:schemeClr>
                </a:solidFill>
              </a:rPr>
              <a:t>Quản</a:t>
            </a:r>
            <a:r>
              <a:rPr lang="en-US" sz="2000" b="1" dirty="0">
                <a:solidFill>
                  <a:schemeClr val="tx1">
                    <a:lumMod val="95000"/>
                    <a:lumOff val="5000"/>
                  </a:schemeClr>
                </a:solidFill>
              </a:rPr>
              <a:t> </a:t>
            </a:r>
            <a:r>
              <a:rPr lang="en-US" sz="2000" b="1" dirty="0" err="1">
                <a:solidFill>
                  <a:schemeClr val="tx1">
                    <a:lumMod val="95000"/>
                    <a:lumOff val="5000"/>
                  </a:schemeClr>
                </a:solidFill>
              </a:rPr>
              <a:t>trị</a:t>
            </a:r>
            <a:r>
              <a:rPr lang="en-US" sz="2000" b="1" dirty="0">
                <a:solidFill>
                  <a:schemeClr val="tx1">
                    <a:lumMod val="95000"/>
                    <a:lumOff val="5000"/>
                  </a:schemeClr>
                </a:solidFill>
              </a:rPr>
              <a:t> </a:t>
            </a:r>
            <a:r>
              <a:rPr lang="en-US" sz="2000" b="1" dirty="0" err="1">
                <a:solidFill>
                  <a:schemeClr val="tx1">
                    <a:lumMod val="95000"/>
                    <a:lumOff val="5000"/>
                  </a:schemeClr>
                </a:solidFill>
              </a:rPr>
              <a:t>đơn</a:t>
            </a:r>
            <a:r>
              <a:rPr lang="en-US" sz="2000" b="1" dirty="0">
                <a:solidFill>
                  <a:schemeClr val="tx1">
                    <a:lumMod val="95000"/>
                    <a:lumOff val="5000"/>
                  </a:schemeClr>
                </a:solidFill>
              </a:rPr>
              <a:t> </a:t>
            </a:r>
            <a:r>
              <a:rPr lang="en-US" sz="2000" b="1" dirty="0" err="1">
                <a:solidFill>
                  <a:schemeClr val="tx1">
                    <a:lumMod val="95000"/>
                    <a:lumOff val="5000"/>
                  </a:schemeClr>
                </a:solidFill>
              </a:rPr>
              <a:t>đặt</a:t>
            </a:r>
            <a:r>
              <a:rPr lang="en-US" sz="2000" b="1" dirty="0">
                <a:solidFill>
                  <a:schemeClr val="tx1">
                    <a:lumMod val="95000"/>
                    <a:lumOff val="5000"/>
                  </a:schemeClr>
                </a:solidFill>
              </a:rPr>
              <a:t> hang </a:t>
            </a:r>
            <a:r>
              <a:rPr lang="en-US" sz="2000" b="1" dirty="0" err="1">
                <a:solidFill>
                  <a:schemeClr val="tx1">
                    <a:lumMod val="95000"/>
                    <a:lumOff val="5000"/>
                  </a:schemeClr>
                </a:solidFill>
              </a:rPr>
              <a:t>của</a:t>
            </a:r>
            <a:r>
              <a:rPr lang="en-US" sz="2000" b="1" dirty="0">
                <a:solidFill>
                  <a:schemeClr val="tx1">
                    <a:lumMod val="95000"/>
                    <a:lumOff val="5000"/>
                  </a:schemeClr>
                </a:solidFill>
              </a:rPr>
              <a:t> </a:t>
            </a:r>
            <a:r>
              <a:rPr lang="en-US" sz="2000" b="1" dirty="0" err="1">
                <a:solidFill>
                  <a:schemeClr val="tx1">
                    <a:lumMod val="95000"/>
                    <a:lumOff val="5000"/>
                  </a:schemeClr>
                </a:solidFill>
              </a:rPr>
              <a:t>khách</a:t>
            </a:r>
            <a:r>
              <a:rPr lang="en-US" sz="2000" b="1" dirty="0">
                <a:solidFill>
                  <a:schemeClr val="tx1">
                    <a:lumMod val="95000"/>
                    <a:lumOff val="5000"/>
                  </a:schemeClr>
                </a:solidFill>
              </a:rPr>
              <a:t> hang)</a:t>
            </a:r>
            <a:endParaRPr lang="en-US" sz="2000" dirty="0">
              <a:solidFill>
                <a:schemeClr val="tx1">
                  <a:lumMod val="95000"/>
                  <a:lumOff val="5000"/>
                </a:schemeClr>
              </a:solidFill>
            </a:endParaRPr>
          </a:p>
        </p:txBody>
      </p:sp>
      <p:sp>
        <p:nvSpPr>
          <p:cNvPr id="19" name="Isosceles Triangle 18"/>
          <p:cNvSpPr/>
          <p:nvPr/>
        </p:nvSpPr>
        <p:spPr>
          <a:xfrm>
            <a:off x="1270693" y="110601"/>
            <a:ext cx="2796858" cy="2314937"/>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Tâm</a:t>
            </a:r>
          </a:p>
        </p:txBody>
      </p:sp>
      <p:sp>
        <p:nvSpPr>
          <p:cNvPr id="20" name="Flowchart: Merge 19"/>
          <p:cNvSpPr/>
          <p:nvPr/>
        </p:nvSpPr>
        <p:spPr>
          <a:xfrm>
            <a:off x="4727350" y="202557"/>
            <a:ext cx="2772144" cy="2314937"/>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Trực</a:t>
            </a:r>
          </a:p>
        </p:txBody>
      </p:sp>
      <p:cxnSp>
        <p:nvCxnSpPr>
          <p:cNvPr id="13" name="Straight Arrow Connector 12">
            <a:extLst>
              <a:ext uri="{FF2B5EF4-FFF2-40B4-BE49-F238E27FC236}">
                <a16:creationId xmlns:a16="http://schemas.microsoft.com/office/drawing/2014/main" id="{3969A1C4-40A0-4697-A8CF-EA3B787ED826}"/>
              </a:ext>
            </a:extLst>
          </p:cNvPr>
          <p:cNvCxnSpPr/>
          <p:nvPr/>
        </p:nvCxnSpPr>
        <p:spPr>
          <a:xfrm>
            <a:off x="9805194" y="2517494"/>
            <a:ext cx="5065" cy="7755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129149-C1F7-463A-ABD4-34A35EF9E4B2}"/>
              </a:ext>
            </a:extLst>
          </p:cNvPr>
          <p:cNvSpPr/>
          <p:nvPr/>
        </p:nvSpPr>
        <p:spPr>
          <a:xfrm>
            <a:off x="8419122" y="3292998"/>
            <a:ext cx="2772144" cy="35650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Category</a:t>
            </a:r>
            <a:r>
              <a:rPr lang="en-US" dirty="0">
                <a:solidFill>
                  <a:schemeClr val="tx1">
                    <a:lumMod val="95000"/>
                    <a:lumOff val="5000"/>
                  </a:schemeClr>
                </a:solidFill>
              </a:rPr>
              <a:t> ( </a:t>
            </a:r>
            <a:r>
              <a:rPr lang="en-US" b="1" dirty="0" err="1">
                <a:solidFill>
                  <a:schemeClr val="tx1">
                    <a:lumMod val="95000"/>
                    <a:lumOff val="5000"/>
                  </a:schemeClr>
                </a:solidFill>
              </a:rPr>
              <a:t>Thiết</a:t>
            </a:r>
            <a:r>
              <a:rPr lang="en-US" b="1" dirty="0">
                <a:solidFill>
                  <a:schemeClr val="tx1">
                    <a:lumMod val="95000"/>
                    <a:lumOff val="5000"/>
                  </a:schemeClr>
                </a:solidFill>
              </a:rPr>
              <a:t> </a:t>
            </a:r>
            <a:r>
              <a:rPr lang="en-US" b="1" dirty="0" err="1">
                <a:solidFill>
                  <a:schemeClr val="tx1">
                    <a:lumMod val="95000"/>
                    <a:lumOff val="5000"/>
                  </a:schemeClr>
                </a:solidFill>
              </a:rPr>
              <a:t>lập</a:t>
            </a:r>
            <a:r>
              <a:rPr lang="en-US" b="1" dirty="0">
                <a:solidFill>
                  <a:schemeClr val="tx1">
                    <a:lumMod val="95000"/>
                    <a:lumOff val="5000"/>
                  </a:schemeClr>
                </a:solidFill>
              </a:rPr>
              <a:t> </a:t>
            </a:r>
            <a:r>
              <a:rPr lang="en-US" b="1" dirty="0" err="1">
                <a:solidFill>
                  <a:schemeClr val="tx1">
                    <a:lumMod val="95000"/>
                    <a:lumOff val="5000"/>
                  </a:schemeClr>
                </a:solidFill>
              </a:rPr>
              <a:t>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dirty="0">
                <a:solidFill>
                  <a:schemeClr val="tx1">
                    <a:lumMod val="95000"/>
                    <a:lumOff val="5000"/>
                  </a:schemeClr>
                </a:solidFill>
              </a:rPr>
              <a:t> </a:t>
            </a:r>
            <a:r>
              <a:rPr lang="en-US" b="1" dirty="0" err="1">
                <a:solidFill>
                  <a:schemeClr val="tx1">
                    <a:lumMod val="95000"/>
                    <a:lumOff val="5000"/>
                  </a:schemeClr>
                </a:solidFill>
              </a:rPr>
              <a:t>các</a:t>
            </a:r>
            <a:r>
              <a:rPr lang="en-US" b="1" dirty="0">
                <a:solidFill>
                  <a:schemeClr val="tx1">
                    <a:lumMod val="95000"/>
                    <a:lumOff val="5000"/>
                  </a:schemeClr>
                </a:solidFill>
              </a:rPr>
              <a:t> </a:t>
            </a:r>
            <a:r>
              <a:rPr lang="en-US" b="1" dirty="0" err="1">
                <a:solidFill>
                  <a:schemeClr val="tx1">
                    <a:lumMod val="95000"/>
                    <a:lumOff val="5000"/>
                  </a:schemeClr>
                </a:solidFill>
              </a:rPr>
              <a:t>danh</a:t>
            </a:r>
            <a:r>
              <a:rPr lang="en-US" b="1" dirty="0">
                <a:solidFill>
                  <a:schemeClr val="tx1">
                    <a:lumMod val="95000"/>
                    <a:lumOff val="5000"/>
                  </a:schemeClr>
                </a:solidFill>
              </a:rPr>
              <a:t> </a:t>
            </a:r>
            <a:r>
              <a:rPr lang="en-US" b="1" dirty="0" err="1">
                <a:solidFill>
                  <a:schemeClr val="tx1">
                    <a:lumMod val="95000"/>
                    <a:lumOff val="5000"/>
                  </a:schemeClr>
                </a:solidFill>
              </a:rPr>
              <a:t>mục</a:t>
            </a:r>
            <a:r>
              <a:rPr lang="en-US" b="1" dirty="0">
                <a:solidFill>
                  <a:schemeClr val="tx1">
                    <a:lumMod val="95000"/>
                    <a:lumOff val="5000"/>
                  </a:schemeClr>
                </a:solidFill>
              </a:rPr>
              <a:t> </a:t>
            </a:r>
            <a:r>
              <a:rPr lang="en-US" b="1" dirty="0" err="1">
                <a:solidFill>
                  <a:schemeClr val="tx1">
                    <a:lumMod val="95000"/>
                    <a:lumOff val="5000"/>
                  </a:schemeClr>
                </a:solidFill>
              </a:rPr>
              <a:t>sản</a:t>
            </a:r>
            <a:r>
              <a:rPr lang="en-US" b="1" dirty="0">
                <a:solidFill>
                  <a:schemeClr val="tx1">
                    <a:lumMod val="95000"/>
                    <a:lumOff val="5000"/>
                  </a:schemeClr>
                </a:solidFill>
              </a:rPr>
              <a:t> </a:t>
            </a:r>
            <a:r>
              <a:rPr lang="en-US" b="1" dirty="0" err="1">
                <a:solidFill>
                  <a:schemeClr val="tx1">
                    <a:lumMod val="95000"/>
                    <a:lumOff val="5000"/>
                  </a:schemeClr>
                </a:solidFill>
              </a:rPr>
              <a:t>phẩm</a:t>
            </a:r>
            <a:r>
              <a:rPr lang="en-US" dirty="0">
                <a:solidFill>
                  <a:schemeClr val="tx1">
                    <a:lumMod val="95000"/>
                    <a:lumOff val="5000"/>
                  </a:schemeClr>
                </a:solidFill>
              </a:rPr>
              <a:t>)</a:t>
            </a:r>
            <a:br>
              <a:rPr lang="en-US" dirty="0">
                <a:solidFill>
                  <a:schemeClr val="tx1">
                    <a:lumMod val="95000"/>
                    <a:lumOff val="5000"/>
                  </a:schemeClr>
                </a:solidFill>
              </a:rPr>
            </a:br>
            <a:r>
              <a:rPr lang="en-US" b="1" dirty="0">
                <a:solidFill>
                  <a:schemeClr val="tx1">
                    <a:lumMod val="95000"/>
                    <a:lumOff val="5000"/>
                  </a:schemeClr>
                </a:solidFill>
              </a:rPr>
              <a:t>Banner(</a:t>
            </a:r>
            <a:r>
              <a:rPr lang="en-US" b="1" dirty="0" err="1">
                <a:solidFill>
                  <a:schemeClr val="tx1">
                    <a:lumMod val="95000"/>
                    <a:lumOff val="5000"/>
                  </a:schemeClr>
                </a:solidFill>
              </a:rPr>
              <a:t>Quảng</a:t>
            </a:r>
            <a:r>
              <a:rPr lang="en-US" b="1" dirty="0">
                <a:solidFill>
                  <a:schemeClr val="tx1">
                    <a:lumMod val="95000"/>
                    <a:lumOff val="5000"/>
                  </a:schemeClr>
                </a:solidFill>
              </a:rPr>
              <a:t> </a:t>
            </a:r>
            <a:r>
              <a:rPr lang="en-US" b="1" dirty="0" err="1">
                <a:solidFill>
                  <a:schemeClr val="tx1">
                    <a:lumMod val="95000"/>
                    <a:lumOff val="5000"/>
                  </a:schemeClr>
                </a:solidFill>
              </a:rPr>
              <a:t>cáo</a:t>
            </a:r>
            <a:r>
              <a:rPr lang="en-US" b="1" dirty="0">
                <a:solidFill>
                  <a:schemeClr val="tx1">
                    <a:lumMod val="95000"/>
                    <a:lumOff val="5000"/>
                  </a:schemeClr>
                </a:solidFill>
              </a:rPr>
              <a:t> </a:t>
            </a:r>
            <a:r>
              <a:rPr lang="en-US" b="1" dirty="0" err="1">
                <a:solidFill>
                  <a:schemeClr val="tx1">
                    <a:lumMod val="95000"/>
                    <a:lumOff val="5000"/>
                  </a:schemeClr>
                </a:solidFill>
              </a:rPr>
              <a:t>sản</a:t>
            </a:r>
            <a:r>
              <a:rPr lang="en-US" b="1" dirty="0">
                <a:solidFill>
                  <a:schemeClr val="tx1">
                    <a:lumMod val="95000"/>
                    <a:lumOff val="5000"/>
                  </a:schemeClr>
                </a:solidFill>
              </a:rPr>
              <a:t> </a:t>
            </a:r>
            <a:r>
              <a:rPr lang="en-US" b="1" dirty="0" err="1">
                <a:solidFill>
                  <a:schemeClr val="tx1">
                    <a:lumMod val="95000"/>
                    <a:lumOff val="5000"/>
                  </a:schemeClr>
                </a:solidFill>
              </a:rPr>
              <a:t>phẩm</a:t>
            </a:r>
            <a:r>
              <a:rPr lang="en-US" b="1" dirty="0">
                <a:solidFill>
                  <a:schemeClr val="tx1">
                    <a:lumMod val="95000"/>
                    <a:lumOff val="5000"/>
                  </a:schemeClr>
                </a:solidFill>
              </a:rPr>
              <a:t> – </a:t>
            </a:r>
            <a:r>
              <a:rPr lang="en-US" b="1" dirty="0" err="1">
                <a:solidFill>
                  <a:schemeClr val="tx1">
                    <a:lumMod val="95000"/>
                    <a:lumOff val="5000"/>
                  </a:schemeClr>
                </a:solidFill>
              </a:rPr>
              <a:t>Quản</a:t>
            </a:r>
            <a:r>
              <a:rPr lang="en-US" b="1" dirty="0">
                <a:solidFill>
                  <a:schemeClr val="tx1">
                    <a:lumMod val="95000"/>
                    <a:lumOff val="5000"/>
                  </a:schemeClr>
                </a:solidFill>
              </a:rPr>
              <a:t> </a:t>
            </a:r>
            <a:r>
              <a:rPr lang="en-US" b="1" dirty="0" err="1">
                <a:solidFill>
                  <a:schemeClr val="tx1">
                    <a:lumMod val="95000"/>
                    <a:lumOff val="5000"/>
                  </a:schemeClr>
                </a:solidFill>
              </a:rPr>
              <a:t>trị</a:t>
            </a:r>
            <a:r>
              <a:rPr lang="en-US" b="1" dirty="0">
                <a:solidFill>
                  <a:schemeClr val="tx1">
                    <a:lumMod val="95000"/>
                    <a:lumOff val="5000"/>
                  </a:schemeClr>
                </a:solidFill>
              </a:rPr>
              <a:t> banner)</a:t>
            </a:r>
            <a:endParaRPr lang="en-US" dirty="0">
              <a:solidFill>
                <a:schemeClr val="tx1">
                  <a:lumMod val="95000"/>
                  <a:lumOff val="5000"/>
                </a:schemeClr>
              </a:solidFill>
            </a:endParaRPr>
          </a:p>
        </p:txBody>
      </p:sp>
      <p:pic>
        <p:nvPicPr>
          <p:cNvPr id="15" name="Picture 14">
            <a:extLst>
              <a:ext uri="{FF2B5EF4-FFF2-40B4-BE49-F238E27FC236}">
                <a16:creationId xmlns:a16="http://schemas.microsoft.com/office/drawing/2014/main" id="{C433D519-8E67-4F23-B2F3-F80051D36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42" y="456103"/>
            <a:ext cx="2316480" cy="1332520"/>
          </a:xfrm>
          <a:prstGeom prst="rect">
            <a:avLst/>
          </a:prstGeom>
        </p:spPr>
      </p:pic>
      <p:sp>
        <p:nvSpPr>
          <p:cNvPr id="16" name="Isosceles Triangle 15">
            <a:extLst>
              <a:ext uri="{FF2B5EF4-FFF2-40B4-BE49-F238E27FC236}">
                <a16:creationId xmlns:a16="http://schemas.microsoft.com/office/drawing/2014/main" id="{17586166-B5F3-4AB4-9D86-AE65002FC30F}"/>
              </a:ext>
            </a:extLst>
          </p:cNvPr>
          <p:cNvSpPr/>
          <p:nvPr/>
        </p:nvSpPr>
        <p:spPr>
          <a:xfrm>
            <a:off x="8406765" y="202557"/>
            <a:ext cx="2796858" cy="231493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a:solidFill>
                  <a:schemeClr val="tx1"/>
                </a:solidFill>
              </a:rPr>
              <a:t>Phương</a:t>
            </a:r>
          </a:p>
        </p:txBody>
      </p:sp>
    </p:spTree>
    <p:extLst>
      <p:ext uri="{BB962C8B-B14F-4D97-AF65-F5344CB8AC3E}">
        <p14:creationId xmlns:p14="http://schemas.microsoft.com/office/powerpoint/2010/main" val="8192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19" grpId="0" animBg="1"/>
      <p:bldP spid="20" grpId="0" animBg="1"/>
      <p:bldP spid="14"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1705</TotalTime>
  <Words>468</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.VnTime</vt:lpstr>
      <vt:lpstr>Algerian</vt:lpstr>
      <vt:lpstr>Arial</vt:lpstr>
      <vt:lpstr>Baskerville Old Face</vt:lpstr>
      <vt:lpstr>Calibri</vt:lpstr>
      <vt:lpstr>Calibri Light</vt:lpstr>
      <vt:lpstr>Goudy Old Style</vt:lpstr>
      <vt:lpstr>Segoe Print</vt:lpstr>
      <vt:lpstr>Times New Roman</vt:lpstr>
      <vt:lpstr>Office Theme</vt:lpstr>
      <vt:lpstr>Thuyết trình về ứng dụng Web-App bán giày  TPHN SNEAKER</vt:lpstr>
      <vt:lpstr>Thuyết trình về ứng dụng Web-App bán giày  TPHN SNEAKER</vt:lpstr>
      <vt:lpstr>TPHN SNEAKER?</vt:lpstr>
      <vt:lpstr>Công nghệ áp dụng:</vt:lpstr>
      <vt:lpstr>Mô tả sơ lượt về trang web-application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Mộc Tranh</dc:creator>
  <cp:lastModifiedBy>Microsoft Office User</cp:lastModifiedBy>
  <cp:revision>85</cp:revision>
  <dcterms:created xsi:type="dcterms:W3CDTF">2019-10-10T07:57:26Z</dcterms:created>
  <dcterms:modified xsi:type="dcterms:W3CDTF">2021-08-04T08:09:44Z</dcterms:modified>
</cp:coreProperties>
</file>