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8"/>
  </p:notesMasterIdLst>
  <p:handoutMasterIdLst>
    <p:handoutMasterId r:id="rId9"/>
  </p:handoutMasterIdLst>
  <p:sldIdLst>
    <p:sldId id="470" r:id="rId2"/>
    <p:sldId id="474" r:id="rId3"/>
    <p:sldId id="472" r:id="rId4"/>
    <p:sldId id="477" r:id="rId5"/>
    <p:sldId id="497" r:id="rId6"/>
    <p:sldId id="4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6E80"/>
    <a:srgbClr val="D5C7CE"/>
    <a:srgbClr val="A28292"/>
    <a:srgbClr val="C47EBF"/>
    <a:srgbClr val="F8FAFC"/>
    <a:srgbClr val="967485"/>
    <a:srgbClr val="FEFEFE"/>
    <a:srgbClr val="010101"/>
    <a:srgbClr val="0B1412"/>
    <a:srgbClr val="0211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44" autoAdjust="0"/>
    <p:restoredTop sz="93471" autoAdjust="0"/>
  </p:normalViewPr>
  <p:slideViewPr>
    <p:cSldViewPr snapToGrid="0" snapToObjects="1">
      <p:cViewPr varScale="1">
        <p:scale>
          <a:sx n="81" d="100"/>
          <a:sy n="81" d="100"/>
        </p:scale>
        <p:origin x="854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1" d="100"/>
          <a:sy n="91" d="100"/>
        </p:scale>
        <p:origin x="2898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5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20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633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BD163A-A41B-4C9B-B076-E7EDB8A8DB7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63271" y="2052540"/>
            <a:ext cx="3395600" cy="3343780"/>
          </a:xfrm>
          <a:custGeom>
            <a:avLst/>
            <a:gdLst>
              <a:gd name="connsiteX0" fmla="*/ 1288249 w 3395600"/>
              <a:gd name="connsiteY0" fmla="*/ 0 h 3343780"/>
              <a:gd name="connsiteX1" fmla="*/ 1305708 w 3395600"/>
              <a:gd name="connsiteY1" fmla="*/ 32167 h 3343780"/>
              <a:gd name="connsiteX2" fmla="*/ 1697801 w 3395600"/>
              <a:gd name="connsiteY2" fmla="*/ 240641 h 3343780"/>
              <a:gd name="connsiteX3" fmla="*/ 2089893 w 3395600"/>
              <a:gd name="connsiteY3" fmla="*/ 32167 h 3343780"/>
              <a:gd name="connsiteX4" fmla="*/ 2107353 w 3395600"/>
              <a:gd name="connsiteY4" fmla="*/ 0 h 3343780"/>
              <a:gd name="connsiteX5" fmla="*/ 2202673 w 3395600"/>
              <a:gd name="connsiteY5" fmla="*/ 24510 h 3343780"/>
              <a:gd name="connsiteX6" fmla="*/ 3395600 w 3395600"/>
              <a:gd name="connsiteY6" fmla="*/ 1645980 h 3343780"/>
              <a:gd name="connsiteX7" fmla="*/ 1697800 w 3395600"/>
              <a:gd name="connsiteY7" fmla="*/ 3343780 h 3343780"/>
              <a:gd name="connsiteX8" fmla="*/ 0 w 3395600"/>
              <a:gd name="connsiteY8" fmla="*/ 1645980 h 3343780"/>
              <a:gd name="connsiteX9" fmla="*/ 1192927 w 3395600"/>
              <a:gd name="connsiteY9" fmla="*/ 24510 h 3343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95600" h="3343780">
                <a:moveTo>
                  <a:pt x="1288249" y="0"/>
                </a:moveTo>
                <a:lnTo>
                  <a:pt x="1305708" y="32167"/>
                </a:lnTo>
                <a:cubicBezTo>
                  <a:pt x="1390683" y="157945"/>
                  <a:pt x="1534584" y="240641"/>
                  <a:pt x="1697801" y="240641"/>
                </a:cubicBezTo>
                <a:cubicBezTo>
                  <a:pt x="1861018" y="240641"/>
                  <a:pt x="2004920" y="157945"/>
                  <a:pt x="2089893" y="32167"/>
                </a:cubicBezTo>
                <a:lnTo>
                  <a:pt x="2107353" y="0"/>
                </a:lnTo>
                <a:lnTo>
                  <a:pt x="2202673" y="24510"/>
                </a:lnTo>
                <a:cubicBezTo>
                  <a:pt x="2893795" y="239471"/>
                  <a:pt x="3395600" y="884125"/>
                  <a:pt x="3395600" y="1645980"/>
                </a:cubicBezTo>
                <a:cubicBezTo>
                  <a:pt x="3395600" y="2583649"/>
                  <a:pt x="2635469" y="3343780"/>
                  <a:pt x="1697800" y="3343780"/>
                </a:cubicBezTo>
                <a:cubicBezTo>
                  <a:pt x="760131" y="3343780"/>
                  <a:pt x="0" y="2583649"/>
                  <a:pt x="0" y="1645980"/>
                </a:cubicBezTo>
                <a:cubicBezTo>
                  <a:pt x="0" y="884125"/>
                  <a:pt x="501806" y="239471"/>
                  <a:pt x="1192927" y="2451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46190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67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71E26E08-029D-4DD1-982E-A62576C382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5C7CE"/>
              </a:solidFill>
              <a:highlight>
                <a:srgbClr val="967485"/>
              </a:highlight>
            </a:endParaRPr>
          </a:p>
        </p:txBody>
      </p:sp>
      <p:grpSp>
        <p:nvGrpSpPr>
          <p:cNvPr id="10" name="组合 21">
            <a:extLst>
              <a:ext uri="{FF2B5EF4-FFF2-40B4-BE49-F238E27FC236}">
                <a16:creationId xmlns:a16="http://schemas.microsoft.com/office/drawing/2014/main" id="{7115E3F1-36F7-4DD0-9F04-D012C6625469}"/>
              </a:ext>
            </a:extLst>
          </p:cNvPr>
          <p:cNvGrpSpPr/>
          <p:nvPr/>
        </p:nvGrpSpPr>
        <p:grpSpPr>
          <a:xfrm>
            <a:off x="4857980" y="4628423"/>
            <a:ext cx="540000" cy="540000"/>
            <a:chOff x="801291" y="3535885"/>
            <a:chExt cx="219347" cy="21934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E2CC5E5-53A7-4E9D-A38E-528A01484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91" y="3535885"/>
              <a:ext cx="219347" cy="219347"/>
            </a:xfrm>
            <a:prstGeom prst="ellipse">
              <a:avLst/>
            </a:prstGeom>
            <a:ln/>
            <a:extLst>
              <a:ext uri="{91240B29-F687-4F45-9708-019B960494DF}">
                <a14:hiddenLine xmlns:a14="http://schemas.microsoft.com/office/drawing/2010/main" w="6350">
                  <a:solidFill>
                    <a:srgbClr val="CBAB89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800">
                <a:solidFill>
                  <a:srgbClr val="FFFDE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组合 23">
              <a:extLst>
                <a:ext uri="{FF2B5EF4-FFF2-40B4-BE49-F238E27FC236}">
                  <a16:creationId xmlns:a16="http://schemas.microsoft.com/office/drawing/2014/main" id="{45830FCF-390F-4B80-8033-518F19279CB4}"/>
                </a:ext>
              </a:extLst>
            </p:cNvPr>
            <p:cNvGrpSpPr/>
            <p:nvPr/>
          </p:nvGrpSpPr>
          <p:grpSpPr>
            <a:xfrm>
              <a:off x="860980" y="3583766"/>
              <a:ext cx="100336" cy="114060"/>
              <a:chOff x="860980" y="3583766"/>
              <a:chExt cx="100336" cy="114060"/>
            </a:xfrm>
          </p:grpSpPr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B537839E-5BBC-446E-A237-5A3DB4925AA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C0A17940-A73A-4A8F-8337-8F2FE68B6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dist"/>
                <a:endPara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F4AA7F-52DE-4517-8CA6-8A0974D252DE}"/>
              </a:ext>
            </a:extLst>
          </p:cNvPr>
          <p:cNvSpPr txBox="1"/>
          <p:nvPr/>
        </p:nvSpPr>
        <p:spPr>
          <a:xfrm>
            <a:off x="3570817" y="2381693"/>
            <a:ext cx="5189106" cy="1796902"/>
          </a:xfrm>
          <a:prstGeom prst="rect">
            <a:avLst/>
          </a:prstGeom>
          <a:solidFill>
            <a:srgbClr val="926E80"/>
          </a:solidFill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4DF007-9801-42BC-BBF0-C98EA9BF8315}"/>
              </a:ext>
            </a:extLst>
          </p:cNvPr>
          <p:cNvSpPr txBox="1"/>
          <p:nvPr/>
        </p:nvSpPr>
        <p:spPr>
          <a:xfrm>
            <a:off x="4056414" y="2610606"/>
            <a:ext cx="42179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Jost"/>
              </a:rPr>
              <a:t>110</a:t>
            </a:r>
            <a:r>
              <a:rPr lang="zh-TW" altLang="en-US" sz="4000" b="1" dirty="0">
                <a:solidFill>
                  <a:schemeClr val="bg1"/>
                </a:solidFill>
                <a:latin typeface="Jost"/>
              </a:rPr>
              <a:t>網程期末專案</a:t>
            </a:r>
            <a:endParaRPr lang="en-US" altLang="zh-TW" sz="4000" b="1" dirty="0">
              <a:solidFill>
                <a:schemeClr val="bg1"/>
              </a:solidFill>
              <a:latin typeface="Jost"/>
            </a:endParaRPr>
          </a:p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Jost"/>
              </a:rPr>
              <a:t>台灣美食地圖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4F213D2-B8EB-4E27-9E40-F73F425CCD81}"/>
              </a:ext>
            </a:extLst>
          </p:cNvPr>
          <p:cNvSpPr txBox="1"/>
          <p:nvPr/>
        </p:nvSpPr>
        <p:spPr>
          <a:xfrm>
            <a:off x="5544926" y="4575258"/>
            <a:ext cx="2392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00957030</a:t>
            </a:r>
            <a:r>
              <a:rPr lang="zh-TW" altLang="en-US" b="1" dirty="0">
                <a:solidFill>
                  <a:schemeClr val="bg1"/>
                </a:solidFill>
              </a:rPr>
              <a:t>林珊銥</a:t>
            </a:r>
            <a:endParaRPr lang="en-US" altLang="zh-TW" b="1" dirty="0">
              <a:solidFill>
                <a:schemeClr val="bg1"/>
              </a:solidFill>
            </a:endParaRPr>
          </a:p>
          <a:p>
            <a:r>
              <a:rPr lang="en-US" altLang="zh-TW" b="1" dirty="0">
                <a:solidFill>
                  <a:schemeClr val="bg1"/>
                </a:solidFill>
              </a:rPr>
              <a:t>00957034</a:t>
            </a:r>
            <a:r>
              <a:rPr lang="zh-TW" altLang="en-US" b="1" dirty="0">
                <a:solidFill>
                  <a:schemeClr val="bg1"/>
                </a:solidFill>
              </a:rPr>
              <a:t>林宸希</a:t>
            </a:r>
          </a:p>
        </p:txBody>
      </p:sp>
    </p:spTree>
    <p:extLst>
      <p:ext uri="{BB962C8B-B14F-4D97-AF65-F5344CB8AC3E}">
        <p14:creationId xmlns:p14="http://schemas.microsoft.com/office/powerpoint/2010/main" val="42527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983448" y="531086"/>
            <a:ext cx="4257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 </a:t>
            </a:r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TOPIC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20" name="Google Shape;4872;p81">
            <a:extLst>
              <a:ext uri="{FF2B5EF4-FFF2-40B4-BE49-F238E27FC236}">
                <a16:creationId xmlns:a16="http://schemas.microsoft.com/office/drawing/2014/main" id="{950570CC-D305-4115-BE89-59BA7839DFB7}"/>
              </a:ext>
            </a:extLst>
          </p:cNvPr>
          <p:cNvGrpSpPr/>
          <p:nvPr/>
        </p:nvGrpSpPr>
        <p:grpSpPr>
          <a:xfrm>
            <a:off x="1578340" y="1767968"/>
            <a:ext cx="9035319" cy="4220711"/>
            <a:chOff x="238124" y="1188750"/>
            <a:chExt cx="7140451" cy="3335550"/>
          </a:xfrm>
        </p:grpSpPr>
        <p:sp>
          <p:nvSpPr>
            <p:cNvPr id="21" name="Google Shape;4873;p81">
              <a:extLst>
                <a:ext uri="{FF2B5EF4-FFF2-40B4-BE49-F238E27FC236}">
                  <a16:creationId xmlns:a16="http://schemas.microsoft.com/office/drawing/2014/main" id="{D82FC481-4DAD-44C2-AC99-09B0663B1AB8}"/>
                </a:ext>
              </a:extLst>
            </p:cNvPr>
            <p:cNvSpPr/>
            <p:nvPr/>
          </p:nvSpPr>
          <p:spPr>
            <a:xfrm>
              <a:off x="238124" y="1200562"/>
              <a:ext cx="3463328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200" b="1" dirty="0">
                <a:solidFill>
                  <a:srgbClr val="F8FAFC"/>
                </a:solidFill>
                <a:latin typeface="Jost"/>
              </a:endParaRPr>
            </a:p>
          </p:txBody>
        </p:sp>
        <p:sp>
          <p:nvSpPr>
            <p:cNvPr id="22" name="Google Shape;4874;p81">
              <a:extLst>
                <a:ext uri="{FF2B5EF4-FFF2-40B4-BE49-F238E27FC236}">
                  <a16:creationId xmlns:a16="http://schemas.microsoft.com/office/drawing/2014/main" id="{7830EB77-6F4F-48BA-AD96-8EB888CD8C7A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3" name="Google Shape;4875;p81">
              <a:extLst>
                <a:ext uri="{FF2B5EF4-FFF2-40B4-BE49-F238E27FC236}">
                  <a16:creationId xmlns:a16="http://schemas.microsoft.com/office/drawing/2014/main" id="{74708009-D264-4FB4-BB81-52E45856FBB4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4" name="Google Shape;4876;p81">
              <a:extLst>
                <a:ext uri="{FF2B5EF4-FFF2-40B4-BE49-F238E27FC236}">
                  <a16:creationId xmlns:a16="http://schemas.microsoft.com/office/drawing/2014/main" id="{173FEB87-5187-4114-AB99-4FA0762BEBC5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  <p:sp>
          <p:nvSpPr>
            <p:cNvPr id="25" name="Google Shape;4877;p81">
              <a:extLst>
                <a:ext uri="{FF2B5EF4-FFF2-40B4-BE49-F238E27FC236}">
                  <a16:creationId xmlns:a16="http://schemas.microsoft.com/office/drawing/2014/main" id="{C51E745D-F1FA-43D0-AA48-6E5836E6D704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5ABAE91-F1D7-4D60-A5DC-EB5E1DD8B8A0}"/>
              </a:ext>
            </a:extLst>
          </p:cNvPr>
          <p:cNvSpPr txBox="1"/>
          <p:nvPr/>
        </p:nvSpPr>
        <p:spPr>
          <a:xfrm>
            <a:off x="7280733" y="2681919"/>
            <a:ext cx="2677460" cy="31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TW" altLang="en-US" sz="2200" b="1" i="0" dirty="0">
                <a:solidFill>
                  <a:schemeClr val="bg1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獨特角色及地圖</a:t>
            </a:r>
            <a:endParaRPr lang="en-US" sz="2200" b="1" i="0" dirty="0">
              <a:solidFill>
                <a:schemeClr val="bg1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4B23AF-F96D-4A8D-B993-1390DE746A73}"/>
              </a:ext>
            </a:extLst>
          </p:cNvPr>
          <p:cNvSpPr txBox="1"/>
          <p:nvPr/>
        </p:nvSpPr>
        <p:spPr>
          <a:xfrm>
            <a:off x="2077394" y="4653366"/>
            <a:ext cx="30205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F8FAFC"/>
                </a:solidFill>
                <a:latin typeface="Jost"/>
              </a:rPr>
              <a:t>透過問答題目來了解</a:t>
            </a:r>
            <a:endParaRPr lang="en-US" altLang="zh-TW" sz="2200" b="1" dirty="0">
              <a:solidFill>
                <a:srgbClr val="F8FAFC"/>
              </a:solidFill>
              <a:latin typeface="Jost"/>
            </a:endParaRPr>
          </a:p>
          <a:p>
            <a:r>
              <a:rPr lang="zh-TW" altLang="en-US" sz="2200" b="1" dirty="0">
                <a:solidFill>
                  <a:srgbClr val="F8FAFC"/>
                </a:solidFill>
                <a:latin typeface="Jost"/>
              </a:rPr>
              <a:t>台灣美食文化</a:t>
            </a:r>
            <a:endParaRPr lang="en-US" sz="2200" b="1" dirty="0">
              <a:solidFill>
                <a:srgbClr val="F8FAFC"/>
              </a:solidFill>
              <a:latin typeface="Jost"/>
            </a:endParaRPr>
          </a:p>
          <a:p>
            <a:pPr algn="r"/>
            <a:endParaRPr lang="en-US" sz="1400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673C1D5-7184-4AD5-AED8-8B294BC33C76}"/>
              </a:ext>
            </a:extLst>
          </p:cNvPr>
          <p:cNvSpPr txBox="1"/>
          <p:nvPr/>
        </p:nvSpPr>
        <p:spPr>
          <a:xfrm>
            <a:off x="7280733" y="4885595"/>
            <a:ext cx="2677460" cy="318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TW" altLang="en-US" sz="22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樂趣與學習兼具</a:t>
            </a:r>
            <a:endParaRPr lang="en-US" sz="2200" b="1" i="0" dirty="0">
              <a:solidFill>
                <a:schemeClr val="bg1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E998C6-3660-4602-A7E1-C2BE96730C0F}"/>
              </a:ext>
            </a:extLst>
          </p:cNvPr>
          <p:cNvSpPr txBox="1"/>
          <p:nvPr/>
        </p:nvSpPr>
        <p:spPr>
          <a:xfrm>
            <a:off x="4854808" y="3247240"/>
            <a:ext cx="24032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台灣美食地圖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EAF33A-116C-4149-9575-CA28A372E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99" y="537265"/>
            <a:ext cx="657317" cy="65731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BED643D-98BE-4FEB-9DBE-EEEC17BB9DA7}"/>
              </a:ext>
            </a:extLst>
          </p:cNvPr>
          <p:cNvSpPr txBox="1"/>
          <p:nvPr/>
        </p:nvSpPr>
        <p:spPr>
          <a:xfrm>
            <a:off x="1998482" y="2569645"/>
            <a:ext cx="31579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F8FAFC"/>
                </a:solidFill>
                <a:latin typeface="Jost"/>
              </a:rPr>
              <a:t>結合台灣各地特色美食</a:t>
            </a:r>
          </a:p>
        </p:txBody>
      </p:sp>
    </p:spTree>
    <p:extLst>
      <p:ext uri="{BB962C8B-B14F-4D97-AF65-F5344CB8AC3E}">
        <p14:creationId xmlns:p14="http://schemas.microsoft.com/office/powerpoint/2010/main" val="362909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166327" y="548730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Structure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193" name="群組 192">
            <a:extLst>
              <a:ext uri="{FF2B5EF4-FFF2-40B4-BE49-F238E27FC236}">
                <a16:creationId xmlns:a16="http://schemas.microsoft.com/office/drawing/2014/main" id="{A03E27EA-3D50-468A-B334-AAFC822D7FA3}"/>
              </a:ext>
            </a:extLst>
          </p:cNvPr>
          <p:cNvGrpSpPr/>
          <p:nvPr/>
        </p:nvGrpSpPr>
        <p:grpSpPr>
          <a:xfrm>
            <a:off x="3366453" y="1103507"/>
            <a:ext cx="6264710" cy="5503651"/>
            <a:chOff x="3366453" y="1219867"/>
            <a:chExt cx="6264710" cy="5503651"/>
          </a:xfrm>
        </p:grpSpPr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A4355169-A153-4D40-BFA1-4DB6BC78B28A}"/>
                </a:ext>
              </a:extLst>
            </p:cNvPr>
            <p:cNvGrpSpPr/>
            <p:nvPr/>
          </p:nvGrpSpPr>
          <p:grpSpPr>
            <a:xfrm>
              <a:off x="3366453" y="1219867"/>
              <a:ext cx="6264710" cy="5503651"/>
              <a:chOff x="2120374" y="1269341"/>
              <a:chExt cx="5214269" cy="4103116"/>
            </a:xfrm>
          </p:grpSpPr>
          <p:sp>
            <p:nvSpPr>
              <p:cNvPr id="51" name="手繪多邊形: 圖案 50">
                <a:extLst>
                  <a:ext uri="{FF2B5EF4-FFF2-40B4-BE49-F238E27FC236}">
                    <a16:creationId xmlns:a16="http://schemas.microsoft.com/office/drawing/2014/main" id="{F07FE3D7-17AE-4AB1-9738-25DD0E9D4218}"/>
                  </a:ext>
                </a:extLst>
              </p:cNvPr>
              <p:cNvSpPr/>
              <p:nvPr/>
            </p:nvSpPr>
            <p:spPr>
              <a:xfrm>
                <a:off x="3829050" y="1269341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rgbClr val="A28292"/>
              </a:solidFill>
              <a:ln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400" kern="12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網站首頁</a:t>
                </a:r>
              </a:p>
            </p:txBody>
          </p:sp>
          <p:sp>
            <p:nvSpPr>
              <p:cNvPr id="52" name="手繪多邊形: 圖案 51">
                <a:extLst>
                  <a:ext uri="{FF2B5EF4-FFF2-40B4-BE49-F238E27FC236}">
                    <a16:creationId xmlns:a16="http://schemas.microsoft.com/office/drawing/2014/main" id="{699CC975-851B-4114-AFC5-3DAA74884F67}"/>
                  </a:ext>
                </a:extLst>
              </p:cNvPr>
              <p:cNvSpPr/>
              <p:nvPr/>
            </p:nvSpPr>
            <p:spPr>
              <a:xfrm>
                <a:off x="3828257" y="2172652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400" dirty="0"/>
                  <a:t>選擇角色</a:t>
                </a:r>
                <a:endParaRPr lang="zh-TW" altLang="en-US" sz="1400" kern="1200" dirty="0"/>
              </a:p>
            </p:txBody>
          </p:sp>
          <p:sp>
            <p:nvSpPr>
              <p:cNvPr id="53" name="手繪多邊形: 圖案 52">
                <a:extLst>
                  <a:ext uri="{FF2B5EF4-FFF2-40B4-BE49-F238E27FC236}">
                    <a16:creationId xmlns:a16="http://schemas.microsoft.com/office/drawing/2014/main" id="{98E86EB4-A760-4154-883A-2B26D10D2D7C}"/>
                  </a:ext>
                </a:extLst>
              </p:cNvPr>
              <p:cNvSpPr/>
              <p:nvPr/>
            </p:nvSpPr>
            <p:spPr>
              <a:xfrm>
                <a:off x="3828257" y="3186274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rgbClr val="C7636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400" kern="1200" dirty="0"/>
                  <a:t>擲骰子</a:t>
                </a:r>
              </a:p>
            </p:txBody>
          </p:sp>
          <p:sp>
            <p:nvSpPr>
              <p:cNvPr id="54" name="手繪多邊形: 圖案 53">
                <a:extLst>
                  <a:ext uri="{FF2B5EF4-FFF2-40B4-BE49-F238E27FC236}">
                    <a16:creationId xmlns:a16="http://schemas.microsoft.com/office/drawing/2014/main" id="{6F0EDB06-03B2-4021-B1FD-30834E7AED50}"/>
                  </a:ext>
                </a:extLst>
              </p:cNvPr>
              <p:cNvSpPr/>
              <p:nvPr/>
            </p:nvSpPr>
            <p:spPr>
              <a:xfrm>
                <a:off x="2127450" y="3998189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TW" altLang="en-US" sz="1400" dirty="0"/>
                  <a:t>問答</a:t>
                </a:r>
                <a:endParaRPr lang="zh-TW" altLang="en-US" sz="1400" kern="1200" dirty="0"/>
              </a:p>
            </p:txBody>
          </p:sp>
          <p:sp>
            <p:nvSpPr>
              <p:cNvPr id="67" name="手繪多邊形: 圖案 66">
                <a:extLst>
                  <a:ext uri="{FF2B5EF4-FFF2-40B4-BE49-F238E27FC236}">
                    <a16:creationId xmlns:a16="http://schemas.microsoft.com/office/drawing/2014/main" id="{A890E291-77DA-4D63-B913-802D276C2D31}"/>
                  </a:ext>
                </a:extLst>
              </p:cNvPr>
              <p:cNvSpPr/>
              <p:nvPr/>
            </p:nvSpPr>
            <p:spPr>
              <a:xfrm>
                <a:off x="2120374" y="4665026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algn="ctr" fontAlgn="base"/>
                <a:r>
                  <a:rPr lang="en-US" altLang="zh-TW" sz="1400" dirty="0"/>
                  <a:t>  </a:t>
                </a:r>
                <a:r>
                  <a:rPr lang="zh-TW" altLang="en-US" sz="1400" dirty="0"/>
                  <a:t>獎金</a:t>
                </a:r>
                <a:r>
                  <a:rPr lang="en-US" altLang="zh-TW" b="1" dirty="0"/>
                  <a:t> </a:t>
                </a:r>
              </a:p>
            </p:txBody>
          </p:sp>
          <p:sp>
            <p:nvSpPr>
              <p:cNvPr id="71" name="手繪多邊形: 圖案 70">
                <a:extLst>
                  <a:ext uri="{FF2B5EF4-FFF2-40B4-BE49-F238E27FC236}">
                    <a16:creationId xmlns:a16="http://schemas.microsoft.com/office/drawing/2014/main" id="{F0E307B4-9D06-48AC-9945-8371778417E3}"/>
                  </a:ext>
                </a:extLst>
              </p:cNvPr>
              <p:cNvSpPr/>
              <p:nvPr/>
            </p:nvSpPr>
            <p:spPr>
              <a:xfrm>
                <a:off x="4625625" y="4765371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algn="ctr" defTabSz="6223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400" dirty="0"/>
                  <a:t>房地產</a:t>
                </a:r>
                <a:endParaRPr lang="en-US" altLang="zh-TW" sz="1400" dirty="0"/>
              </a:p>
            </p:txBody>
          </p:sp>
          <p:sp>
            <p:nvSpPr>
              <p:cNvPr id="72" name="手繪多邊形: 圖案 71">
                <a:extLst>
                  <a:ext uri="{FF2B5EF4-FFF2-40B4-BE49-F238E27FC236}">
                    <a16:creationId xmlns:a16="http://schemas.microsoft.com/office/drawing/2014/main" id="{668DEC72-36CA-46A3-A4FF-2DA9E5940CDB}"/>
                  </a:ext>
                </a:extLst>
              </p:cNvPr>
              <p:cNvSpPr/>
              <p:nvPr/>
            </p:nvSpPr>
            <p:spPr>
              <a:xfrm>
                <a:off x="6121500" y="4765886"/>
                <a:ext cx="1213143" cy="606571"/>
              </a:xfrm>
              <a:custGeom>
                <a:avLst/>
                <a:gdLst>
                  <a:gd name="connsiteX0" fmla="*/ 0 w 1213143"/>
                  <a:gd name="connsiteY0" fmla="*/ 303286 h 606571"/>
                  <a:gd name="connsiteX1" fmla="*/ 606572 w 1213143"/>
                  <a:gd name="connsiteY1" fmla="*/ 0 h 606571"/>
                  <a:gd name="connsiteX2" fmla="*/ 1213144 w 1213143"/>
                  <a:gd name="connsiteY2" fmla="*/ 303286 h 606571"/>
                  <a:gd name="connsiteX3" fmla="*/ 606572 w 1213143"/>
                  <a:gd name="connsiteY3" fmla="*/ 606572 h 606571"/>
                  <a:gd name="connsiteX4" fmla="*/ 0 w 1213143"/>
                  <a:gd name="connsiteY4" fmla="*/ 303286 h 606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3143" h="606571">
                    <a:moveTo>
                      <a:pt x="0" y="303286"/>
                    </a:moveTo>
                    <a:cubicBezTo>
                      <a:pt x="0" y="135786"/>
                      <a:pt x="271572" y="0"/>
                      <a:pt x="606572" y="0"/>
                    </a:cubicBezTo>
                    <a:cubicBezTo>
                      <a:pt x="941572" y="0"/>
                      <a:pt x="1213144" y="135786"/>
                      <a:pt x="1213144" y="303286"/>
                    </a:cubicBezTo>
                    <a:cubicBezTo>
                      <a:pt x="1213144" y="470786"/>
                      <a:pt x="941572" y="606572"/>
                      <a:pt x="606572" y="606572"/>
                    </a:cubicBezTo>
                    <a:cubicBezTo>
                      <a:pt x="271572" y="606572"/>
                      <a:pt x="0" y="470786"/>
                      <a:pt x="0" y="30328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6551" tIns="97720" rIns="186551" bIns="97720" numCol="1" spcCol="1270" anchor="ctr" anchorCtr="0">
                <a:noAutofit/>
              </a:bodyPr>
              <a:lstStyle/>
              <a:p>
                <a:pPr algn="ctr" defTabSz="6223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TW" altLang="en-US" sz="1400" dirty="0"/>
                  <a:t>過路費</a:t>
                </a:r>
                <a:endParaRPr lang="en-US" altLang="zh-TW" sz="1400" dirty="0"/>
              </a:p>
            </p:txBody>
          </p:sp>
        </p:grpSp>
        <p:grpSp>
          <p:nvGrpSpPr>
            <p:cNvPr id="191" name="群組 190">
              <a:extLst>
                <a:ext uri="{FF2B5EF4-FFF2-40B4-BE49-F238E27FC236}">
                  <a16:creationId xmlns:a16="http://schemas.microsoft.com/office/drawing/2014/main" id="{AB526DF6-2243-480A-863A-7C3AE6FCD3EF}"/>
                </a:ext>
              </a:extLst>
            </p:cNvPr>
            <p:cNvGrpSpPr/>
            <p:nvPr/>
          </p:nvGrpSpPr>
          <p:grpSpPr>
            <a:xfrm>
              <a:off x="4095223" y="2033483"/>
              <a:ext cx="4807174" cy="3876420"/>
              <a:chOff x="3829409" y="2063482"/>
              <a:chExt cx="4807174" cy="3876420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BF75A80-646F-4561-8CC2-9D801D9F2A52}"/>
                  </a:ext>
                </a:extLst>
              </p:cNvPr>
              <p:cNvSpPr txBox="1"/>
              <p:nvPr/>
            </p:nvSpPr>
            <p:spPr>
              <a:xfrm>
                <a:off x="6635158" y="3382340"/>
                <a:ext cx="899882" cy="425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500"/>
                  </a:lnSpc>
                </a:pPr>
                <a:r>
                  <a:rPr lang="en-US" sz="2400" b="1" i="0" dirty="0">
                    <a:solidFill>
                      <a:schemeClr val="bg1"/>
                    </a:solidFill>
                    <a:effectLst/>
                    <a:latin typeface="Jost" pitchFamily="2" charset="0"/>
                    <a:ea typeface="Jost" pitchFamily="2" charset="0"/>
                    <a:cs typeface="Arial Bold" panose="020B0704020202020204" pitchFamily="34" charset="0"/>
                  </a:rPr>
                  <a:t>02</a:t>
                </a:r>
                <a:endParaRPr lang="en-US" sz="2400" dirty="0">
                  <a:solidFill>
                    <a:schemeClr val="bg1"/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B26A7915-604A-4C0E-930B-8441E740599E}"/>
                  </a:ext>
                </a:extLst>
              </p:cNvPr>
              <p:cNvCxnSpPr>
                <a:cxnSpLocks/>
                <a:stCxn id="52" idx="3"/>
              </p:cNvCxnSpPr>
              <p:nvPr/>
            </p:nvCxnSpPr>
            <p:spPr>
              <a:xfrm flipH="1">
                <a:off x="5881354" y="3275124"/>
                <a:ext cx="1" cy="29411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C7A3C2C5-7E6E-415F-8E0D-E046F1387C2C}"/>
                  </a:ext>
                </a:extLst>
              </p:cNvPr>
              <p:cNvCxnSpPr>
                <a:cxnSpLocks/>
                <a:endCxn id="53" idx="1"/>
              </p:cNvCxnSpPr>
              <p:nvPr/>
            </p:nvCxnSpPr>
            <p:spPr>
              <a:xfrm>
                <a:off x="5881354" y="3551231"/>
                <a:ext cx="0" cy="26988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28B6D25-D35E-4698-BD54-AB84CDBD4BF4}"/>
                  </a:ext>
                </a:extLst>
              </p:cNvPr>
              <p:cNvCxnSpPr>
                <a:cxnSpLocks/>
                <a:stCxn id="51" idx="3"/>
              </p:cNvCxnSpPr>
              <p:nvPr/>
            </p:nvCxnSpPr>
            <p:spPr>
              <a:xfrm>
                <a:off x="5882307" y="2063482"/>
                <a:ext cx="37" cy="23081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520B53EF-4E4F-4648-B974-443870003FBC}"/>
                  </a:ext>
                </a:extLst>
              </p:cNvPr>
              <p:cNvCxnSpPr>
                <a:cxnSpLocks/>
                <a:stCxn id="52" idx="1"/>
              </p:cNvCxnSpPr>
              <p:nvPr/>
            </p:nvCxnSpPr>
            <p:spPr>
              <a:xfrm flipV="1">
                <a:off x="5881355" y="2274648"/>
                <a:ext cx="0" cy="18686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C857C245-9BB8-4648-86E7-006CE153DC37}"/>
                  </a:ext>
                </a:extLst>
              </p:cNvPr>
              <p:cNvCxnSpPr>
                <a:cxnSpLocks/>
                <a:stCxn id="53" idx="3"/>
                <a:endCxn id="53" idx="3"/>
              </p:cNvCxnSpPr>
              <p:nvPr/>
            </p:nvCxnSpPr>
            <p:spPr>
              <a:xfrm>
                <a:off x="5881354" y="4634730"/>
                <a:ext cx="0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直線接點 139">
                <a:extLst>
                  <a:ext uri="{FF2B5EF4-FFF2-40B4-BE49-F238E27FC236}">
                    <a16:creationId xmlns:a16="http://schemas.microsoft.com/office/drawing/2014/main" id="{6BD67758-F422-43EA-85B8-0A458493983E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flipH="1">
                <a:off x="3837910" y="5723780"/>
                <a:ext cx="1" cy="8083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線接點 151">
                <a:extLst>
                  <a:ext uri="{FF2B5EF4-FFF2-40B4-BE49-F238E27FC236}">
                    <a16:creationId xmlns:a16="http://schemas.microsoft.com/office/drawing/2014/main" id="{18BAE126-F93B-40E5-95FC-F5314CE2F61D}"/>
                  </a:ext>
                </a:extLst>
              </p:cNvPr>
              <p:cNvCxnSpPr>
                <a:cxnSpLocks/>
                <a:endCxn id="53" idx="3"/>
              </p:cNvCxnSpPr>
              <p:nvPr/>
            </p:nvCxnSpPr>
            <p:spPr>
              <a:xfrm flipV="1">
                <a:off x="5881354" y="4634730"/>
                <a:ext cx="0" cy="87327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線接點 156">
                <a:extLst>
                  <a:ext uri="{FF2B5EF4-FFF2-40B4-BE49-F238E27FC236}">
                    <a16:creationId xmlns:a16="http://schemas.microsoft.com/office/drawing/2014/main" id="{4AF86AF2-F118-4C80-891E-5BBC624AC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1642" y="4759715"/>
                <a:ext cx="185979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直線接點 158">
                <a:extLst>
                  <a:ext uri="{FF2B5EF4-FFF2-40B4-BE49-F238E27FC236}">
                    <a16:creationId xmlns:a16="http://schemas.microsoft.com/office/drawing/2014/main" id="{169BCE0F-8F45-4301-A735-8FCF42D1B9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1440" y="4759715"/>
                <a:ext cx="0" cy="78764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直線接點 161">
                <a:extLst>
                  <a:ext uri="{FF2B5EF4-FFF2-40B4-BE49-F238E27FC236}">
                    <a16:creationId xmlns:a16="http://schemas.microsoft.com/office/drawing/2014/main" id="{7D318090-CB89-44C1-9C1E-B79D5AB37810}"/>
                  </a:ext>
                </a:extLst>
              </p:cNvPr>
              <p:cNvCxnSpPr>
                <a:cxnSpLocks/>
                <a:endCxn id="71" idx="1"/>
              </p:cNvCxnSpPr>
              <p:nvPr/>
            </p:nvCxnSpPr>
            <p:spPr>
              <a:xfrm>
                <a:off x="6839355" y="5547360"/>
                <a:ext cx="1" cy="39185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直線接點 164">
                <a:extLst>
                  <a:ext uri="{FF2B5EF4-FFF2-40B4-BE49-F238E27FC236}">
                    <a16:creationId xmlns:a16="http://schemas.microsoft.com/office/drawing/2014/main" id="{6007B357-8C5C-4A29-A04A-D76479C3F8BF}"/>
                  </a:ext>
                </a:extLst>
              </p:cNvPr>
              <p:cNvCxnSpPr>
                <a:cxnSpLocks/>
                <a:stCxn id="72" idx="1"/>
              </p:cNvCxnSpPr>
              <p:nvPr/>
            </p:nvCxnSpPr>
            <p:spPr>
              <a:xfrm flipV="1">
                <a:off x="8636583" y="5547360"/>
                <a:ext cx="0" cy="392542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87F491AD-BCEE-4376-AFD3-7D6B2F9DC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9354" y="5547360"/>
                <a:ext cx="179722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直線接點 183">
                <a:extLst>
                  <a:ext uri="{FF2B5EF4-FFF2-40B4-BE49-F238E27FC236}">
                    <a16:creationId xmlns:a16="http://schemas.microsoft.com/office/drawing/2014/main" id="{C4E28D6C-A781-4BF8-B298-3294ECD0818C}"/>
                  </a:ext>
                </a:extLst>
              </p:cNvPr>
              <p:cNvCxnSpPr>
                <a:cxnSpLocks/>
                <a:stCxn id="54" idx="1"/>
              </p:cNvCxnSpPr>
              <p:nvPr/>
            </p:nvCxnSpPr>
            <p:spPr>
              <a:xfrm flipV="1">
                <a:off x="3837911" y="4753705"/>
                <a:ext cx="0" cy="156459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直線接點 185">
                <a:extLst>
                  <a:ext uri="{FF2B5EF4-FFF2-40B4-BE49-F238E27FC236}">
                    <a16:creationId xmlns:a16="http://schemas.microsoft.com/office/drawing/2014/main" id="{734E1E99-2493-47EB-B3D7-0B9C52EC0F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29409" y="4759715"/>
                <a:ext cx="202223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oogle Shape;8385;p89">
            <a:extLst>
              <a:ext uri="{FF2B5EF4-FFF2-40B4-BE49-F238E27FC236}">
                <a16:creationId xmlns:a16="http://schemas.microsoft.com/office/drawing/2014/main" id="{948811F5-02C9-4AAC-8B1B-DBF18802FA41}"/>
              </a:ext>
            </a:extLst>
          </p:cNvPr>
          <p:cNvGrpSpPr/>
          <p:nvPr/>
        </p:nvGrpSpPr>
        <p:grpSpPr>
          <a:xfrm>
            <a:off x="527891" y="635852"/>
            <a:ext cx="557642" cy="560649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195" name="Google Shape;8386;p89">
              <a:extLst>
                <a:ext uri="{FF2B5EF4-FFF2-40B4-BE49-F238E27FC236}">
                  <a16:creationId xmlns:a16="http://schemas.microsoft.com/office/drawing/2014/main" id="{B242918B-78FE-4EE9-AE70-5CDDDB26F9FF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6" name="Google Shape;8387;p89">
              <a:extLst>
                <a:ext uri="{FF2B5EF4-FFF2-40B4-BE49-F238E27FC236}">
                  <a16:creationId xmlns:a16="http://schemas.microsoft.com/office/drawing/2014/main" id="{B45DD134-261A-4C16-B2E7-EB38B209199A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7" name="Google Shape;8388;p89">
              <a:extLst>
                <a:ext uri="{FF2B5EF4-FFF2-40B4-BE49-F238E27FC236}">
                  <a16:creationId xmlns:a16="http://schemas.microsoft.com/office/drawing/2014/main" id="{DF9D5658-2C3B-4A79-B9EB-73CFDD46E0F3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8" name="Google Shape;8389;p89">
              <a:extLst>
                <a:ext uri="{FF2B5EF4-FFF2-40B4-BE49-F238E27FC236}">
                  <a16:creationId xmlns:a16="http://schemas.microsoft.com/office/drawing/2014/main" id="{DAEFAF68-C5E1-4A30-8C2B-F3BF84F116A8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99" name="Google Shape;8390;p89">
              <a:extLst>
                <a:ext uri="{FF2B5EF4-FFF2-40B4-BE49-F238E27FC236}">
                  <a16:creationId xmlns:a16="http://schemas.microsoft.com/office/drawing/2014/main" id="{90BE617C-2615-4238-BB8A-1FFEDEE904F9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167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075343" y="536352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Characteristics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94392C-F503-4B18-ACAF-63E1EEA29AD8}"/>
              </a:ext>
            </a:extLst>
          </p:cNvPr>
          <p:cNvSpPr txBox="1"/>
          <p:nvPr/>
        </p:nvSpPr>
        <p:spPr>
          <a:xfrm>
            <a:off x="4610646" y="2832073"/>
            <a:ext cx="6799356" cy="1200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地圖結合台灣美食 以北中南東分類</a:t>
            </a:r>
            <a:endParaRPr lang="en-US" altLang="zh-TW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了解台灣各地特色美食</a:t>
            </a:r>
            <a:endParaRPr lang="en-US" altLang="zh-TW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並以問答題目來學習相關知識</a:t>
            </a:r>
            <a:endParaRPr lang="en-US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1E8743F-429A-4C8C-A871-755460F66626}"/>
              </a:ext>
            </a:extLst>
          </p:cNvPr>
          <p:cNvSpPr txBox="1"/>
          <p:nvPr/>
        </p:nvSpPr>
        <p:spPr>
          <a:xfrm>
            <a:off x="4643866" y="1986599"/>
            <a:ext cx="4499512" cy="3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zh-TW" altLang="en-US" sz="2500" b="1" dirty="0">
                <a:solidFill>
                  <a:schemeClr val="tx2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角色獨創   絕無僅有</a:t>
            </a:r>
            <a:endParaRPr lang="en-US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A635480-1F40-4D1E-A238-38696E0FE71E}"/>
              </a:ext>
            </a:extLst>
          </p:cNvPr>
          <p:cNvSpPr txBox="1"/>
          <p:nvPr/>
        </p:nvSpPr>
        <p:spPr>
          <a:xfrm>
            <a:off x="4638034" y="4647666"/>
            <a:ext cx="4100613" cy="32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  <a:spcBef>
                <a:spcPts val="1800"/>
              </a:spcBef>
            </a:pPr>
            <a:r>
              <a:rPr lang="zh-TW" altLang="en-US" sz="2500" b="1" i="0" dirty="0">
                <a:solidFill>
                  <a:schemeClr val="tx2"/>
                </a:solidFill>
                <a:effectLst/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版面較傳統大富翁簡潔</a:t>
            </a:r>
            <a:endParaRPr lang="en-US" sz="2500" b="1" i="0" dirty="0">
              <a:solidFill>
                <a:schemeClr val="tx2"/>
              </a:solidFill>
              <a:effectLst/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BEC52AF-D557-497D-B502-5479A0F6B60F}"/>
              </a:ext>
            </a:extLst>
          </p:cNvPr>
          <p:cNvSpPr txBox="1"/>
          <p:nvPr/>
        </p:nvSpPr>
        <p:spPr>
          <a:xfrm>
            <a:off x="4726337" y="5736757"/>
            <a:ext cx="549656" cy="42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04</a:t>
            </a:r>
            <a:endParaRPr lang="en-US" sz="2000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4A7A63F-40BD-4639-8EA6-85ED2C600C60}"/>
              </a:ext>
            </a:extLst>
          </p:cNvPr>
          <p:cNvSpPr txBox="1"/>
          <p:nvPr/>
        </p:nvSpPr>
        <p:spPr>
          <a:xfrm>
            <a:off x="6919545" y="5736757"/>
            <a:ext cx="549656" cy="42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n-US" sz="2000" b="1" i="0" dirty="0">
                <a:solidFill>
                  <a:schemeClr val="bg1"/>
                </a:solidFill>
                <a:effectLst/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03</a:t>
            </a:r>
            <a:endParaRPr lang="en-US" sz="2000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pic>
        <p:nvPicPr>
          <p:cNvPr id="6" name="圖形 5" descr="燈泡">
            <a:extLst>
              <a:ext uri="{FF2B5EF4-FFF2-40B4-BE49-F238E27FC236}">
                <a16:creationId xmlns:a16="http://schemas.microsoft.com/office/drawing/2014/main" id="{5E63B79B-A59D-4251-A786-C9F8F29E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884" y="1700012"/>
            <a:ext cx="797972" cy="797972"/>
          </a:xfrm>
          <a:prstGeom prst="rect">
            <a:avLst/>
          </a:prstGeom>
        </p:spPr>
      </p:pic>
      <p:pic>
        <p:nvPicPr>
          <p:cNvPr id="42" name="圖形 41" descr="燈泡">
            <a:extLst>
              <a:ext uri="{FF2B5EF4-FFF2-40B4-BE49-F238E27FC236}">
                <a16:creationId xmlns:a16="http://schemas.microsoft.com/office/drawing/2014/main" id="{2FDDEF1D-4414-4D22-A9E5-D288B8D84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884" y="4368271"/>
            <a:ext cx="797972" cy="797972"/>
          </a:xfrm>
          <a:prstGeom prst="rect">
            <a:avLst/>
          </a:prstGeom>
        </p:spPr>
      </p:pic>
      <p:pic>
        <p:nvPicPr>
          <p:cNvPr id="43" name="圖形 42" descr="燈泡">
            <a:extLst>
              <a:ext uri="{FF2B5EF4-FFF2-40B4-BE49-F238E27FC236}">
                <a16:creationId xmlns:a16="http://schemas.microsoft.com/office/drawing/2014/main" id="{25A69482-7C5C-4555-85E5-A780F84AE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1884" y="2953758"/>
            <a:ext cx="797972" cy="797972"/>
          </a:xfrm>
          <a:prstGeom prst="rect">
            <a:avLst/>
          </a:prstGeom>
        </p:spPr>
      </p:pic>
      <p:grpSp>
        <p:nvGrpSpPr>
          <p:cNvPr id="44" name="Google Shape;8445;p89">
            <a:extLst>
              <a:ext uri="{FF2B5EF4-FFF2-40B4-BE49-F238E27FC236}">
                <a16:creationId xmlns:a16="http://schemas.microsoft.com/office/drawing/2014/main" id="{1E602CE1-7AEE-41E4-AB17-6E44732A4F20}"/>
              </a:ext>
            </a:extLst>
          </p:cNvPr>
          <p:cNvGrpSpPr/>
          <p:nvPr/>
        </p:nvGrpSpPr>
        <p:grpSpPr>
          <a:xfrm>
            <a:off x="450762" y="583151"/>
            <a:ext cx="564105" cy="565545"/>
            <a:chOff x="-1591550" y="3597475"/>
            <a:chExt cx="293825" cy="294575"/>
          </a:xfrm>
          <a:solidFill>
            <a:schemeClr val="tx2"/>
          </a:solidFill>
        </p:grpSpPr>
        <p:sp>
          <p:nvSpPr>
            <p:cNvPr id="45" name="Google Shape;8446;p89">
              <a:extLst>
                <a:ext uri="{FF2B5EF4-FFF2-40B4-BE49-F238E27FC236}">
                  <a16:creationId xmlns:a16="http://schemas.microsoft.com/office/drawing/2014/main" id="{E50C99FF-E55B-4961-9D48-DA5B5AFAD635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6" name="Google Shape;8447;p89">
              <a:extLst>
                <a:ext uri="{FF2B5EF4-FFF2-40B4-BE49-F238E27FC236}">
                  <a16:creationId xmlns:a16="http://schemas.microsoft.com/office/drawing/2014/main" id="{70D2882B-B099-4D2E-AE47-F0529E85C839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8448;p89">
              <a:extLst>
                <a:ext uri="{FF2B5EF4-FFF2-40B4-BE49-F238E27FC236}">
                  <a16:creationId xmlns:a16="http://schemas.microsoft.com/office/drawing/2014/main" id="{8849A3F7-3E13-42E2-B034-E67B86624E0D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38108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215182" y="532893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Technique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1B4697D-9778-494A-B5B8-83A128ECAC6A}"/>
              </a:ext>
            </a:extLst>
          </p:cNvPr>
          <p:cNvSpPr/>
          <p:nvPr/>
        </p:nvSpPr>
        <p:spPr>
          <a:xfrm>
            <a:off x="7232179" y="1968393"/>
            <a:ext cx="3145198" cy="3923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1C1CBC-FCB6-49D9-A459-25088250A803}"/>
              </a:ext>
            </a:extLst>
          </p:cNvPr>
          <p:cNvSpPr txBox="1"/>
          <p:nvPr/>
        </p:nvSpPr>
        <p:spPr>
          <a:xfrm>
            <a:off x="7856984" y="2206254"/>
            <a:ext cx="209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ADVANCED</a:t>
            </a:r>
            <a:endParaRPr lang="en-US" sz="3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18120-ED00-4386-86A5-91C8C0E1B9C9}"/>
              </a:ext>
            </a:extLst>
          </p:cNvPr>
          <p:cNvSpPr txBox="1"/>
          <p:nvPr/>
        </p:nvSpPr>
        <p:spPr>
          <a:xfrm>
            <a:off x="8401423" y="6028453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Total: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EF3979-BA64-4BC2-8840-C68C0D86DEFB}"/>
              </a:ext>
            </a:extLst>
          </p:cNvPr>
          <p:cNvSpPr txBox="1"/>
          <p:nvPr/>
        </p:nvSpPr>
        <p:spPr>
          <a:xfrm>
            <a:off x="8101397" y="3094747"/>
            <a:ext cx="1460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JSON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2AE09DD-636D-4F8E-B293-CB22C5FC3BA7}"/>
              </a:ext>
            </a:extLst>
          </p:cNvPr>
          <p:cNvGrpSpPr/>
          <p:nvPr/>
        </p:nvGrpSpPr>
        <p:grpSpPr>
          <a:xfrm>
            <a:off x="1674448" y="1968393"/>
            <a:ext cx="3323763" cy="3923428"/>
            <a:chOff x="558729" y="1952657"/>
            <a:chExt cx="3323763" cy="3923428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376C894-655D-4728-A32E-3D997E5BBB0B}"/>
                </a:ext>
              </a:extLst>
            </p:cNvPr>
            <p:cNvSpPr/>
            <p:nvPr/>
          </p:nvSpPr>
          <p:spPr>
            <a:xfrm>
              <a:off x="558729" y="1952657"/>
              <a:ext cx="3323763" cy="3923428"/>
            </a:xfrm>
            <a:prstGeom prst="rect">
              <a:avLst/>
            </a:prstGeom>
            <a:gradFill flip="none" rotWithShape="1">
              <a:gsLst>
                <a:gs pos="35000">
                  <a:schemeClr val="accent1">
                    <a:alpha val="1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A2AC1A-DA2B-4D92-BF1E-024CE4F0B768}"/>
                </a:ext>
              </a:extLst>
            </p:cNvPr>
            <p:cNvSpPr txBox="1"/>
            <p:nvPr/>
          </p:nvSpPr>
          <p:spPr>
            <a:xfrm>
              <a:off x="1124087" y="2167589"/>
              <a:ext cx="219666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 Bold" panose="020B0704020202020204" pitchFamily="34" charset="0"/>
                </a:rPr>
                <a:t>BASIC</a:t>
              </a:r>
              <a:endParaRPr 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CBECF6D-1721-4C65-95F6-CA23A8064112}"/>
                </a:ext>
              </a:extLst>
            </p:cNvPr>
            <p:cNvSpPr txBox="1"/>
            <p:nvPr/>
          </p:nvSpPr>
          <p:spPr>
            <a:xfrm>
              <a:off x="1783871" y="3096413"/>
              <a:ext cx="14600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HTML</a:t>
              </a:r>
              <a:endPara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876905E-7B3B-48B9-9A89-67AD2183504F}"/>
                </a:ext>
              </a:extLst>
            </p:cNvPr>
            <p:cNvSpPr txBox="1"/>
            <p:nvPr/>
          </p:nvSpPr>
          <p:spPr>
            <a:xfrm>
              <a:off x="1871320" y="3898794"/>
              <a:ext cx="146006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C</a:t>
              </a:r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SS</a:t>
              </a:r>
              <a:endPara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A269725-203E-4A5C-A6BF-F520D5BE24A2}"/>
                </a:ext>
              </a:extLst>
            </p:cNvPr>
            <p:cNvSpPr txBox="1"/>
            <p:nvPr/>
          </p:nvSpPr>
          <p:spPr>
            <a:xfrm>
              <a:off x="1484648" y="4722441"/>
              <a:ext cx="169173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  <a:cs typeface="Arial" panose="020B0604020202020204" pitchFamily="34" charset="0"/>
                </a:rPr>
                <a:t>JAVASCRIPT</a:t>
              </a:r>
              <a:endPara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00B37CB-7690-4C1A-A4B9-C75B3AD0DA95}"/>
              </a:ext>
            </a:extLst>
          </p:cNvPr>
          <p:cNvSpPr txBox="1"/>
          <p:nvPr/>
        </p:nvSpPr>
        <p:spPr>
          <a:xfrm>
            <a:off x="8348257" y="3912575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jQuery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6C793F-26AD-4895-B430-6AF90251664D}"/>
              </a:ext>
            </a:extLst>
          </p:cNvPr>
          <p:cNvSpPr txBox="1"/>
          <p:nvPr/>
        </p:nvSpPr>
        <p:spPr>
          <a:xfrm>
            <a:off x="4975441" y="5409484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$23650000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8DB99D-A398-4025-A8CA-A8F45ED9122A}"/>
              </a:ext>
            </a:extLst>
          </p:cNvPr>
          <p:cNvSpPr txBox="1"/>
          <p:nvPr/>
        </p:nvSpPr>
        <p:spPr>
          <a:xfrm>
            <a:off x="8199063" y="4727017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bootstrap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grpSp>
        <p:nvGrpSpPr>
          <p:cNvPr id="50" name="Google Shape;8449;p89">
            <a:extLst>
              <a:ext uri="{FF2B5EF4-FFF2-40B4-BE49-F238E27FC236}">
                <a16:creationId xmlns:a16="http://schemas.microsoft.com/office/drawing/2014/main" id="{C51FD0F4-2925-441B-9CFD-EB55CA5BCD5F}"/>
              </a:ext>
            </a:extLst>
          </p:cNvPr>
          <p:cNvGrpSpPr/>
          <p:nvPr/>
        </p:nvGrpSpPr>
        <p:grpSpPr>
          <a:xfrm>
            <a:off x="528638" y="646419"/>
            <a:ext cx="562569" cy="532331"/>
            <a:chOff x="-1592325" y="3957400"/>
            <a:chExt cx="293025" cy="277275"/>
          </a:xfrm>
          <a:solidFill>
            <a:schemeClr val="tx2"/>
          </a:solidFill>
        </p:grpSpPr>
        <p:sp>
          <p:nvSpPr>
            <p:cNvPr id="51" name="Google Shape;8450;p89">
              <a:extLst>
                <a:ext uri="{FF2B5EF4-FFF2-40B4-BE49-F238E27FC236}">
                  <a16:creationId xmlns:a16="http://schemas.microsoft.com/office/drawing/2014/main" id="{2D19B550-A5E0-48D4-9B6C-22966C000B09}"/>
                </a:ext>
              </a:extLst>
            </p:cNvPr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2" name="Google Shape;8451;p89">
              <a:extLst>
                <a:ext uri="{FF2B5EF4-FFF2-40B4-BE49-F238E27FC236}">
                  <a16:creationId xmlns:a16="http://schemas.microsoft.com/office/drawing/2014/main" id="{ACE542DB-06DD-413D-A67A-1ADDEB93C1F8}"/>
                </a:ext>
              </a:extLst>
            </p:cNvPr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8452;p89">
              <a:extLst>
                <a:ext uri="{FF2B5EF4-FFF2-40B4-BE49-F238E27FC236}">
                  <a16:creationId xmlns:a16="http://schemas.microsoft.com/office/drawing/2014/main" id="{DCC08FE8-FF22-47A9-AFE6-042480F06E39}"/>
                </a:ext>
              </a:extLst>
            </p:cNvPr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4" name="Google Shape;8453;p89">
              <a:extLst>
                <a:ext uri="{FF2B5EF4-FFF2-40B4-BE49-F238E27FC236}">
                  <a16:creationId xmlns:a16="http://schemas.microsoft.com/office/drawing/2014/main" id="{21817F31-CEAC-4B3B-8BFE-AA42F3A50538}"/>
                </a:ext>
              </a:extLst>
            </p:cNvPr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610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925DC7B-3DA7-4822-9428-73FCAF27A6FC}"/>
              </a:ext>
            </a:extLst>
          </p:cNvPr>
          <p:cNvCxnSpPr>
            <a:cxnSpLocks/>
          </p:cNvCxnSpPr>
          <p:nvPr/>
        </p:nvCxnSpPr>
        <p:spPr>
          <a:xfrm>
            <a:off x="889794" y="431799"/>
            <a:ext cx="88344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FA3CC7-152B-415A-904E-40A45E5EFD7A}"/>
              </a:ext>
            </a:extLst>
          </p:cNvPr>
          <p:cNvCxnSpPr>
            <a:cxnSpLocks/>
          </p:cNvCxnSpPr>
          <p:nvPr/>
        </p:nvCxnSpPr>
        <p:spPr>
          <a:xfrm>
            <a:off x="528638" y="431799"/>
            <a:ext cx="361156" cy="0"/>
          </a:xfrm>
          <a:prstGeom prst="line">
            <a:avLst/>
          </a:prstGeom>
          <a:ln w="38100">
            <a:solidFill>
              <a:schemeClr val="accent2">
                <a:alpha val="9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4C10B12-F0F4-499C-91AE-79FFF0303BAD}"/>
              </a:ext>
            </a:extLst>
          </p:cNvPr>
          <p:cNvSpPr txBox="1"/>
          <p:nvPr/>
        </p:nvSpPr>
        <p:spPr>
          <a:xfrm>
            <a:off x="1215182" y="532893"/>
            <a:ext cx="525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Team Work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  <a:latin typeface="Jost" pitchFamily="2" charset="0"/>
              <a:ea typeface="Jost" pitchFamily="2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71C1CBC-FCB6-49D9-A459-25088250A803}"/>
              </a:ext>
            </a:extLst>
          </p:cNvPr>
          <p:cNvSpPr txBox="1"/>
          <p:nvPr/>
        </p:nvSpPr>
        <p:spPr>
          <a:xfrm>
            <a:off x="7856984" y="2206254"/>
            <a:ext cx="20952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000" b="1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 Bold" panose="020B0704020202020204" pitchFamily="34" charset="0"/>
              </a:rPr>
              <a:t>ADVANCED</a:t>
            </a:r>
            <a:endParaRPr lang="en-US" sz="3000" b="1" dirty="0">
              <a:solidFill>
                <a:schemeClr val="bg1"/>
              </a:solidFill>
              <a:latin typeface="Jost" pitchFamily="2" charset="0"/>
              <a:ea typeface="Jost" pitchFamily="2" charset="0"/>
              <a:cs typeface="Arial Bold" panose="020B07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18120-ED00-4386-86A5-91C8C0E1B9C9}"/>
              </a:ext>
            </a:extLst>
          </p:cNvPr>
          <p:cNvSpPr txBox="1"/>
          <p:nvPr/>
        </p:nvSpPr>
        <p:spPr>
          <a:xfrm>
            <a:off x="8401423" y="6028453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Total: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EF3979-BA64-4BC2-8840-C68C0D86DEFB}"/>
              </a:ext>
            </a:extLst>
          </p:cNvPr>
          <p:cNvSpPr txBox="1"/>
          <p:nvPr/>
        </p:nvSpPr>
        <p:spPr>
          <a:xfrm>
            <a:off x="8252229" y="3094747"/>
            <a:ext cx="14600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Anime.js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00B37CB-7690-4C1A-A4B9-C75B3AD0DA95}"/>
              </a:ext>
            </a:extLst>
          </p:cNvPr>
          <p:cNvSpPr txBox="1"/>
          <p:nvPr/>
        </p:nvSpPr>
        <p:spPr>
          <a:xfrm>
            <a:off x="8348257" y="3912575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jQuery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86C793F-26AD-4895-B430-6AF90251664D}"/>
              </a:ext>
            </a:extLst>
          </p:cNvPr>
          <p:cNvSpPr txBox="1"/>
          <p:nvPr/>
        </p:nvSpPr>
        <p:spPr>
          <a:xfrm>
            <a:off x="4975441" y="5409484"/>
            <a:ext cx="14600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Jost" pitchFamily="2" charset="0"/>
                <a:ea typeface="Jost" pitchFamily="2" charset="0"/>
                <a:cs typeface="Arial" panose="020B0604020202020204" pitchFamily="34" charset="0"/>
              </a:rPr>
              <a:t>$23650000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28DB99D-A398-4025-A8CA-A8F45ED9122A}"/>
              </a:ext>
            </a:extLst>
          </p:cNvPr>
          <p:cNvSpPr txBox="1"/>
          <p:nvPr/>
        </p:nvSpPr>
        <p:spPr>
          <a:xfrm>
            <a:off x="8199063" y="4727017"/>
            <a:ext cx="1460061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altLang="zh-TW" sz="2200" dirty="0">
                <a:solidFill>
                  <a:schemeClr val="bg1"/>
                </a:solidFill>
                <a:latin typeface="Jost" pitchFamily="2" charset="0"/>
                <a:cs typeface="Arial" panose="020B0604020202020204" pitchFamily="34" charset="0"/>
              </a:rPr>
              <a:t>bootstrap</a:t>
            </a:r>
            <a:endParaRPr lang="zh-TW" altLang="en-US" sz="2200" dirty="0">
              <a:solidFill>
                <a:schemeClr val="bg1"/>
              </a:solidFill>
              <a:latin typeface="Jost" pitchFamily="2" charset="0"/>
              <a:cs typeface="Arial" panose="020B0604020202020204" pitchFamily="34" charset="0"/>
            </a:endParaRPr>
          </a:p>
        </p:txBody>
      </p:sp>
      <p:pic>
        <p:nvPicPr>
          <p:cNvPr id="4" name="圖形 3" descr="集體討論">
            <a:extLst>
              <a:ext uri="{FF2B5EF4-FFF2-40B4-BE49-F238E27FC236}">
                <a16:creationId xmlns:a16="http://schemas.microsoft.com/office/drawing/2014/main" id="{D1A4B706-41C9-4AA1-BEAB-CA413872B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836" y="532893"/>
            <a:ext cx="707886" cy="707886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840C52-91CB-45E9-B488-5AD6883CA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039724"/>
              </p:ext>
            </p:extLst>
          </p:nvPr>
        </p:nvGraphicFramePr>
        <p:xfrm>
          <a:off x="2032000" y="2628476"/>
          <a:ext cx="8128000" cy="2584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9766268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0919156"/>
                    </a:ext>
                  </a:extLst>
                </a:gridCol>
              </a:tblGrid>
              <a:tr h="107332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800" dirty="0"/>
                        <a:t>林宸希</a:t>
                      </a:r>
                    </a:p>
                  </a:txBody>
                  <a:tcPr>
                    <a:solidFill>
                      <a:srgbClr val="926E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林珊銥</a:t>
                      </a:r>
                    </a:p>
                  </a:txBody>
                  <a:tcPr>
                    <a:solidFill>
                      <a:srgbClr val="926E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66775"/>
                  </a:ext>
                </a:extLst>
              </a:tr>
              <a:tr h="151122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250000"/>
                        </a:lnSpc>
                      </a:pPr>
                      <a:r>
                        <a:rPr lang="zh-TW" altLang="en-US" sz="2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網頁主體設計</a:t>
                      </a:r>
                    </a:p>
                  </a:txBody>
                  <a:tcPr>
                    <a:solidFill>
                      <a:srgbClr val="D5C7C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800" dirty="0"/>
                        <a:t>CSS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TW" altLang="en-US" sz="2800" dirty="0"/>
                        <a:t>美術設計</a:t>
                      </a:r>
                    </a:p>
                  </a:txBody>
                  <a:tcPr>
                    <a:solidFill>
                      <a:srgbClr val="D5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11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736243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19">
      <a:dk1>
        <a:srgbClr val="000000"/>
      </a:dk1>
      <a:lt1>
        <a:srgbClr val="FFFFFF"/>
      </a:lt1>
      <a:dk2>
        <a:srgbClr val="323C42"/>
      </a:dk2>
      <a:lt2>
        <a:srgbClr val="F6F6F6"/>
      </a:lt2>
      <a:accent1>
        <a:srgbClr val="F1A783"/>
      </a:accent1>
      <a:accent2>
        <a:srgbClr val="B46469"/>
      </a:accent2>
      <a:accent3>
        <a:srgbClr val="926E80"/>
      </a:accent3>
      <a:accent4>
        <a:srgbClr val="84B6BA"/>
      </a:accent4>
      <a:accent5>
        <a:srgbClr val="D26F8E"/>
      </a:accent5>
      <a:accent6>
        <a:srgbClr val="AF9088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36136</TotalTime>
  <Words>133</Words>
  <Application>Microsoft Office PowerPoint</Application>
  <PresentationFormat>寬螢幕</PresentationFormat>
  <Paragraphs>54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6" baseType="lpstr">
      <vt:lpstr>Jost</vt:lpstr>
      <vt:lpstr>Microsoft YaHei</vt:lpstr>
      <vt:lpstr>Microsoft YaHei</vt:lpstr>
      <vt:lpstr>Montserrat</vt:lpstr>
      <vt:lpstr>Open Sans Semibold</vt:lpstr>
      <vt:lpstr>新細明體</vt:lpstr>
      <vt:lpstr>Arial</vt:lpstr>
      <vt:lpstr>Arial Bold</vt:lpstr>
      <vt:lpstr>Calibri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林珊銥</cp:lastModifiedBy>
  <cp:revision>5403</cp:revision>
  <dcterms:created xsi:type="dcterms:W3CDTF">2015-09-24T05:44:04Z</dcterms:created>
  <dcterms:modified xsi:type="dcterms:W3CDTF">2022-01-22T16:47:09Z</dcterms:modified>
</cp:coreProperties>
</file>