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Corbel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Corbel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Corbel-italic.fntdata"/><Relationship Id="rId6" Type="http://schemas.openxmlformats.org/officeDocument/2006/relationships/slide" Target="slides/slide2.xml"/><Relationship Id="rId18" Type="http://schemas.openxmlformats.org/officeDocument/2006/relationships/font" Target="fonts/Corbel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6" name="Google Shape;14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2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0" name="Google Shape;20;p2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Google Shape;21;p2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2" name="Google Shape;22;p2"/>
            <p:cNvSpPr/>
            <p:nvPr/>
          </p:nvSpPr>
          <p:spPr>
            <a:xfrm>
              <a:off x="2928938" y="2582862"/>
              <a:ext cx="2693987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3" name="Google Shape;23;p2"/>
            <p:cNvSpPr/>
            <p:nvPr/>
          </p:nvSpPr>
          <p:spPr>
            <a:xfrm>
              <a:off x="3371850" y="2692400"/>
              <a:ext cx="3332162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4" name="Google Shape;24;p2"/>
            <p:cNvSpPr/>
            <p:nvPr/>
          </p:nvSpPr>
          <p:spPr>
            <a:xfrm>
              <a:off x="3367088" y="2687637"/>
              <a:ext cx="4576762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5" name="Google Shape;25;p2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26" name="Google Shape;26;p2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1" type="ftr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/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/>
          <p:nvPr>
            <p:ph idx="2" type="pic"/>
          </p:nvPr>
        </p:nvSpPr>
        <p:spPr>
          <a:xfrm>
            <a:off x="23860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" type="body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6" name="Google Shape;86;p1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" type="body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98" name="Google Shape;98;p13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" type="body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2" type="body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1" name="Google Shape;101;p1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/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" type="body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1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13" name="Google Shape;113;p15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1" type="body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r">
              <a:spcBef>
                <a:spcPts val="480"/>
              </a:spcBef>
              <a:spcAft>
                <a:spcPts val="0"/>
              </a:spcAft>
              <a:buSzPts val="3480"/>
              <a:buNone/>
              <a:defRPr b="0" sz="24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15" name="Google Shape;115;p15"/>
          <p:cNvSpPr txBox="1"/>
          <p:nvPr>
            <p:ph idx="2" type="body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6" name="Google Shape;116;p1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2" name="Google Shape;122;p16"/>
          <p:cNvSpPr txBox="1"/>
          <p:nvPr>
            <p:ph idx="2" type="body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3" name="Google Shape;123;p1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7"/>
          <p:cNvSpPr txBox="1"/>
          <p:nvPr>
            <p:ph idx="1" type="body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9" name="Google Shape;129;p1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 rot="5400000">
            <a:off x="8065140" y="2353315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5" name="Google Shape;135;p1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" type="body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46" name="Google Shape;46;p5"/>
          <p:cNvSpPr txBox="1"/>
          <p:nvPr>
            <p:ph idx="2" type="body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47" name="Google Shape;47;p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" type="body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53" name="Google Shape;53;p6"/>
          <p:cNvSpPr txBox="1"/>
          <p:nvPr>
            <p:ph idx="2" type="body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4" name="Google Shape;54;p6"/>
          <p:cNvSpPr txBox="1"/>
          <p:nvPr>
            <p:ph idx="3" type="body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55" name="Google Shape;55;p6"/>
          <p:cNvSpPr txBox="1"/>
          <p:nvPr>
            <p:ph idx="4" type="body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6" name="Google Shape;56;p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/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412750" lvl="0" marL="45720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indent="-375919" lvl="2" marL="13716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indent="-357505" lvl="3" marL="18288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indent="-357504" lvl="4" marL="22860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indent="-357504" lvl="5" marL="27432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indent="-357504" lvl="6" marL="32004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indent="-357504" lvl="7" marL="3657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indent="-357504" lvl="8" marL="4114800" algn="l"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/>
        </p:txBody>
      </p:sp>
      <p:sp>
        <p:nvSpPr>
          <p:cNvPr id="71" name="Google Shape;71;p9"/>
          <p:cNvSpPr txBox="1"/>
          <p:nvPr>
            <p:ph idx="2" type="body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2" name="Google Shape;72;p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/>
          <p:nvPr>
            <p:ph idx="2" type="pic"/>
          </p:nvPr>
        </p:nvSpPr>
        <p:spPr>
          <a:xfrm>
            <a:off x="7594682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9" name="Google Shape;79;p1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7" name="Google Shape;7;p1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" name="Google Shape;8;p1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9" name="Google Shape;9;p1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2" name="Google Shape;12;p1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3" name="Google Shape;13;p1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4495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ctrTitle"/>
          </p:nvPr>
        </p:nvSpPr>
        <p:spPr>
          <a:xfrm>
            <a:off x="1524000" y="1122363"/>
            <a:ext cx="9144000" cy="15872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/>
              <a:t>Candidate Recommendation System</a:t>
            </a:r>
            <a:endParaRPr/>
          </a:p>
        </p:txBody>
      </p:sp>
      <p:sp>
        <p:nvSpPr>
          <p:cNvPr id="143" name="Google Shape;143;p19"/>
          <p:cNvSpPr txBox="1"/>
          <p:nvPr>
            <p:ph idx="1" type="subTitle"/>
          </p:nvPr>
        </p:nvSpPr>
        <p:spPr>
          <a:xfrm>
            <a:off x="1524000" y="4328719"/>
            <a:ext cx="9144000" cy="1513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800"/>
              <a:t>Ashish Chhabbi</a:t>
            </a:r>
            <a:endParaRPr sz="28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800"/>
              <a:t>Ashwin Venkataraman</a:t>
            </a:r>
            <a:endParaRPr sz="28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800"/>
              <a:t>Sunny Patel</a:t>
            </a:r>
            <a:endParaRPr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Evaluations</a:t>
            </a:r>
            <a:endParaRPr/>
          </a:p>
        </p:txBody>
      </p:sp>
      <p:sp>
        <p:nvSpPr>
          <p:cNvPr id="198" name="Google Shape;198;p28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2100"/>
              </a:spcAft>
              <a:buSzPts val="3480"/>
              <a:buNone/>
            </a:pPr>
            <a:r>
              <a:t/>
            </a:r>
            <a:endParaRPr/>
          </a:p>
        </p:txBody>
      </p:sp>
      <p:pic>
        <p:nvPicPr>
          <p:cNvPr id="199" name="Google Shape;199;p28"/>
          <p:cNvPicPr preferRelativeResize="0"/>
          <p:nvPr/>
        </p:nvPicPr>
        <p:blipFill rotWithShape="1">
          <a:blip r:embed="rId3">
            <a:alphaModFix/>
          </a:blip>
          <a:srcRect b="-1553" l="-1863" r="0" t="0"/>
          <a:stretch/>
        </p:blipFill>
        <p:spPr>
          <a:xfrm>
            <a:off x="2818390" y="2043739"/>
            <a:ext cx="7350551" cy="422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Evaluations</a:t>
            </a:r>
            <a:endParaRPr/>
          </a:p>
        </p:txBody>
      </p:sp>
      <p:sp>
        <p:nvSpPr>
          <p:cNvPr id="205" name="Google Shape;205;p29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2100"/>
              </a:spcAft>
              <a:buSzPts val="3480"/>
              <a:buNone/>
            </a:pPr>
            <a:r>
              <a:t/>
            </a:r>
            <a:endParaRPr/>
          </a:p>
        </p:txBody>
      </p:sp>
      <p:pic>
        <p:nvPicPr>
          <p:cNvPr id="206" name="Google Shape;20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9953" y="2120868"/>
            <a:ext cx="6067425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12" name="Google Shape;212;p30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S</a:t>
            </a:r>
            <a:r>
              <a:rPr lang="en-US" sz="2400"/>
              <a:t>uccessfully processed the dataset parallelly on a cluster of 4 nodes.</a:t>
            </a:r>
            <a:endParaRPr sz="2400"/>
          </a:p>
          <a:p>
            <a:pPr indent="-285750" lvl="0" marL="285750" rtl="0" algn="l">
              <a:spcBef>
                <a:spcPts val="210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T</a:t>
            </a:r>
            <a:r>
              <a:rPr lang="en-US" sz="2400"/>
              <a:t>ested the performance scalability.</a:t>
            </a:r>
            <a:endParaRPr sz="2400"/>
          </a:p>
          <a:p>
            <a:pPr indent="-285750" lvl="0" marL="285750" rtl="0" algn="l">
              <a:spcBef>
                <a:spcPts val="2100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Simulated a node failure scenario.</a:t>
            </a:r>
            <a:endParaRPr sz="2400"/>
          </a:p>
          <a:p>
            <a:pPr indent="-285750" lvl="0" marL="285750" rtl="0" algn="l">
              <a:spcBef>
                <a:spcPts val="2100"/>
              </a:spcBef>
              <a:spcAft>
                <a:spcPts val="2100"/>
              </a:spcAft>
              <a:buSzPts val="3480"/>
              <a:buChar char="•"/>
            </a:pPr>
            <a:r>
              <a:rPr lang="en-US" sz="2400"/>
              <a:t>The system was able to recover on its own.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Motivation</a:t>
            </a:r>
            <a:endParaRPr/>
          </a:p>
        </p:txBody>
      </p:sp>
      <p:sp>
        <p:nvSpPr>
          <p:cNvPr id="149" name="Google Shape;149;p20"/>
          <p:cNvSpPr txBox="1"/>
          <p:nvPr>
            <p:ph idx="1" type="body"/>
          </p:nvPr>
        </p:nvSpPr>
        <p:spPr>
          <a:xfrm>
            <a:off x="1484310" y="2683777"/>
            <a:ext cx="10018713" cy="330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Significant amount of resumes in the job market.</a:t>
            </a:r>
            <a:endParaRPr/>
          </a:p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Submitting resumes is just one click of button.</a:t>
            </a:r>
            <a:endParaRPr sz="3200"/>
          </a:p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Lot of resumes with irrelevant profiles</a:t>
            </a:r>
            <a:endParaRPr sz="3200"/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Filtering these resumes consumes a significant amount of time and resources.</a:t>
            </a:r>
            <a:endParaRPr sz="320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type="title"/>
          </p:nvPr>
        </p:nvSpPr>
        <p:spPr>
          <a:xfrm>
            <a:off x="1484310" y="627077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Motivation</a:t>
            </a:r>
            <a:endParaRPr/>
          </a:p>
        </p:txBody>
      </p:sp>
      <p:sp>
        <p:nvSpPr>
          <p:cNvPr id="155" name="Google Shape;155;p21"/>
          <p:cNvSpPr txBox="1"/>
          <p:nvPr>
            <p:ph idx="1" type="body"/>
          </p:nvPr>
        </p:nvSpPr>
        <p:spPr>
          <a:xfrm>
            <a:off x="1484310" y="2557942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Application tackles real world problems.</a:t>
            </a:r>
            <a:endParaRPr sz="3200"/>
          </a:p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Recruiter can obtain the candidates’ score based on the profile.</a:t>
            </a:r>
            <a:endParaRPr sz="3200"/>
          </a:p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Processing resumes on a single machine is not feasible.</a:t>
            </a:r>
            <a:endParaRPr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Design</a:t>
            </a:r>
            <a:endParaRPr/>
          </a:p>
        </p:txBody>
      </p:sp>
      <p:sp>
        <p:nvSpPr>
          <p:cNvPr id="161" name="Google Shape;161;p22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Resume dataset from Kaggle which has more than 1200 records.</a:t>
            </a:r>
            <a:endParaRPr sz="3200"/>
          </a:p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Hadoop Mapreduce to perform the task of finding the candidates’ skill score.</a:t>
            </a:r>
            <a:endParaRPr sz="3200"/>
          </a:p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Processing the dataset parallely by placing it on HDFS.</a:t>
            </a:r>
            <a:endParaRPr sz="3200"/>
          </a:p>
          <a:p>
            <a:pPr indent="0" lvl="0" marL="0" rtl="0" algn="l">
              <a:lnSpc>
                <a:spcPct val="150000"/>
              </a:lnSpc>
              <a:spcBef>
                <a:spcPts val="2100"/>
              </a:spcBef>
              <a:spcAft>
                <a:spcPts val="2100"/>
              </a:spcAft>
              <a:buSzPts val="34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Design</a:t>
            </a:r>
            <a:endParaRPr/>
          </a:p>
        </p:txBody>
      </p:sp>
      <p:sp>
        <p:nvSpPr>
          <p:cNvPr id="167" name="Google Shape;167;p23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Created 1 name node and 3 data nodes.</a:t>
            </a:r>
            <a:endParaRPr sz="3200"/>
          </a:p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Using Amazon Linux AMI, created EC2 instance.S</a:t>
            </a:r>
            <a:endParaRPr sz="3200"/>
          </a:p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Configured hadoop on the cluster of nodes.</a:t>
            </a:r>
            <a:endParaRPr sz="3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Design</a:t>
            </a:r>
            <a:endParaRPr/>
          </a:p>
        </p:txBody>
      </p:sp>
      <p:sp>
        <p:nvSpPr>
          <p:cNvPr id="173" name="Google Shape;173;p24"/>
          <p:cNvSpPr txBox="1"/>
          <p:nvPr>
            <p:ph idx="1" type="body"/>
          </p:nvPr>
        </p:nvSpPr>
        <p:spPr>
          <a:xfrm>
            <a:off x="1235850" y="2438400"/>
            <a:ext cx="10515600" cy="3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Top 5 candidate IDs with the provided skill set.</a:t>
            </a:r>
            <a:endParaRPr sz="3200"/>
          </a:p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List of candidates with job experience and the provided skillset.</a:t>
            </a:r>
            <a:endParaRPr sz="3200"/>
          </a:p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Sorted list of </a:t>
            </a:r>
            <a:r>
              <a:rPr lang="en-US" sz="3200"/>
              <a:t>popular skills.</a:t>
            </a:r>
            <a:endParaRPr sz="3200"/>
          </a:p>
          <a:p>
            <a:pPr indent="0" lvl="0" marL="457200" rtl="0" algn="l">
              <a:lnSpc>
                <a:spcPct val="150000"/>
              </a:lnSpc>
              <a:spcBef>
                <a:spcPts val="2100"/>
              </a:spcBef>
              <a:spcAft>
                <a:spcPts val="2100"/>
              </a:spcAft>
              <a:buSzPts val="4640"/>
              <a:buNone/>
            </a:pPr>
            <a:r>
              <a:t/>
            </a:r>
            <a:endParaRPr sz="3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Implementation</a:t>
            </a:r>
            <a:endParaRPr/>
          </a:p>
        </p:txBody>
      </p:sp>
      <p:sp>
        <p:nvSpPr>
          <p:cNvPr id="179" name="Google Shape;179;p25"/>
          <p:cNvSpPr txBox="1"/>
          <p:nvPr>
            <p:ph idx="1" type="body"/>
          </p:nvPr>
        </p:nvSpPr>
        <p:spPr>
          <a:xfrm>
            <a:off x="987425" y="1972000"/>
            <a:ext cx="10515600" cy="46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3480"/>
              <a:buNone/>
            </a:pPr>
            <a:r>
              <a:rPr lang="en-US" sz="3000"/>
              <a:t>Mapper</a:t>
            </a:r>
            <a:endParaRPr sz="3000"/>
          </a:p>
          <a:p>
            <a:pPr indent="-419100" lvl="0" marL="457200" rtl="0" algn="l">
              <a:spcBef>
                <a:spcPts val="210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Task 1 - Calculating score of the candidate based upon the number of occurence of each skill in his/her resume.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Task 2 - Determining  whether the candidate has  previous experience for the specified job position.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Task 3 - From each resume, find which skills are present in order to generate a trend of skill sets.</a:t>
            </a:r>
            <a:endParaRPr sz="3000"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SzPts val="348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title"/>
          </p:nvPr>
        </p:nvSpPr>
        <p:spPr>
          <a:xfrm>
            <a:off x="1408936" y="376825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Implementation</a:t>
            </a:r>
            <a:endParaRPr/>
          </a:p>
        </p:txBody>
      </p:sp>
      <p:sp>
        <p:nvSpPr>
          <p:cNvPr id="185" name="Google Shape;185;p26"/>
          <p:cNvSpPr txBox="1"/>
          <p:nvPr>
            <p:ph idx="1" type="body"/>
          </p:nvPr>
        </p:nvSpPr>
        <p:spPr>
          <a:xfrm>
            <a:off x="1408925" y="1853101"/>
            <a:ext cx="10018800" cy="50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000"/>
              <a:t>Reducer</a:t>
            </a:r>
            <a:endParaRPr sz="3000"/>
          </a:p>
          <a:p>
            <a:pPr indent="-406400" lvl="0" marL="457200" rtl="0" algn="l">
              <a:spcBef>
                <a:spcPts val="21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Task 1 - Combining all the candidates and their scores and arranging them in descending order and getting top 5 result based on the scores.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Task 2 - Combining experienced candidates and their scores and arranging them in descending order based on their skill scores.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Task 3 - Aggregating the skills, their popularity and arranging them in descending order based on their popularity.</a:t>
            </a:r>
            <a:endParaRPr sz="2800"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SzPts val="348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type="title"/>
          </p:nvPr>
        </p:nvSpPr>
        <p:spPr>
          <a:xfrm>
            <a:off x="1484313" y="327100"/>
            <a:ext cx="10018800" cy="18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Implementation</a:t>
            </a:r>
            <a:endParaRPr/>
          </a:p>
        </p:txBody>
      </p:sp>
      <p:sp>
        <p:nvSpPr>
          <p:cNvPr id="191" name="Google Shape;191;p27"/>
          <p:cNvSpPr txBox="1"/>
          <p:nvPr>
            <p:ph idx="1" type="body"/>
          </p:nvPr>
        </p:nvSpPr>
        <p:spPr>
          <a:xfrm>
            <a:off x="1484322" y="2040174"/>
            <a:ext cx="100188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2100"/>
              </a:spcAft>
              <a:buSzPts val="3480"/>
              <a:buNone/>
            </a:pPr>
            <a:r>
              <a:rPr lang="en-US"/>
              <a:t>Input: Skill set: Java, HTML, Python position: Software Architect</a:t>
            </a:r>
            <a:endParaRPr/>
          </a:p>
        </p:txBody>
      </p:sp>
      <p:pic>
        <p:nvPicPr>
          <p:cNvPr id="192" name="Google Shape;19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7350" y="2666900"/>
            <a:ext cx="10515226" cy="390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