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Open Sans"/>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7AA324-283C-45BD-913E-EB8C035D593D}">
  <a:tblStyle styleId="{FB7AA324-283C-45BD-913E-EB8C035D59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OpenSans-bold.fntdata"/><Relationship Id="rId10" Type="http://schemas.openxmlformats.org/officeDocument/2006/relationships/font" Target="fonts/OpenSans-regular.fntdata"/><Relationship Id="rId13" Type="http://schemas.openxmlformats.org/officeDocument/2006/relationships/font" Target="fonts/OpenSans-boldItalic.fntdata"/><Relationship Id="rId12"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d6d4cc2e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d6d4cc2e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8c0cf585a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c0cf585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906c38fef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906c38fe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8fdd304f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8fdd304f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docs.google.com/spreadsheets/d/19pbQOgHbiUYbt8YH7XWeBCr-y0pGcciYSKZLxxGGM6E/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0" y="0"/>
            <a:ext cx="9144000" cy="795600"/>
          </a:xfrm>
          <a:prstGeom prst="rect">
            <a:avLst/>
          </a:prstGeom>
          <a:solidFill>
            <a:srgbClr val="073763"/>
          </a:solid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Who has high revenue during 4 years </a:t>
            </a:r>
            <a:r>
              <a:rPr lang="en">
                <a:solidFill>
                  <a:srgbClr val="FFFFFF"/>
                </a:solidFill>
                <a:latin typeface="Open Sans"/>
                <a:ea typeface="Open Sans"/>
                <a:cs typeface="Open Sans"/>
                <a:sym typeface="Open Sans"/>
              </a:rPr>
              <a:t>period Real Estate</a:t>
            </a:r>
            <a:r>
              <a:rPr lang="en">
                <a:solidFill>
                  <a:srgbClr val="FFFFFF"/>
                </a:solidFill>
                <a:latin typeface="Open Sans"/>
                <a:ea typeface="Open Sans"/>
                <a:cs typeface="Open Sans"/>
                <a:sym typeface="Open Sans"/>
              </a:rPr>
              <a:t> OR Industrials ?</a:t>
            </a:r>
            <a:endParaRPr>
              <a:solidFill>
                <a:srgbClr val="FFFFFF"/>
              </a:solidFill>
              <a:latin typeface="Open Sans"/>
              <a:ea typeface="Open Sans"/>
              <a:cs typeface="Open Sans"/>
              <a:sym typeface="Open Sans"/>
            </a:endParaRPr>
          </a:p>
        </p:txBody>
      </p:sp>
      <p:pic>
        <p:nvPicPr>
          <p:cNvPr id="55" name="Google Shape;55;p13" title="Chart"/>
          <p:cNvPicPr preferRelativeResize="0"/>
          <p:nvPr/>
        </p:nvPicPr>
        <p:blipFill>
          <a:blip r:embed="rId3">
            <a:alphaModFix/>
          </a:blip>
          <a:stretch>
            <a:fillRect/>
          </a:stretch>
        </p:blipFill>
        <p:spPr>
          <a:xfrm>
            <a:off x="562450" y="844375"/>
            <a:ext cx="8214801" cy="438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3" name="Google Shape;63;p14" title="Chart"/>
          <p:cNvPicPr preferRelativeResize="0"/>
          <p:nvPr/>
        </p:nvPicPr>
        <p:blipFill>
          <a:blip r:embed="rId3">
            <a:alphaModFix/>
          </a:blip>
          <a:stretch>
            <a:fillRect/>
          </a:stretch>
        </p:blipFill>
        <p:spPr>
          <a:xfrm>
            <a:off x="261025" y="307075"/>
            <a:ext cx="8628774" cy="4589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Data Analysis Summary</a:t>
            </a:r>
            <a:endParaRPr/>
          </a:p>
        </p:txBody>
      </p:sp>
      <p:sp>
        <p:nvSpPr>
          <p:cNvPr id="69" name="Google Shape;69;p15"/>
          <p:cNvSpPr txBox="1"/>
          <p:nvPr>
            <p:ph idx="1" type="body"/>
          </p:nvPr>
        </p:nvSpPr>
        <p:spPr>
          <a:xfrm>
            <a:off x="407925" y="106062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you show above in Histograms for 4 years Revenue for 2 different  markets Real estate and industrial.  </a:t>
            </a:r>
            <a:endParaRPr/>
          </a:p>
          <a:p>
            <a:pPr indent="-317500" lvl="0" marL="457200" rtl="0" algn="l">
              <a:spcBef>
                <a:spcPts val="0"/>
              </a:spcBef>
              <a:spcAft>
                <a:spcPts val="0"/>
              </a:spcAft>
              <a:buSzPts val="1400"/>
              <a:buChar char="●"/>
            </a:pPr>
            <a:r>
              <a:rPr lang="en"/>
              <a:t>Both histogram shows same patterns right -skewed. So as per study Mean is higher than median.</a:t>
            </a:r>
            <a:endParaRPr/>
          </a:p>
          <a:p>
            <a:pPr indent="-317500" lvl="0" marL="457200" rtl="0" algn="l">
              <a:spcBef>
                <a:spcPts val="0"/>
              </a:spcBef>
              <a:spcAft>
                <a:spcPts val="0"/>
              </a:spcAft>
              <a:buSzPts val="1400"/>
              <a:buChar char="●"/>
            </a:pPr>
            <a:r>
              <a:rPr lang="en"/>
              <a:t>The average revenue of Industrial market is 16B 8 time it time higher than Real Estate market. It shows as in USA Industrial market is leading compared to real estate market. Although,The Median of industrial  is 9.9B it is 4.8 higher than Real Estate. Now look for second </a:t>
            </a:r>
            <a:r>
              <a:rPr lang="en"/>
              <a:t>perimeter</a:t>
            </a:r>
            <a:r>
              <a:rPr lang="en"/>
              <a:t> to measure how vast market grow and spread in 4 years time.The range of revenue over 4 years duration time is show industrial market gain 94B over time in USA and Real Estate only is 10B is compare to very low. It </a:t>
            </a:r>
            <a:r>
              <a:rPr lang="en"/>
              <a:t>indicated</a:t>
            </a:r>
            <a:r>
              <a:rPr lang="en"/>
              <a:t> the over time Industrial market grow all over USA during that time of </a:t>
            </a:r>
            <a:r>
              <a:rPr lang="en"/>
              <a:t>period.the standard deviation for industrial market is 17B and real estate is 1.98B. It almost 8 time higher. That show that revenue is the higher for industrial compare to the real estate in USA market. It show us the industrial market is grow over real estate market during 4 year period in USA.</a:t>
            </a:r>
            <a:endParaRPr/>
          </a:p>
        </p:txBody>
      </p:sp>
      <p:sp>
        <p:nvSpPr>
          <p:cNvPr id="70" name="Google Shape;70;p15"/>
          <p:cNvSpPr txBox="1"/>
          <p:nvPr>
            <p:ph idx="2" type="body"/>
          </p:nvPr>
        </p:nvSpPr>
        <p:spPr>
          <a:xfrm>
            <a:off x="407925" y="4255425"/>
            <a:ext cx="7936800" cy="6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71" name="Google Shape;71;p15"/>
          <p:cNvSpPr txBox="1"/>
          <p:nvPr/>
        </p:nvSpPr>
        <p:spPr>
          <a:xfrm>
            <a:off x="3894550" y="2538175"/>
            <a:ext cx="1344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7" name="Google Shape;77;p16"/>
          <p:cNvSpPr txBox="1"/>
          <p:nvPr>
            <p:ph idx="1" type="body"/>
          </p:nvPr>
        </p:nvSpPr>
        <p:spPr>
          <a:xfrm>
            <a:off x="116025" y="3368525"/>
            <a:ext cx="8520600" cy="133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Link of Google Sheet → </a:t>
            </a:r>
            <a:r>
              <a:rPr lang="en" u="sng">
                <a:solidFill>
                  <a:schemeClr val="hlink"/>
                </a:solidFill>
                <a:hlinkClick r:id="rId3"/>
              </a:rPr>
              <a:t>https://docs.google.com/spreadsheets/d/19pbQOgHbiUYbt8YH7XWeBCr-y0pGcciYSKZLxxGGM6E/edit?usp=sharing</a:t>
            </a:r>
            <a:endParaRPr/>
          </a:p>
        </p:txBody>
      </p:sp>
      <p:sp>
        <p:nvSpPr>
          <p:cNvPr id="78" name="Google Shape;78;p16"/>
          <p:cNvSpPr txBox="1"/>
          <p:nvPr>
            <p:ph idx="2" type="body"/>
          </p:nvPr>
        </p:nvSpPr>
        <p:spPr>
          <a:xfrm>
            <a:off x="407925" y="4255425"/>
            <a:ext cx="7936800" cy="6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graphicFrame>
        <p:nvGraphicFramePr>
          <p:cNvPr id="79" name="Google Shape;79;p16"/>
          <p:cNvGraphicFramePr/>
          <p:nvPr/>
        </p:nvGraphicFramePr>
        <p:xfrm>
          <a:off x="1017575" y="1282660"/>
          <a:ext cx="3000000" cy="3000000"/>
        </p:xfrm>
        <a:graphic>
          <a:graphicData uri="http://schemas.openxmlformats.org/drawingml/2006/table">
            <a:tbl>
              <a:tblPr>
                <a:noFill/>
                <a:tableStyleId>{FB7AA324-283C-45BD-913E-EB8C035D593D}</a:tableStyleId>
              </a:tblPr>
              <a:tblGrid>
                <a:gridCol w="1200175"/>
                <a:gridCol w="1200175"/>
                <a:gridCol w="1200175"/>
                <a:gridCol w="1200175"/>
                <a:gridCol w="1200175"/>
              </a:tblGrid>
              <a:tr h="8591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Median</a:t>
                      </a:r>
                      <a:endParaRPr/>
                    </a:p>
                  </a:txBody>
                  <a:tcPr marT="91425" marB="91425" marR="91425" marL="91425"/>
                </a:tc>
                <a:tc>
                  <a:txBody>
                    <a:bodyPr/>
                    <a:lstStyle/>
                    <a:p>
                      <a:pPr indent="0" lvl="0" marL="0" rtl="0" algn="l">
                        <a:spcBef>
                          <a:spcPts val="0"/>
                        </a:spcBef>
                        <a:spcAft>
                          <a:spcPts val="0"/>
                        </a:spcAft>
                        <a:buNone/>
                      </a:pPr>
                      <a:r>
                        <a:rPr lang="en"/>
                        <a:t>Mean</a:t>
                      </a:r>
                      <a:endParaRPr/>
                    </a:p>
                  </a:txBody>
                  <a:tcPr marT="91425" marB="91425" marR="91425" marL="91425"/>
                </a:tc>
                <a:tc>
                  <a:txBody>
                    <a:bodyPr/>
                    <a:lstStyle/>
                    <a:p>
                      <a:pPr indent="0" lvl="0" marL="0" rtl="0" algn="l">
                        <a:spcBef>
                          <a:spcPts val="0"/>
                        </a:spcBef>
                        <a:spcAft>
                          <a:spcPts val="0"/>
                        </a:spcAft>
                        <a:buNone/>
                      </a:pPr>
                      <a:r>
                        <a:rPr lang="en">
                          <a:solidFill>
                            <a:srgbClr val="1A202C"/>
                          </a:solidFill>
                          <a:highlight>
                            <a:srgbClr val="FFFFFF"/>
                          </a:highlight>
                        </a:rPr>
                        <a:t>Standard deviation</a:t>
                      </a:r>
                      <a:endParaRPr sz="1600"/>
                    </a:p>
                  </a:txBody>
                  <a:tcPr marT="91425" marB="91425" marR="91425" marL="91425"/>
                </a:tc>
                <a:tc>
                  <a:txBody>
                    <a:bodyPr/>
                    <a:lstStyle/>
                    <a:p>
                      <a:pPr indent="0" lvl="0" marL="0" rtl="0" algn="l">
                        <a:spcBef>
                          <a:spcPts val="0"/>
                        </a:spcBef>
                        <a:spcAft>
                          <a:spcPts val="0"/>
                        </a:spcAft>
                        <a:buNone/>
                      </a:pPr>
                      <a:r>
                        <a:rPr lang="en"/>
                        <a:t>Range</a:t>
                      </a:r>
                      <a:endParaRPr/>
                    </a:p>
                  </a:txBody>
                  <a:tcPr marT="91425" marB="91425" marR="91425" marL="91425"/>
                </a:tc>
              </a:tr>
              <a:tr h="608525">
                <a:tc>
                  <a:txBody>
                    <a:bodyPr/>
                    <a:lstStyle/>
                    <a:p>
                      <a:pPr indent="0" lvl="0" marL="0" rtl="0" algn="l">
                        <a:spcBef>
                          <a:spcPts val="0"/>
                        </a:spcBef>
                        <a:spcAft>
                          <a:spcPts val="0"/>
                        </a:spcAft>
                        <a:buNone/>
                      </a:pPr>
                      <a:r>
                        <a:rPr lang="en"/>
                        <a:t>Real Estate</a:t>
                      </a:r>
                      <a:endParaRPr/>
                    </a:p>
                  </a:txBody>
                  <a:tcPr marT="91425" marB="91425" marR="91425" marL="91425"/>
                </a:tc>
                <a:tc>
                  <a:txBody>
                    <a:bodyPr/>
                    <a:lstStyle/>
                    <a:p>
                      <a:pPr indent="0" lvl="0" marL="0" rtl="0" algn="l">
                        <a:spcBef>
                          <a:spcPts val="0"/>
                        </a:spcBef>
                        <a:spcAft>
                          <a:spcPts val="0"/>
                        </a:spcAft>
                        <a:buNone/>
                      </a:pPr>
                      <a:r>
                        <a:rPr lang="en"/>
                        <a:t>2B</a:t>
                      </a:r>
                      <a:endParaRPr/>
                    </a:p>
                  </a:txBody>
                  <a:tcPr marT="91425" marB="91425" marR="91425" marL="91425"/>
                </a:tc>
                <a:tc>
                  <a:txBody>
                    <a:bodyPr/>
                    <a:lstStyle/>
                    <a:p>
                      <a:pPr indent="0" lvl="0" marL="0" rtl="0" algn="l">
                        <a:spcBef>
                          <a:spcPts val="0"/>
                        </a:spcBef>
                        <a:spcAft>
                          <a:spcPts val="0"/>
                        </a:spcAft>
                        <a:buNone/>
                      </a:pPr>
                      <a:r>
                        <a:rPr lang="en"/>
                        <a:t>2.5B</a:t>
                      </a:r>
                      <a:endParaRPr/>
                    </a:p>
                  </a:txBody>
                  <a:tcPr marT="91425" marB="91425" marR="91425" marL="91425"/>
                </a:tc>
                <a:tc>
                  <a:txBody>
                    <a:bodyPr/>
                    <a:lstStyle/>
                    <a:p>
                      <a:pPr indent="0" lvl="0" marL="0" rtl="0" algn="l">
                        <a:spcBef>
                          <a:spcPts val="0"/>
                        </a:spcBef>
                        <a:spcAft>
                          <a:spcPts val="0"/>
                        </a:spcAft>
                        <a:buNone/>
                      </a:pPr>
                      <a:r>
                        <a:rPr lang="en"/>
                        <a:t>1.98B</a:t>
                      </a:r>
                      <a:endParaRPr/>
                    </a:p>
                  </a:txBody>
                  <a:tcPr marT="91425" marB="91425" marR="91425" marL="91425"/>
                </a:tc>
                <a:tc>
                  <a:txBody>
                    <a:bodyPr/>
                    <a:lstStyle/>
                    <a:p>
                      <a:pPr indent="0" lvl="0" marL="0" rtl="0" algn="l">
                        <a:spcBef>
                          <a:spcPts val="0"/>
                        </a:spcBef>
                        <a:spcAft>
                          <a:spcPts val="0"/>
                        </a:spcAft>
                        <a:buNone/>
                      </a:pPr>
                      <a:r>
                        <a:rPr lang="en"/>
                        <a:t>10B</a:t>
                      </a:r>
                      <a:endParaRPr/>
                    </a:p>
                  </a:txBody>
                  <a:tcPr marT="91425" marB="91425" marR="91425" marL="91425"/>
                </a:tc>
              </a:tr>
              <a:tr h="232650">
                <a:tc>
                  <a:txBody>
                    <a:bodyPr/>
                    <a:lstStyle/>
                    <a:p>
                      <a:pPr indent="0" lvl="0" marL="0" rtl="0" algn="l">
                        <a:spcBef>
                          <a:spcPts val="0"/>
                        </a:spcBef>
                        <a:spcAft>
                          <a:spcPts val="0"/>
                        </a:spcAft>
                        <a:buNone/>
                      </a:pPr>
                      <a:r>
                        <a:rPr lang="en"/>
                        <a:t>Industrials</a:t>
                      </a:r>
                      <a:endParaRPr/>
                    </a:p>
                  </a:txBody>
                  <a:tcPr marT="91425" marB="91425" marR="91425" marL="91425"/>
                </a:tc>
                <a:tc>
                  <a:txBody>
                    <a:bodyPr/>
                    <a:lstStyle/>
                    <a:p>
                      <a:pPr indent="0" lvl="0" marL="0" rtl="0" algn="l">
                        <a:spcBef>
                          <a:spcPts val="0"/>
                        </a:spcBef>
                        <a:spcAft>
                          <a:spcPts val="0"/>
                        </a:spcAft>
                        <a:buNone/>
                      </a:pPr>
                      <a:r>
                        <a:rPr lang="en"/>
                        <a:t>9.9B</a:t>
                      </a:r>
                      <a:endParaRPr/>
                    </a:p>
                  </a:txBody>
                  <a:tcPr marT="91425" marB="91425" marR="91425" marL="91425"/>
                </a:tc>
                <a:tc>
                  <a:txBody>
                    <a:bodyPr/>
                    <a:lstStyle/>
                    <a:p>
                      <a:pPr indent="0" lvl="0" marL="0" rtl="0" algn="l">
                        <a:spcBef>
                          <a:spcPts val="0"/>
                        </a:spcBef>
                        <a:spcAft>
                          <a:spcPts val="0"/>
                        </a:spcAft>
                        <a:buNone/>
                      </a:pPr>
                      <a:r>
                        <a:rPr lang="en"/>
                        <a:t>16B</a:t>
                      </a:r>
                      <a:endParaRPr/>
                    </a:p>
                  </a:txBody>
                  <a:tcPr marT="91425" marB="91425" marR="91425" marL="91425"/>
                </a:tc>
                <a:tc>
                  <a:txBody>
                    <a:bodyPr/>
                    <a:lstStyle/>
                    <a:p>
                      <a:pPr indent="0" lvl="0" marL="0" rtl="0" algn="l">
                        <a:spcBef>
                          <a:spcPts val="0"/>
                        </a:spcBef>
                        <a:spcAft>
                          <a:spcPts val="0"/>
                        </a:spcAft>
                        <a:buNone/>
                      </a:pPr>
                      <a:r>
                        <a:rPr lang="en"/>
                        <a:t>17B</a:t>
                      </a:r>
                      <a:endParaRPr/>
                    </a:p>
                  </a:txBody>
                  <a:tcPr marT="91425" marB="91425" marR="91425" marL="91425"/>
                </a:tc>
                <a:tc>
                  <a:txBody>
                    <a:bodyPr/>
                    <a:lstStyle/>
                    <a:p>
                      <a:pPr indent="0" lvl="0" marL="0" rtl="0" algn="l">
                        <a:spcBef>
                          <a:spcPts val="0"/>
                        </a:spcBef>
                        <a:spcAft>
                          <a:spcPts val="0"/>
                        </a:spcAft>
                        <a:buNone/>
                      </a:pPr>
                      <a:r>
                        <a:rPr lang="en"/>
                        <a:t>94B</a:t>
                      </a:r>
                      <a:endParaRPr/>
                    </a:p>
                  </a:txBody>
                  <a:tcPr marT="91425" marB="91425" marR="91425" marL="91425"/>
                </a:tc>
              </a:tr>
            </a:tbl>
          </a:graphicData>
        </a:graphic>
      </p:graphicFrame>
      <p:sp>
        <p:nvSpPr>
          <p:cNvPr id="80" name="Google Shape;80;p16"/>
          <p:cNvSpPr txBox="1"/>
          <p:nvPr/>
        </p:nvSpPr>
        <p:spPr>
          <a:xfrm>
            <a:off x="3894550" y="2538175"/>
            <a:ext cx="1344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