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notesMasterIdLst>
    <p:notesMasterId r:id="rId19"/>
  </p:notesMasterIdLst>
  <p:sldIdLst>
    <p:sldId id="256" r:id="rId2"/>
    <p:sldId id="257" r:id="rId3"/>
    <p:sldId id="271" r:id="rId4"/>
    <p:sldId id="259" r:id="rId5"/>
    <p:sldId id="260" r:id="rId6"/>
    <p:sldId id="262" r:id="rId7"/>
    <p:sldId id="263" r:id="rId8"/>
    <p:sldId id="266" r:id="rId9"/>
    <p:sldId id="265" r:id="rId10"/>
    <p:sldId id="264" r:id="rId11"/>
    <p:sldId id="268" r:id="rId12"/>
    <p:sldId id="267" r:id="rId13"/>
    <p:sldId id="270" r:id="rId14"/>
    <p:sldId id="269" r:id="rId15"/>
    <p:sldId id="26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BDD20-CC4D-4D38-8DDD-4D1CAA2520C6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4560A-5924-4B40-8D7D-A84ED3DB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 contains information needed to</a:t>
            </a:r>
            <a:r>
              <a:rPr lang="en-US" baseline="0" dirty="0" smtClean="0"/>
              <a:t> build protein</a:t>
            </a:r>
          </a:p>
          <a:p>
            <a:r>
              <a:rPr lang="en-US" baseline="0" dirty="0" smtClean="0"/>
              <a:t>E2F1 and E2F4</a:t>
            </a:r>
          </a:p>
          <a:p>
            <a:r>
              <a:rPr lang="en-US" baseline="0" dirty="0" smtClean="0"/>
              <a:t>2600 TFs in human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4560A-5924-4B40-8D7D-A84ED3DB28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for research</a:t>
            </a:r>
          </a:p>
          <a:p>
            <a:r>
              <a:rPr lang="en-US" dirty="0" smtClean="0"/>
              <a:t>Interdependency- not</a:t>
            </a:r>
            <a:r>
              <a:rPr lang="en-US" baseline="0" dirty="0" smtClean="0"/>
              <a:t> all considered </a:t>
            </a:r>
            <a:r>
              <a:rPr lang="en-US" baseline="0" dirty="0" err="1" smtClean="0"/>
              <a:t>indep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4560A-5924-4B40-8D7D-A84ED3DB28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Cores GCGC and GCGG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4560A-5924-4B40-8D7D-A84ED3DB28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</a:p>
          <a:p>
            <a:r>
              <a:rPr lang="en-US" dirty="0" smtClean="0"/>
              <a:t>Split data into training and testing data</a:t>
            </a:r>
          </a:p>
          <a:p>
            <a:r>
              <a:rPr lang="en-US" dirty="0" smtClean="0"/>
              <a:t>5 fold cross validation</a:t>
            </a:r>
          </a:p>
          <a:p>
            <a:r>
              <a:rPr lang="en-US" dirty="0" smtClean="0"/>
              <a:t>click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4560A-5924-4B40-8D7D-A84ED3DB2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4560A-5924-4B40-8D7D-A84ED3DB28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GCGG varies</a:t>
            </a:r>
            <a:r>
              <a:rPr lang="en-US" baseline="0" dirty="0" smtClean="0"/>
              <a:t> more from y=x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4560A-5924-4B40-8D7D-A84ED3DB28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9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9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9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2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1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6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4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edsayad.com/images/SVR_1.png" TargetMode="External"/><Relationship Id="rId2" Type="http://schemas.openxmlformats.org/officeDocument/2006/relationships/hyperlink" Target="http://www.bio.miami.edu/dana/pix/transcription_factor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dpi.com/sensors/sensors-12-12489/article_deploy/html/images/sensors-12-12489f7-1024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Project Update</a:t>
            </a:r>
            <a:r>
              <a:rPr lang="en-US" sz="5400" dirty="0" smtClean="0"/>
              <a:t>: Comparison </a:t>
            </a:r>
            <a:r>
              <a:rPr lang="en-US" sz="5400" dirty="0"/>
              <a:t>of Support Vector Regression Models of Transcription Factor E2F1 and E2F4’s Binding Specificity to DNA </a:t>
            </a:r>
            <a:r>
              <a:rPr lang="en-US" sz="5400" dirty="0" smtClean="0"/>
              <a:t>Sequences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Sunwoo Yim</a:t>
            </a:r>
          </a:p>
          <a:p>
            <a:r>
              <a:rPr lang="en-US" dirty="0" err="1" smtClean="0"/>
              <a:t>Gordan</a:t>
            </a:r>
            <a:r>
              <a:rPr lang="en-US" dirty="0" smtClean="0"/>
              <a:t> Lab at Duke </a:t>
            </a:r>
            <a:r>
              <a:rPr lang="en-US" dirty="0" err="1"/>
              <a:t>C</a:t>
            </a:r>
            <a:r>
              <a:rPr lang="en-US" dirty="0" err="1" smtClean="0"/>
              <a:t>entor</a:t>
            </a:r>
            <a:r>
              <a:rPr lang="en-US" dirty="0" smtClean="0"/>
              <a:t> for Genomic and Computational </a:t>
            </a:r>
            <a:r>
              <a:rPr lang="en-US" dirty="0"/>
              <a:t>B</a:t>
            </a:r>
            <a:r>
              <a:rPr lang="en-US" dirty="0" smtClean="0"/>
              <a:t>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334" y="-51515"/>
            <a:ext cx="1168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GCGG Norm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3" y="594816"/>
            <a:ext cx="6375385" cy="61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1" y="1479415"/>
            <a:ext cx="11903969" cy="49703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7455" y="246278"/>
            <a:ext cx="8911687" cy="1091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E2F4 GCGG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1" y="729639"/>
            <a:ext cx="10825163" cy="612836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560024" y="2233689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63301" y="1321564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508776" y="1608167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238096" y="4449176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238096" y="5775283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00160" y="68857"/>
            <a:ext cx="8911687" cy="568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E2F1 GCGG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334" y="-51515"/>
            <a:ext cx="1168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Comparison between GCGC and GCGG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70" y="854439"/>
            <a:ext cx="6028230" cy="5823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39"/>
            <a:ext cx="5974973" cy="57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Genomic context is important</a:t>
            </a:r>
          </a:p>
          <a:p>
            <a:endParaRPr lang="en-US" dirty="0"/>
          </a:p>
          <a:p>
            <a:r>
              <a:rPr lang="en-US" dirty="0" smtClean="0"/>
              <a:t>E2F1 prefers sequences with identical 3mers</a:t>
            </a:r>
          </a:p>
          <a:p>
            <a:endParaRPr lang="en-US" dirty="0" smtClean="0"/>
          </a:p>
          <a:p>
            <a:r>
              <a:rPr lang="en-US" dirty="0" smtClean="0"/>
              <a:t>Sequences with core GCGG is less predictable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712" y="136702"/>
            <a:ext cx="4385169" cy="2298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581" y="3084418"/>
            <a:ext cx="2882485" cy="2784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86" y="3084418"/>
            <a:ext cx="2857019" cy="27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Gordân</a:t>
            </a:r>
            <a:r>
              <a:rPr lang="en-US" dirty="0"/>
              <a:t>, </a:t>
            </a:r>
            <a:r>
              <a:rPr lang="en-US" dirty="0" err="1"/>
              <a:t>Raluca</a:t>
            </a:r>
            <a:r>
              <a:rPr lang="en-US" dirty="0"/>
              <a:t> et al. “Genomic Regions Flanking E-Box Binding Sites Influence DNA Binding Specificity of </a:t>
            </a:r>
            <a:r>
              <a:rPr lang="en-US" dirty="0" err="1"/>
              <a:t>bHLH</a:t>
            </a:r>
            <a:r>
              <a:rPr lang="en-US" dirty="0"/>
              <a:t> Transcription Factors through DNA Shape.” </a:t>
            </a:r>
            <a:r>
              <a:rPr lang="en-US" i="1" dirty="0"/>
              <a:t>Cell reports</a:t>
            </a:r>
            <a:r>
              <a:rPr lang="en-US" dirty="0"/>
              <a:t> 3.4 (2013): 1093–104. Web. 4 Mar. 2015.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www.bio.miami.edu/dana/pix/transcription_factor.jpg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www.saedsayad.com/images/SVR_1.png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www.mdpi.com/sensors/sensors-12-12489/article_deploy/html/images/sensors-12-12489f7-1024.png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Dr. </a:t>
            </a:r>
            <a:r>
              <a:rPr lang="en-US" sz="3000" dirty="0" err="1" smtClean="0"/>
              <a:t>Gordan</a:t>
            </a:r>
            <a:r>
              <a:rPr lang="en-US" sz="3000" dirty="0" smtClean="0"/>
              <a:t>, Duke University</a:t>
            </a:r>
          </a:p>
          <a:p>
            <a:r>
              <a:rPr lang="en-US" sz="3000" dirty="0" smtClean="0"/>
              <a:t>Mr. </a:t>
            </a:r>
            <a:r>
              <a:rPr lang="en-US" sz="3000" dirty="0" err="1" smtClean="0"/>
              <a:t>Gotwals</a:t>
            </a:r>
            <a:r>
              <a:rPr lang="en-US" sz="3000" dirty="0" smtClean="0"/>
              <a:t>, NCSSM</a:t>
            </a:r>
          </a:p>
          <a:p>
            <a:r>
              <a:rPr lang="en-US" sz="3000" dirty="0" smtClean="0"/>
              <a:t>Dr. Shoemaker, NCSSM</a:t>
            </a:r>
          </a:p>
          <a:p>
            <a:r>
              <a:rPr lang="en-US" sz="3000" dirty="0" smtClean="0"/>
              <a:t>Summer Research Internship Program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6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706" y="2633213"/>
            <a:ext cx="8911687" cy="1488025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949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0609"/>
            <a:ext cx="10058400" cy="835839"/>
          </a:xfrm>
        </p:spPr>
        <p:txBody>
          <a:bodyPr/>
          <a:lstStyle/>
          <a:p>
            <a:pPr algn="ctr"/>
            <a:r>
              <a:rPr lang="en-US" dirty="0"/>
              <a:t>TF binding specificity to DNA sequences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42" y="1196448"/>
            <a:ext cx="9185843" cy="5468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6224" y="1648496"/>
            <a:ext cx="1635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E2F1</a:t>
            </a:r>
          </a:p>
          <a:p>
            <a:r>
              <a:rPr lang="en-US" sz="4000" dirty="0" smtClean="0"/>
              <a:t>E2F4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71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0" y="1223195"/>
            <a:ext cx="10088381" cy="5287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350" y="257287"/>
            <a:ext cx="1008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Reason for Research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786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13"/>
          <p:cNvSpPr/>
          <p:nvPr/>
        </p:nvSpPr>
        <p:spPr>
          <a:xfrm>
            <a:off x="2488399" y="1581462"/>
            <a:ext cx="899410" cy="74950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1738" y="2803160"/>
            <a:ext cx="1654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1mer Feature</a:t>
            </a:r>
          </a:p>
          <a:p>
            <a:r>
              <a:rPr lang="en-US" dirty="0" smtClean="0"/>
              <a:t>1-A		0</a:t>
            </a:r>
          </a:p>
          <a:p>
            <a:r>
              <a:rPr lang="en-US" dirty="0" smtClean="0"/>
              <a:t>1-C		0</a:t>
            </a:r>
          </a:p>
          <a:p>
            <a:r>
              <a:rPr lang="en-US" dirty="0" smtClean="0"/>
              <a:t>1-G		1</a:t>
            </a:r>
          </a:p>
          <a:p>
            <a:r>
              <a:rPr lang="en-US" dirty="0" smtClean="0"/>
              <a:t>1-T		0</a:t>
            </a:r>
          </a:p>
          <a:p>
            <a:endParaRPr lang="en-US" dirty="0"/>
          </a:p>
          <a:p>
            <a:r>
              <a:rPr lang="en-US" dirty="0" smtClean="0"/>
              <a:t>2-A		1</a:t>
            </a:r>
          </a:p>
          <a:p>
            <a:r>
              <a:rPr lang="en-US" dirty="0" smtClean="0"/>
              <a:t>2-C		0</a:t>
            </a:r>
          </a:p>
          <a:p>
            <a:r>
              <a:rPr lang="en-US" dirty="0" smtClean="0"/>
              <a:t>2-G		0</a:t>
            </a:r>
          </a:p>
          <a:p>
            <a:r>
              <a:rPr lang="en-US" dirty="0" smtClean="0"/>
              <a:t>2-T		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8" y="434714"/>
            <a:ext cx="12059782" cy="674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6358" y="2803160"/>
            <a:ext cx="14670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mer Feature</a:t>
            </a:r>
          </a:p>
          <a:p>
            <a:r>
              <a:rPr lang="en-US" dirty="0" smtClean="0"/>
              <a:t>1-AA		0</a:t>
            </a:r>
          </a:p>
          <a:p>
            <a:r>
              <a:rPr lang="en-US" dirty="0" smtClean="0"/>
              <a:t>1-AC		0</a:t>
            </a:r>
          </a:p>
          <a:p>
            <a:r>
              <a:rPr lang="en-US" dirty="0" smtClean="0"/>
              <a:t>1-AG	0</a:t>
            </a:r>
          </a:p>
          <a:p>
            <a:r>
              <a:rPr lang="en-US" dirty="0" smtClean="0"/>
              <a:t>1-AT		0</a:t>
            </a:r>
          </a:p>
          <a:p>
            <a:r>
              <a:rPr lang="en-US" dirty="0" smtClean="0"/>
              <a:t>1-CA</a:t>
            </a:r>
            <a:r>
              <a:rPr lang="en-US" dirty="0"/>
              <a:t>		0</a:t>
            </a:r>
            <a:endParaRPr lang="en-US" dirty="0" smtClean="0"/>
          </a:p>
          <a:p>
            <a:r>
              <a:rPr lang="en-US" dirty="0" smtClean="0"/>
              <a:t>1-CC</a:t>
            </a:r>
            <a:r>
              <a:rPr lang="en-US" dirty="0"/>
              <a:t>		0</a:t>
            </a:r>
            <a:endParaRPr lang="en-US" dirty="0" smtClean="0"/>
          </a:p>
          <a:p>
            <a:r>
              <a:rPr lang="en-US" dirty="0" smtClean="0"/>
              <a:t>1-CG</a:t>
            </a:r>
            <a:r>
              <a:rPr lang="en-US" dirty="0"/>
              <a:t>		0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1-GA</a:t>
            </a:r>
            <a:r>
              <a:rPr lang="en-US" dirty="0"/>
              <a:t>	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2-AA</a:t>
            </a:r>
            <a:r>
              <a:rPr lang="en-US" dirty="0"/>
              <a:t>		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5870" y="2803160"/>
            <a:ext cx="16979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mer Feature</a:t>
            </a:r>
          </a:p>
          <a:p>
            <a:r>
              <a:rPr lang="en-US" dirty="0" smtClean="0"/>
              <a:t>1-AAA		0</a:t>
            </a:r>
          </a:p>
          <a:p>
            <a:r>
              <a:rPr lang="en-US" dirty="0" smtClean="0"/>
              <a:t>1-AAC		0</a:t>
            </a:r>
          </a:p>
          <a:p>
            <a:r>
              <a:rPr lang="en-US" dirty="0" smtClean="0"/>
              <a:t>1-AAG		0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1-GAA		0</a:t>
            </a:r>
          </a:p>
          <a:p>
            <a:r>
              <a:rPr lang="en-US" dirty="0" smtClean="0"/>
              <a:t>1-GAC</a:t>
            </a:r>
            <a:r>
              <a:rPr lang="en-US" dirty="0"/>
              <a:t>		0</a:t>
            </a:r>
            <a:endParaRPr lang="en-US" dirty="0" smtClean="0"/>
          </a:p>
          <a:p>
            <a:r>
              <a:rPr lang="en-US" dirty="0" smtClean="0"/>
              <a:t>1-GAG</a:t>
            </a:r>
            <a:r>
              <a:rPr lang="en-US" dirty="0"/>
              <a:t>		0</a:t>
            </a:r>
            <a:endParaRPr lang="en-US" dirty="0" smtClean="0"/>
          </a:p>
          <a:p>
            <a:r>
              <a:rPr lang="en-US" dirty="0" smtClean="0"/>
              <a:t>1-GAT</a:t>
            </a:r>
            <a:r>
              <a:rPr lang="en-US" dirty="0"/>
              <a:t>		</a:t>
            </a:r>
            <a:r>
              <a:rPr lang="en-US" dirty="0" smtClean="0"/>
              <a:t>1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2-AAA		0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6490741" y="3642610"/>
            <a:ext cx="974361" cy="101933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02210" y="3642610"/>
            <a:ext cx="36792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Support Vector Regression</a:t>
            </a:r>
          </a:p>
          <a:p>
            <a:endParaRPr lang="en-US" sz="2800" b="1" dirty="0"/>
          </a:p>
          <a:p>
            <a:r>
              <a:rPr lang="en-US" sz="2800" b="1" dirty="0" smtClean="0"/>
              <a:t>Data -&gt; training and testing sets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6026" y="1978701"/>
            <a:ext cx="1354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Mers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231128" y="1171386"/>
            <a:ext cx="349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Core: GCGC and GCGG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77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aedsayad.com/images/SV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9" y="930845"/>
            <a:ext cx="7009204" cy="431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48606" y="4892614"/>
            <a:ext cx="35805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Feature Weights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178099" y="-38651"/>
            <a:ext cx="2552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Parameters</a:t>
            </a:r>
          </a:p>
          <a:p>
            <a:r>
              <a:rPr lang="en-US" sz="4000" dirty="0" smtClean="0"/>
              <a:t>C = cost</a:t>
            </a:r>
          </a:p>
          <a:p>
            <a:r>
              <a:rPr lang="en-US" sz="4000" dirty="0" smtClean="0"/>
              <a:t>P = epsilon</a:t>
            </a:r>
            <a:endParaRPr lang="en-US" sz="4000" dirty="0"/>
          </a:p>
        </p:txBody>
      </p:sp>
      <p:sp>
        <p:nvSpPr>
          <p:cNvPr id="13" name="Down Arrow 12"/>
          <p:cNvSpPr/>
          <p:nvPr/>
        </p:nvSpPr>
        <p:spPr>
          <a:xfrm>
            <a:off x="8889199" y="1900341"/>
            <a:ext cx="899410" cy="74950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60170" y="2649849"/>
            <a:ext cx="4646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Model from training set</a:t>
            </a:r>
            <a:endParaRPr lang="en-US" sz="4000" dirty="0"/>
          </a:p>
        </p:txBody>
      </p:sp>
      <p:sp>
        <p:nvSpPr>
          <p:cNvPr id="16" name="Down Arrow 15"/>
          <p:cNvSpPr/>
          <p:nvPr/>
        </p:nvSpPr>
        <p:spPr>
          <a:xfrm>
            <a:off x="8889199" y="3973288"/>
            <a:ext cx="899410" cy="74950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7" y="1446663"/>
            <a:ext cx="11801502" cy="492684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51982" y="419393"/>
            <a:ext cx="8911687" cy="822553"/>
          </a:xfrm>
        </p:spPr>
        <p:txBody>
          <a:bodyPr/>
          <a:lstStyle/>
          <a:p>
            <a:r>
              <a:rPr lang="en-US" dirty="0" smtClean="0"/>
              <a:t>TF E2F1 Core GCGC Grid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1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4288" y="70332"/>
            <a:ext cx="1141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GCGC Norm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5" y="716663"/>
            <a:ext cx="6268872" cy="60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952531"/>
            <a:ext cx="9680812" cy="590546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03678" y="150743"/>
            <a:ext cx="8911687" cy="568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E2F4 GCGC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33" y="150125"/>
            <a:ext cx="8734567" cy="65782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374341" y="1310185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141122" y="641445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35923" y="1883391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00013" y="2169994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900013" y="3111714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35923" y="4019290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29350" y="4401427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15683" y="6284794"/>
            <a:ext cx="1050878" cy="573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9014" y="2169994"/>
            <a:ext cx="3127310" cy="568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E2F1 GCGC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1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247</Words>
  <Application>Microsoft Office PowerPoint</Application>
  <PresentationFormat>Widescreen</PresentationFormat>
  <Paragraphs>94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Project Update: Comparison of Support Vector Regression Models of Transcription Factor E2F1 and E2F4’s Binding Specificity to DNA Sequences</vt:lpstr>
      <vt:lpstr>TF binding specificity to DNA sequences</vt:lpstr>
      <vt:lpstr>PowerPoint Presentation</vt:lpstr>
      <vt:lpstr>PowerPoint Presentation</vt:lpstr>
      <vt:lpstr>PowerPoint Presentation</vt:lpstr>
      <vt:lpstr>TF E2F1 Core GCGC Grid Search</vt:lpstr>
      <vt:lpstr>PowerPoint Presentation</vt:lpstr>
      <vt:lpstr>E2F4 GCGC</vt:lpstr>
      <vt:lpstr>E2F1 GCGC</vt:lpstr>
      <vt:lpstr>PowerPoint Presentation</vt:lpstr>
      <vt:lpstr>E2F4 GCGG</vt:lpstr>
      <vt:lpstr>E2F1 GCGG</vt:lpstr>
      <vt:lpstr>PowerPoint Presentation</vt:lpstr>
      <vt:lpstr>Conclusions</vt:lpstr>
      <vt:lpstr>Bibliography</vt:lpstr>
      <vt:lpstr>Acknowledgements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Support Vector Regression Models of Transcription Factor E2F1 and E2F4’s Binding Specificity to DNA Sequences</dc:title>
  <dc:creator>Sunwoo Yim</dc:creator>
  <cp:lastModifiedBy>Sunwoo Yim</cp:lastModifiedBy>
  <cp:revision>31</cp:revision>
  <dcterms:created xsi:type="dcterms:W3CDTF">2015-07-30T20:08:43Z</dcterms:created>
  <dcterms:modified xsi:type="dcterms:W3CDTF">2015-08-21T04:56:20Z</dcterms:modified>
</cp:coreProperties>
</file>