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FF9-25CF-48FD-B7C2-3C1A1217F56B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7F0-4A94-4540-AAC3-75F73F37C9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principle was described in the work of Tom </a:t>
            </a:r>
            <a:r>
              <a:rPr lang="en-US" dirty="0" err="1" smtClean="0"/>
              <a:t>DeMarco</a:t>
            </a:r>
            <a:r>
              <a:rPr lang="en-US" dirty="0" smtClean="0"/>
              <a:t> and </a:t>
            </a:r>
            <a:r>
              <a:rPr lang="en-US" dirty="0" err="1" smtClean="0"/>
              <a:t>Meilir</a:t>
            </a:r>
            <a:r>
              <a:rPr lang="en-US" dirty="0" smtClean="0"/>
              <a:t> Page-</a:t>
            </a:r>
            <a:r>
              <a:rPr lang="en-US" dirty="0" err="1" smtClean="0"/>
              <a:t>Jones.They</a:t>
            </a:r>
            <a:r>
              <a:rPr lang="en-US" smtClean="0"/>
              <a:t> called it cohesion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B4AA-94CF-4725-8101-D5CA0ACAAB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B4AA-94CF-4725-8101-D5CA0ACAAB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High coupling classes are undesirable because: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Changes in related classes force local changes.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Harder to understand in isolation.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Harder to reuse because its use requires the additional presence of the classes it is dependent upon.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59AAE-C01B-4AAE-B79B-07C0D393C4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3DFC-E3CA-4140-BC15-A0E07C2EA6EA}" type="datetimeFigureOut">
              <a:rPr lang="en-US" smtClean="0"/>
              <a:t>6/30/2008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D7A2-5438-49EB-87CA-FD63CE1399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2894" y="2209800"/>
            <a:ext cx="429110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1676400"/>
            <a:ext cx="47244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DoJob</a:t>
            </a:r>
            <a:r>
              <a:rPr lang="en-US" b="1" dirty="0" smtClean="0"/>
              <a:t>(Account </a:t>
            </a:r>
            <a:r>
              <a:rPr lang="en-US" b="1" dirty="0" err="1" smtClean="0"/>
              <a:t>obj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	</a:t>
            </a:r>
            <a:r>
              <a:rPr lang="en-US" b="1" dirty="0" smtClean="0"/>
              <a:t>if(type(</a:t>
            </a:r>
            <a:r>
              <a:rPr lang="en-US" b="1" dirty="0" err="1" smtClean="0"/>
              <a:t>obj</a:t>
            </a:r>
            <a:r>
              <a:rPr lang="en-US" b="1" dirty="0" smtClean="0"/>
              <a:t>) == type(Account</a:t>
            </a:r>
            <a:r>
              <a:rPr lang="en-US" b="1" dirty="0" smtClean="0"/>
              <a:t>))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//…. Code</a:t>
            </a:r>
          </a:p>
          <a:p>
            <a:r>
              <a:rPr lang="en-US" b="1" dirty="0" smtClean="0"/>
              <a:t>	}</a:t>
            </a:r>
            <a:endParaRPr lang="en-US" b="1" dirty="0" smtClean="0"/>
          </a:p>
          <a:p>
            <a:r>
              <a:rPr lang="en-US" b="1" dirty="0" smtClean="0"/>
              <a:t>	if(type(</a:t>
            </a:r>
            <a:r>
              <a:rPr lang="en-US" b="1" dirty="0" err="1" smtClean="0"/>
              <a:t>obj</a:t>
            </a:r>
            <a:r>
              <a:rPr lang="en-US" b="1" dirty="0" smtClean="0"/>
              <a:t>) == type(</a:t>
            </a:r>
            <a:r>
              <a:rPr lang="en-US" b="1" dirty="0" err="1" smtClean="0"/>
              <a:t>SavingAccount</a:t>
            </a:r>
            <a:r>
              <a:rPr lang="en-US" b="1" dirty="0" smtClean="0"/>
              <a:t>))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	//…. Code</a:t>
            </a:r>
          </a:p>
          <a:p>
            <a:r>
              <a:rPr lang="en-US" b="1" dirty="0" smtClean="0"/>
              <a:t>	}</a:t>
            </a:r>
            <a:endParaRPr lang="en-US" b="1" dirty="0" smtClean="0"/>
          </a:p>
          <a:p>
            <a:r>
              <a:rPr lang="en-US" b="1" dirty="0" smtClean="0"/>
              <a:t>	if(type(</a:t>
            </a:r>
            <a:r>
              <a:rPr lang="en-US" b="1" dirty="0" err="1" smtClean="0"/>
              <a:t>obj</a:t>
            </a:r>
            <a:r>
              <a:rPr lang="en-US" b="1" dirty="0" smtClean="0"/>
              <a:t>) == type(</a:t>
            </a:r>
            <a:r>
              <a:rPr lang="en-US" b="1" dirty="0" err="1" smtClean="0"/>
              <a:t>CurrentAccount</a:t>
            </a:r>
            <a:r>
              <a:rPr lang="en-US" b="1" dirty="0" smtClean="0"/>
              <a:t>))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	//…. Code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3810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04800"/>
            <a:ext cx="2743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ProcessLoan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//… code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t= </a:t>
            </a:r>
            <a:r>
              <a:rPr lang="en-US" dirty="0" err="1" smtClean="0"/>
              <a:t>tax.getTax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      //….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4267200"/>
            <a:ext cx="51816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Acccount</a:t>
            </a:r>
            <a:r>
              <a:rPr lang="en-US" dirty="0" smtClean="0"/>
              <a:t> acc = new Account();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acc.setTax</a:t>
            </a:r>
            <a:r>
              <a:rPr lang="en-US" dirty="0" smtClean="0"/>
              <a:t>(new </a:t>
            </a:r>
            <a:r>
              <a:rPr lang="en-US" dirty="0" err="1" smtClean="0"/>
              <a:t>SavingTax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Acc.processLoan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10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6800" y="4724400"/>
            <a:ext cx="426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Tax </a:t>
            </a:r>
            <a:r>
              <a:rPr lang="en-US" dirty="0" err="1" smtClean="0"/>
              <a:t>tax</a:t>
            </a:r>
            <a:r>
              <a:rPr lang="en-US" dirty="0" smtClean="0"/>
              <a:t> = </a:t>
            </a:r>
            <a:r>
              <a:rPr lang="en-US" dirty="0" err="1" smtClean="0"/>
              <a:t>obj.createTax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tax.getTax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772400" cy="37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rot="5400000">
            <a:off x="1143794" y="3428206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3886200" cy="276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1676400"/>
            <a:ext cx="4114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getTax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getTax</a:t>
            </a:r>
            <a:r>
              <a:rPr lang="en-US" dirty="0" smtClean="0"/>
              <a:t>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getTax</a:t>
            </a:r>
            <a:r>
              <a:rPr lang="en-US" dirty="0" smtClean="0"/>
              <a:t>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0"/>
            <a:ext cx="2590800" cy="15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00600" y="5181600"/>
            <a:ext cx="48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Tax </a:t>
            </a:r>
            <a:r>
              <a:rPr lang="en-US" dirty="0" err="1" smtClean="0"/>
              <a:t>tax</a:t>
            </a:r>
            <a:r>
              <a:rPr lang="en-US" dirty="0" smtClean="0"/>
              <a:t> =  new Tax();</a:t>
            </a:r>
          </a:p>
          <a:p>
            <a:r>
              <a:rPr lang="en-US" dirty="0"/>
              <a:t>	</a:t>
            </a:r>
            <a:r>
              <a:rPr lang="en-US" dirty="0" err="1" smtClean="0"/>
              <a:t>tax.getTax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067594" y="3428206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3886200" cy="276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1676400"/>
            <a:ext cx="4114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getTax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getTax</a:t>
            </a:r>
            <a:r>
              <a:rPr lang="en-US" dirty="0" smtClean="0"/>
              <a:t>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getTax</a:t>
            </a:r>
            <a:r>
              <a:rPr lang="en-US" dirty="0" smtClean="0"/>
              <a:t>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0"/>
            <a:ext cx="2590800" cy="15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00600" y="5181600"/>
            <a:ext cx="48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Tax </a:t>
            </a:r>
            <a:r>
              <a:rPr lang="en-US" dirty="0" err="1" smtClean="0"/>
              <a:t>tax</a:t>
            </a:r>
            <a:r>
              <a:rPr lang="en-US" dirty="0" smtClean="0"/>
              <a:t> =  new Tax();</a:t>
            </a:r>
          </a:p>
          <a:p>
            <a:r>
              <a:rPr lang="en-US" dirty="0"/>
              <a:t>	</a:t>
            </a:r>
            <a:r>
              <a:rPr lang="en-US" dirty="0" err="1" smtClean="0"/>
              <a:t>tax.getTax</a:t>
            </a:r>
            <a:r>
              <a:rPr lang="en-US" dirty="0" smtClean="0"/>
              <a:t>( (???)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067594" y="3428206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1676400"/>
            <a:ext cx="28194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getTax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getTax</a:t>
            </a:r>
            <a:r>
              <a:rPr lang="en-US" dirty="0" smtClean="0"/>
              <a:t>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getTax</a:t>
            </a:r>
            <a:r>
              <a:rPr lang="en-US" dirty="0" smtClean="0"/>
              <a:t>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//….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0"/>
            <a:ext cx="2590800" cy="15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1066800"/>
            <a:ext cx="525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Tax </a:t>
            </a:r>
            <a:r>
              <a:rPr lang="en-US" dirty="0" err="1" smtClean="0"/>
              <a:t>tax</a:t>
            </a:r>
            <a:r>
              <a:rPr lang="en-US" dirty="0" smtClean="0"/>
              <a:t> =  new Tax();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if(type(</a:t>
            </a:r>
            <a:r>
              <a:rPr lang="en-US" dirty="0" err="1" smtClean="0"/>
              <a:t>obj</a:t>
            </a:r>
            <a:r>
              <a:rPr lang="en-US" dirty="0" smtClean="0"/>
              <a:t>) == type(Account))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tax.getTax</a:t>
            </a:r>
            <a:r>
              <a:rPr lang="en-US" dirty="0" smtClean="0"/>
              <a:t>(  </a:t>
            </a:r>
            <a:r>
              <a:rPr lang="en-US" dirty="0" err="1" smtClean="0"/>
              <a:t>obj</a:t>
            </a:r>
            <a:r>
              <a:rPr lang="en-US" dirty="0" smtClean="0"/>
              <a:t>  );</a:t>
            </a:r>
          </a:p>
          <a:p>
            <a:endParaRPr lang="en-US" dirty="0" smtClean="0"/>
          </a:p>
          <a:p>
            <a:r>
              <a:rPr lang="en-US" dirty="0" smtClean="0"/>
              <a:t>if(type(</a:t>
            </a:r>
            <a:r>
              <a:rPr lang="en-US" dirty="0" err="1" smtClean="0"/>
              <a:t>obj</a:t>
            </a:r>
            <a:r>
              <a:rPr lang="en-US" dirty="0" smtClean="0"/>
              <a:t>) == type(</a:t>
            </a:r>
            <a:r>
              <a:rPr lang="en-US" dirty="0" err="1" smtClean="0"/>
              <a:t>SavingAccount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tax.getTax</a:t>
            </a:r>
            <a:r>
              <a:rPr lang="en-US" dirty="0" smtClean="0"/>
              <a:t>(  (</a:t>
            </a:r>
            <a:r>
              <a:rPr lang="en-US" dirty="0" err="1" smtClean="0"/>
              <a:t>SavingAccount</a:t>
            </a:r>
            <a:r>
              <a:rPr lang="en-US" dirty="0" smtClean="0"/>
              <a:t>) 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if(type(</a:t>
            </a:r>
            <a:r>
              <a:rPr lang="en-US" dirty="0" err="1" smtClean="0"/>
              <a:t>obj</a:t>
            </a:r>
            <a:r>
              <a:rPr lang="en-US" dirty="0" smtClean="0"/>
              <a:t>) == type(</a:t>
            </a:r>
            <a:r>
              <a:rPr lang="en-US" dirty="0" err="1" smtClean="0"/>
              <a:t>CurrentAccount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tax.getTax</a:t>
            </a:r>
            <a:r>
              <a:rPr lang="en-US" dirty="0" smtClean="0"/>
              <a:t>(  (</a:t>
            </a:r>
            <a:r>
              <a:rPr lang="en-US" dirty="0" err="1" smtClean="0"/>
              <a:t>CurrentAccount</a:t>
            </a:r>
            <a:r>
              <a:rPr lang="en-US" dirty="0" smtClean="0"/>
              <a:t>) 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0" y="3505200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showUI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UI </a:t>
            </a:r>
            <a:r>
              <a:rPr lang="en-US" dirty="0" err="1" smtClean="0"/>
              <a:t>ui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if(type(</a:t>
            </a:r>
            <a:r>
              <a:rPr lang="en-US" dirty="0" err="1" smtClean="0"/>
              <a:t>obj</a:t>
            </a:r>
            <a:r>
              <a:rPr lang="en-US" dirty="0" smtClean="0"/>
              <a:t>) == type(Account))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ui</a:t>
            </a:r>
            <a:r>
              <a:rPr lang="en-US" dirty="0" smtClean="0"/>
              <a:t> = new UI();</a:t>
            </a:r>
          </a:p>
          <a:p>
            <a:r>
              <a:rPr lang="en-US" dirty="0" smtClean="0"/>
              <a:t>	if(type(</a:t>
            </a:r>
            <a:r>
              <a:rPr lang="en-US" dirty="0" err="1" smtClean="0"/>
              <a:t>obj</a:t>
            </a:r>
            <a:r>
              <a:rPr lang="en-US" dirty="0" smtClean="0"/>
              <a:t>) == type(</a:t>
            </a:r>
            <a:r>
              <a:rPr lang="en-US" dirty="0" err="1" smtClean="0"/>
              <a:t>SavingAccount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ui</a:t>
            </a:r>
            <a:r>
              <a:rPr lang="en-US" dirty="0" smtClean="0"/>
              <a:t> = new Form1();</a:t>
            </a:r>
          </a:p>
          <a:p>
            <a:r>
              <a:rPr lang="en-US" dirty="0" smtClean="0"/>
              <a:t>	if(type(</a:t>
            </a:r>
            <a:r>
              <a:rPr lang="en-US" dirty="0" err="1" smtClean="0"/>
              <a:t>obj</a:t>
            </a:r>
            <a:r>
              <a:rPr lang="en-US" dirty="0" smtClean="0"/>
              <a:t>) == type(</a:t>
            </a:r>
            <a:r>
              <a:rPr lang="en-US" dirty="0" err="1" smtClean="0"/>
              <a:t>CurrentAccount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ui</a:t>
            </a:r>
            <a:r>
              <a:rPr lang="en-US" dirty="0" smtClean="0"/>
              <a:t> = new Form2();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ui.render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6534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457200" y="3429000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4800" y="4495800"/>
            <a:ext cx="48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showUI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UI </a:t>
            </a:r>
            <a:r>
              <a:rPr lang="en-US" dirty="0" err="1" smtClean="0"/>
              <a:t>ui</a:t>
            </a:r>
            <a:r>
              <a:rPr lang="en-US" dirty="0" smtClean="0"/>
              <a:t>= </a:t>
            </a:r>
            <a:r>
              <a:rPr lang="en-US" dirty="0" err="1" smtClean="0"/>
              <a:t>obj.createUI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ui.render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78271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457994" y="3428206"/>
            <a:ext cx="685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3962400"/>
            <a:ext cx="22860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createUI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return new Form1;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"/>
            <a:ext cx="6858000" cy="303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943600" y="1828800"/>
            <a:ext cx="29718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visit(Account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visit(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visit(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3505200"/>
            <a:ext cx="22098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accept(Visitor v)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v.visit</a:t>
            </a:r>
            <a:r>
              <a:rPr lang="en-US" sz="1600" dirty="0" smtClean="0"/>
              <a:t>(this);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581400"/>
            <a:ext cx="22860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accept(Visitor v)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v.visit</a:t>
            </a:r>
            <a:r>
              <a:rPr lang="en-US" sz="1600" dirty="0" smtClean="0"/>
              <a:t>(this);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8600"/>
            <a:ext cx="21336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accept(Visitor v)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v.visit</a:t>
            </a:r>
            <a:r>
              <a:rPr lang="en-US" sz="1600" dirty="0" smtClean="0"/>
              <a:t>(this);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0"/>
            <a:ext cx="3252787" cy="323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0" y="3200400"/>
            <a:ext cx="2971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visit(Account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result = ….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visit(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result = …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visit(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result = ….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981200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TaxVisitor</a:t>
            </a:r>
            <a:r>
              <a:rPr lang="en-US" dirty="0" smtClean="0"/>
              <a:t> v=  new </a:t>
            </a:r>
            <a:r>
              <a:rPr lang="en-US" dirty="0" err="1" smtClean="0"/>
              <a:t>TaxVisitor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v.visit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v.getResult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0"/>
            <a:ext cx="3252787" cy="323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0" y="3200400"/>
            <a:ext cx="2971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visit(Account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result = ….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visit(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result = …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visit(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result = ….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0480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TaxVisitor</a:t>
            </a:r>
            <a:r>
              <a:rPr lang="en-US" dirty="0" smtClean="0"/>
              <a:t> v=  new </a:t>
            </a:r>
            <a:r>
              <a:rPr lang="en-US" dirty="0" err="1" smtClean="0"/>
              <a:t>TaxVisitor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err="1" smtClean="0"/>
              <a:t>v.visit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 </a:t>
            </a:r>
            <a:r>
              <a:rPr lang="en-US" dirty="0" smtClean="0">
                <a:sym typeface="Wingdings" pitchFamily="2" charset="2"/>
              </a:rPr>
              <a:t>  will not work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obj.accept</a:t>
            </a:r>
            <a:r>
              <a:rPr lang="en-US" dirty="0" smtClean="0"/>
              <a:t>(v);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v.getResult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No: </a:t>
            </a:r>
            <a:fld id="{0FDEBC8F-D970-405F-B609-5D38BB4233CB}" type="slidenum">
              <a:rPr lang="en-US"/>
              <a:pPr/>
              <a:t>2</a:t>
            </a:fld>
            <a:endParaRPr lang="en-US" sz="1600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Polymorphism: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Problem:</a:t>
            </a:r>
            <a:r>
              <a:rPr lang="en-US" sz="2400" dirty="0"/>
              <a:t> How to handle alternatives based on type? How to create pluggable software components?</a:t>
            </a:r>
          </a:p>
          <a:p>
            <a:endParaRPr lang="en-US" sz="2400" dirty="0"/>
          </a:p>
          <a:p>
            <a:r>
              <a:rPr lang="en-US" sz="2400" b="1" dirty="0"/>
              <a:t>Solution:</a:t>
            </a:r>
            <a:r>
              <a:rPr lang="en-US" sz="2400" dirty="0"/>
              <a:t> when related alternatives or behaviors vary by type(class), assign responsibility for the behavior - using polymorphic operations - to the types for which the behavior varies.</a:t>
            </a:r>
          </a:p>
          <a:p>
            <a:pPr lvl="1"/>
            <a:r>
              <a:rPr lang="en-US" sz="2400" b="1" dirty="0"/>
              <a:t>Corollary:</a:t>
            </a:r>
            <a:r>
              <a:rPr lang="en-US" sz="2400" dirty="0"/>
              <a:t> Do not test for the type of an object and use conditional logic to  perform varying alternatives based on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858000" cy="303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648200" y="1219200"/>
            <a:ext cx="29718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visit(Account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visit(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visit(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667000"/>
            <a:ext cx="22860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accept(Visitor v)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v.visit</a:t>
            </a:r>
            <a:r>
              <a:rPr lang="en-US" sz="1600" dirty="0" smtClean="0"/>
              <a:t>(this);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438400"/>
            <a:ext cx="2133600" cy="212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867400" y="45720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void visit(Account </a:t>
            </a:r>
            <a:r>
              <a:rPr lang="en-US" sz="1400" dirty="0" err="1" smtClean="0"/>
              <a:t>obj</a:t>
            </a:r>
            <a:r>
              <a:rPr lang="en-US" sz="1400" dirty="0" smtClean="0"/>
              <a:t>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result = ….</a:t>
            </a:r>
          </a:p>
          <a:p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 smtClean="0"/>
              <a:t>void visit(</a:t>
            </a:r>
            <a:r>
              <a:rPr lang="en-US" sz="1400" dirty="0" err="1" smtClean="0"/>
              <a:t>SavingAccount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result = …</a:t>
            </a:r>
          </a:p>
          <a:p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 smtClean="0"/>
              <a:t>void visit(</a:t>
            </a:r>
            <a:r>
              <a:rPr lang="en-US" sz="1400" dirty="0" err="1" smtClean="0"/>
              <a:t>CurrentAccount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	result = ….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33800"/>
            <a:ext cx="411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TaxVisitor</a:t>
            </a:r>
            <a:r>
              <a:rPr lang="en-US" dirty="0" smtClean="0"/>
              <a:t> v=  new </a:t>
            </a:r>
            <a:r>
              <a:rPr lang="en-US" dirty="0" err="1" smtClean="0"/>
              <a:t>TaxVisitor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obj.accept</a:t>
            </a:r>
            <a:r>
              <a:rPr lang="en-US" dirty="0" smtClean="0"/>
              <a:t>(v);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v.getResult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124200"/>
            <a:ext cx="17526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6248400"/>
            <a:ext cx="298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v.visit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 </a:t>
            </a:r>
            <a:r>
              <a:rPr lang="en-US" dirty="0" smtClean="0">
                <a:sym typeface="Wingdings" pitchFamily="2" charset="2"/>
              </a:rPr>
              <a:t>  will not work</a:t>
            </a:r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4229100" y="4305300"/>
            <a:ext cx="2590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172200" y="4800600"/>
            <a:ext cx="2362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286000"/>
            <a:ext cx="224083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858000" cy="303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648200" y="1219200"/>
            <a:ext cx="29718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visit(Account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visit(</a:t>
            </a:r>
            <a:r>
              <a:rPr lang="en-US" dirty="0" err="1" smtClean="0"/>
              <a:t>SavingAccount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visit(</a:t>
            </a:r>
            <a:r>
              <a:rPr lang="en-US" dirty="0" err="1" smtClean="0"/>
              <a:t>CurrentAccount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667000"/>
            <a:ext cx="22860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void accept(Visitor v)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v.visit</a:t>
            </a:r>
            <a:r>
              <a:rPr lang="en-US" sz="1600" dirty="0" smtClean="0"/>
              <a:t>(this);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4572000"/>
            <a:ext cx="3048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void visit(Account </a:t>
            </a:r>
            <a:r>
              <a:rPr lang="en-US" sz="1400" dirty="0" err="1" smtClean="0"/>
              <a:t>obj</a:t>
            </a:r>
            <a:r>
              <a:rPr lang="en-US" sz="1400" dirty="0" smtClean="0"/>
              <a:t>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result = new UI();</a:t>
            </a:r>
          </a:p>
          <a:p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 smtClean="0"/>
              <a:t>void visit(</a:t>
            </a:r>
            <a:r>
              <a:rPr lang="en-US" sz="1400" dirty="0" err="1" smtClean="0"/>
              <a:t>SavingAccount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){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result = new Form1();</a:t>
            </a:r>
          </a:p>
          <a:p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 smtClean="0"/>
              <a:t>void visit(</a:t>
            </a:r>
            <a:r>
              <a:rPr lang="en-US" sz="1400" dirty="0" err="1" smtClean="0"/>
              <a:t>CurrentAccount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	result =  new Form2();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33800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showUI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UIVisitor</a:t>
            </a:r>
            <a:r>
              <a:rPr lang="en-US" dirty="0" smtClean="0"/>
              <a:t> v=  new </a:t>
            </a:r>
            <a:r>
              <a:rPr lang="en-US" dirty="0" err="1" smtClean="0"/>
              <a:t>UIVisitor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obj.accept</a:t>
            </a:r>
            <a:r>
              <a:rPr lang="en-US" dirty="0" smtClean="0"/>
              <a:t>(v);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UI </a:t>
            </a:r>
            <a:r>
              <a:rPr lang="en-US" dirty="0" err="1" smtClean="0"/>
              <a:t>ui</a:t>
            </a:r>
            <a:r>
              <a:rPr lang="en-US" dirty="0" smtClean="0"/>
              <a:t> = </a:t>
            </a:r>
            <a:r>
              <a:rPr lang="en-US" dirty="0" err="1" smtClean="0"/>
              <a:t>v.getResult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ui.render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124200"/>
            <a:ext cx="17526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229100" y="4305300"/>
            <a:ext cx="2590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134100" y="4762500"/>
            <a:ext cx="2438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971800"/>
            <a:ext cx="2743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DoJob</a:t>
            </a:r>
            <a:r>
              <a:rPr lang="en-US" b="1" dirty="0" smtClean="0"/>
              <a:t>(Account </a:t>
            </a:r>
            <a:r>
              <a:rPr lang="en-US" b="1" dirty="0" err="1" smtClean="0"/>
              <a:t>obj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obj.getTax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7224" y="1828800"/>
            <a:ext cx="593677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3810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Single-Responsibility Principle (SRP)</a:t>
            </a:r>
            <a:endParaRPr lang="en-US" dirty="0"/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2" y="1524000"/>
            <a:ext cx="5824538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class should have only one reason to change.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a class assumes more than one responsibility, that class will have more than one reason to change.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application is not changing in ways that cause the two responsibilities to change at different times, there is no need to separate them.</a:t>
            </a:r>
          </a:p>
          <a:p>
            <a:endParaRPr lang="en-US" dirty="0" smtClean="0"/>
          </a:p>
          <a:p>
            <a:r>
              <a:rPr lang="en-US" dirty="0" smtClean="0"/>
              <a:t>Example : User Interface logic should be separated from a business class.</a:t>
            </a:r>
          </a:p>
        </p:txBody>
      </p:sp>
      <p:pic>
        <p:nvPicPr>
          <p:cNvPr id="919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819400"/>
            <a:ext cx="2000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Cohesion	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371600"/>
            <a:ext cx="8796337" cy="4114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Problem: </a:t>
            </a:r>
            <a:r>
              <a:rPr lang="en-US" sz="2400" dirty="0" smtClean="0"/>
              <a:t>How to keep complexity manageable?</a:t>
            </a:r>
          </a:p>
          <a:p>
            <a:endParaRPr lang="en-US" sz="2400" dirty="0" smtClean="0"/>
          </a:p>
          <a:p>
            <a:r>
              <a:rPr lang="en-US" sz="2400" b="1" dirty="0" smtClean="0"/>
              <a:t>Solution </a:t>
            </a:r>
            <a:r>
              <a:rPr lang="en-US" sz="2400" b="1" dirty="0"/>
              <a:t>: </a:t>
            </a:r>
            <a:r>
              <a:rPr lang="en-US" sz="2400" dirty="0"/>
              <a:t>Assign a responsibility so that cohesion remains high.</a:t>
            </a:r>
          </a:p>
          <a:p>
            <a:endParaRPr lang="en-US" sz="2400" dirty="0"/>
          </a:p>
          <a:p>
            <a:r>
              <a:rPr lang="en-US" sz="2400" dirty="0"/>
              <a:t>Cohesion is a measure of how strongly related and focused the responsibilities of  a class are in brief class should do only highly related responsibilities.</a:t>
            </a:r>
          </a:p>
          <a:p>
            <a:endParaRPr lang="en-US" sz="2400" dirty="0"/>
          </a:p>
          <a:p>
            <a:r>
              <a:rPr lang="en-US" sz="2400" dirty="0" smtClean="0"/>
              <a:t>Disadvantages of low cohesive classes</a:t>
            </a:r>
            <a:endParaRPr lang="en-US" sz="2400" dirty="0"/>
          </a:p>
          <a:p>
            <a:pPr lvl="3"/>
            <a:r>
              <a:rPr lang="en-US" sz="2400" dirty="0"/>
              <a:t>hard to reuse</a:t>
            </a:r>
          </a:p>
          <a:p>
            <a:pPr lvl="3"/>
            <a:r>
              <a:rPr lang="en-US" sz="2400" dirty="0"/>
              <a:t>hard to maintain</a:t>
            </a:r>
          </a:p>
          <a:p>
            <a:pPr lvl="3"/>
            <a:r>
              <a:rPr lang="en-US" sz="2400" dirty="0" smtClean="0"/>
              <a:t>constantly </a:t>
            </a:r>
            <a:r>
              <a:rPr lang="en-US" sz="2400" dirty="0"/>
              <a:t>effected by change.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0" y="4343400"/>
            <a:ext cx="3429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Tax </a:t>
            </a:r>
            <a:r>
              <a:rPr lang="en-US" dirty="0" err="1" smtClean="0"/>
              <a:t>tax</a:t>
            </a:r>
            <a:r>
              <a:rPr lang="en-US" dirty="0" smtClean="0"/>
              <a:t> = </a:t>
            </a:r>
            <a:r>
              <a:rPr lang="en-US" dirty="0" err="1" smtClean="0"/>
              <a:t>createTax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tax.getTax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505200"/>
            <a:ext cx="4648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Tax   </a:t>
            </a:r>
            <a:r>
              <a:rPr lang="en-US" dirty="0" err="1" smtClean="0"/>
              <a:t>createTax</a:t>
            </a:r>
            <a:r>
              <a:rPr lang="en-US" dirty="0" smtClean="0"/>
              <a:t>(Account)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if(type(this) == type(Account))</a:t>
            </a:r>
          </a:p>
          <a:p>
            <a:r>
              <a:rPr lang="en-US" dirty="0"/>
              <a:t>	</a:t>
            </a:r>
            <a:r>
              <a:rPr lang="en-US" dirty="0" smtClean="0"/>
              <a:t>	return new Tax();</a:t>
            </a:r>
          </a:p>
          <a:p>
            <a:endParaRPr lang="en-US" dirty="0" smtClean="0"/>
          </a:p>
          <a:p>
            <a:r>
              <a:rPr lang="en-US" dirty="0" smtClean="0"/>
              <a:t>	if(type(this) == type(</a:t>
            </a:r>
            <a:r>
              <a:rPr lang="en-US" dirty="0" err="1" smtClean="0"/>
              <a:t>SavingAccount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	return new </a:t>
            </a:r>
            <a:r>
              <a:rPr lang="en-US" dirty="0" err="1" smtClean="0"/>
              <a:t>SavingTax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if(type(this) == type(</a:t>
            </a:r>
            <a:r>
              <a:rPr lang="en-US" dirty="0" err="1" smtClean="0"/>
              <a:t>CurrentAccount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		return  new </a:t>
            </a:r>
            <a:r>
              <a:rPr lang="en-US" dirty="0" err="1" smtClean="0"/>
              <a:t>CurrentTax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0"/>
            <a:ext cx="8467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 (LSP)</a:t>
            </a:r>
            <a:endParaRPr lang="en-US" dirty="0"/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2" y="1524000"/>
            <a:ext cx="5824538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Subtypes must be substitutable for their base types.</a:t>
            </a:r>
          </a:p>
          <a:p>
            <a:endParaRPr lang="en-US" dirty="0" smtClean="0"/>
          </a:p>
          <a:p>
            <a:r>
              <a:rPr lang="en-US" dirty="0" smtClean="0"/>
              <a:t>These are the questions addressed by the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 (LSP). </a:t>
            </a:r>
          </a:p>
          <a:p>
            <a:pPr lvl="1"/>
            <a:r>
              <a:rPr lang="en-US" dirty="0" smtClean="0"/>
              <a:t>What are the design rules that govern this particular use of inheritance? </a:t>
            </a:r>
          </a:p>
          <a:p>
            <a:pPr lvl="1"/>
            <a:r>
              <a:rPr lang="en-US" dirty="0" smtClean="0"/>
              <a:t>What are the characteristics of the best inheritance hierarchies? </a:t>
            </a:r>
          </a:p>
          <a:p>
            <a:pPr lvl="1"/>
            <a:r>
              <a:rPr lang="en-US" dirty="0" smtClean="0"/>
              <a:t>What are the traps that will cause us to create hierarchies that do not conform to OCP? </a:t>
            </a:r>
          </a:p>
          <a:p>
            <a:endParaRPr lang="en-US" dirty="0" smtClean="0"/>
          </a:p>
          <a:p>
            <a:r>
              <a:rPr lang="en-US" dirty="0" smtClean="0"/>
              <a:t>If for each object o</a:t>
            </a:r>
            <a:r>
              <a:rPr lang="en-US" baseline="-25000" dirty="0" smtClean="0"/>
              <a:t>1</a:t>
            </a:r>
            <a:r>
              <a:rPr lang="en-US" dirty="0" smtClean="0"/>
              <a:t> of type S there is an object o</a:t>
            </a:r>
            <a:r>
              <a:rPr lang="en-US" baseline="-25000" dirty="0" smtClean="0"/>
              <a:t>2</a:t>
            </a:r>
            <a:r>
              <a:rPr lang="en-US" dirty="0" smtClean="0"/>
              <a:t> of type T such that for all programs P defined in terms of T, the behavior of P is unchanged when o</a:t>
            </a:r>
            <a:r>
              <a:rPr lang="en-US" baseline="-25000" dirty="0" smtClean="0"/>
              <a:t>1</a:t>
            </a:r>
            <a:r>
              <a:rPr lang="en-US" dirty="0" smtClean="0"/>
              <a:t> is substituted for o</a:t>
            </a:r>
            <a:r>
              <a:rPr lang="en-US" baseline="-25000" dirty="0" smtClean="0"/>
              <a:t>2</a:t>
            </a:r>
            <a:r>
              <a:rPr lang="en-US" dirty="0" smtClean="0"/>
              <a:t> then S is a subtype of T. [Barbara </a:t>
            </a:r>
            <a:r>
              <a:rPr lang="en-US" dirty="0" err="1" smtClean="0"/>
              <a:t>Liskov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922626" name="AutoShape 2" descr="mk:@MSITStore:D:\Assets\books\SA\Agile%20Principles%20Patterns%20Practices%20C%20Sharp.chm::/0131857258/images/unnum_9_1.jpg"/>
          <p:cNvSpPr>
            <a:spLocks noChangeAspect="1" noChangeArrowheads="1"/>
          </p:cNvSpPr>
          <p:nvPr/>
        </p:nvSpPr>
        <p:spPr bwMode="auto">
          <a:xfrm>
            <a:off x="155575" y="-1119188"/>
            <a:ext cx="2619375" cy="2343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31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75" y="2286000"/>
            <a:ext cx="30956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4724400"/>
            <a:ext cx="44958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DoJob</a:t>
            </a:r>
            <a:r>
              <a:rPr lang="en-US" dirty="0" smtClean="0"/>
              <a:t>(Account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Tax </a:t>
            </a:r>
            <a:r>
              <a:rPr lang="en-US" dirty="0" err="1" smtClean="0"/>
              <a:t>tax</a:t>
            </a:r>
            <a:r>
              <a:rPr lang="en-US" dirty="0" smtClean="0"/>
              <a:t> = </a:t>
            </a:r>
            <a:r>
              <a:rPr lang="en-US" dirty="0" err="1" smtClean="0"/>
              <a:t>obj.createTax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tax.getTax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772400" cy="37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Coupling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96338" cy="4114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Problem </a:t>
            </a:r>
            <a:r>
              <a:rPr lang="en-US" sz="2400" dirty="0" smtClean="0"/>
              <a:t>  : How to support low dependency and increased reuse?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Solution  : </a:t>
            </a:r>
            <a:r>
              <a:rPr lang="en-US" sz="2400" dirty="0" smtClean="0"/>
              <a:t>Assign </a:t>
            </a:r>
            <a:r>
              <a:rPr lang="en-US" sz="2400" dirty="0"/>
              <a:t>a responsibility so that coupling remains </a:t>
            </a:r>
            <a:r>
              <a:rPr lang="en-US" sz="2400" dirty="0" smtClean="0"/>
              <a:t>low.</a:t>
            </a:r>
          </a:p>
          <a:p>
            <a:endParaRPr lang="en-US" sz="2400" dirty="0"/>
          </a:p>
          <a:p>
            <a:r>
              <a:rPr lang="en-US" sz="2400" dirty="0" smtClean="0"/>
              <a:t>Coupling </a:t>
            </a:r>
            <a:r>
              <a:rPr lang="en-US" sz="2400" dirty="0"/>
              <a:t>is a measure of how strongly one class is connected to, has knowledge of, or relies upon other classes; “too many” is context dependent but will be </a:t>
            </a:r>
            <a:r>
              <a:rPr lang="en-US" sz="2400" dirty="0" smtClean="0"/>
              <a:t>examined.</a:t>
            </a:r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class with high (or strong) coupling relies upon many other classes.  Such classes are undesirable; they suffer from </a:t>
            </a:r>
            <a:r>
              <a:rPr lang="en-US" sz="2400" dirty="0" smtClean="0"/>
              <a:t>several problems.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689</Words>
  <Application>Microsoft Office PowerPoint</Application>
  <PresentationFormat>On-screen Show (4:3)</PresentationFormat>
  <Paragraphs>310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Polymorphism:</vt:lpstr>
      <vt:lpstr>Slide 3</vt:lpstr>
      <vt:lpstr>Single-Responsibility Principle (SRP)</vt:lpstr>
      <vt:lpstr>High Cohesion </vt:lpstr>
      <vt:lpstr>Slide 6</vt:lpstr>
      <vt:lpstr>Liskov Substitution Principle (LSP)</vt:lpstr>
      <vt:lpstr>Slide 8</vt:lpstr>
      <vt:lpstr>Low Coupling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Owner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51</cp:revision>
  <dcterms:created xsi:type="dcterms:W3CDTF">2008-06-30T10:03:02Z</dcterms:created>
  <dcterms:modified xsi:type="dcterms:W3CDTF">2008-07-01T11:12:30Z</dcterms:modified>
</cp:coreProperties>
</file>