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1187768"/>
            <a:ext cx="7415927" cy="31939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8385"/>
              </a:lnSpc>
              <a:buNone/>
            </a:pPr>
            <a:r>
              <a:rPr lang="en-US" sz="670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Introduction to Image Caption Generation</a:t>
            </a:r>
            <a:endParaRPr lang="en-US" sz="6705" dirty="0"/>
          </a:p>
        </p:txBody>
      </p:sp>
      <p:sp>
        <p:nvSpPr>
          <p:cNvPr id="6" name="Text 2"/>
          <p:cNvSpPr/>
          <p:nvPr/>
        </p:nvSpPr>
        <p:spPr>
          <a:xfrm>
            <a:off x="6350437" y="4752023"/>
            <a:ext cx="7415927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 generation is a fascinating area of artificial intelligence that aims to automatically describe the content of images. It involves training computer models to understand visual information and translate it into meaningful text.</a:t>
            </a:r>
            <a:endParaRPr lang="en-US" sz="1945" dirty="0"/>
          </a:p>
        </p:txBody>
      </p:sp>
      <p:sp>
        <p:nvSpPr>
          <p:cNvPr id="7" name="Shape 3"/>
          <p:cNvSpPr/>
          <p:nvPr/>
        </p:nvSpPr>
        <p:spPr>
          <a:xfrm>
            <a:off x="63504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sp>
        <p:nvSpPr>
          <p:cNvPr id="4" name="Text 1"/>
          <p:cNvSpPr/>
          <p:nvPr/>
        </p:nvSpPr>
        <p:spPr>
          <a:xfrm>
            <a:off x="864037" y="1025723"/>
            <a:ext cx="10934700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The Importance of Image Captioning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291001"/>
            <a:ext cx="12902327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captioning enhances accessibility by providing textual descriptions for visually impaired individuals. It also enables efficient image retrieval and indexing, allowing users to search for images based on their content.</a:t>
            </a:r>
            <a:endParaRPr lang="en-US" sz="1945" dirty="0"/>
          </a:p>
        </p:txBody>
      </p:sp>
      <p:sp>
        <p:nvSpPr>
          <p:cNvPr id="6" name="Shape 3"/>
          <p:cNvSpPr/>
          <p:nvPr/>
        </p:nvSpPr>
        <p:spPr>
          <a:xfrm>
            <a:off x="864037" y="3636407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2D3033"/>
          </a:solidFill>
        </p:spPr>
      </p:sp>
      <p:sp>
        <p:nvSpPr>
          <p:cNvPr id="7" name="Text 4"/>
          <p:cNvSpPr/>
          <p:nvPr/>
        </p:nvSpPr>
        <p:spPr>
          <a:xfrm>
            <a:off x="1077873" y="3728918"/>
            <a:ext cx="127754" cy="3702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15"/>
              </a:lnSpc>
              <a:buNone/>
            </a:pPr>
            <a:r>
              <a:rPr lang="en-US" sz="29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915" dirty="0"/>
          </a:p>
        </p:txBody>
      </p:sp>
      <p:sp>
        <p:nvSpPr>
          <p:cNvPr id="8" name="Text 5"/>
          <p:cNvSpPr/>
          <p:nvPr/>
        </p:nvSpPr>
        <p:spPr>
          <a:xfrm>
            <a:off x="1666280" y="3636407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Accessibility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1666280" y="4170283"/>
            <a:ext cx="5525572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captions are crucial for making images accessible to visually impaired individuals.</a:t>
            </a:r>
            <a:endParaRPr lang="en-US" sz="1945" dirty="0"/>
          </a:p>
        </p:txBody>
      </p:sp>
      <p:sp>
        <p:nvSpPr>
          <p:cNvPr id="10" name="Shape 7"/>
          <p:cNvSpPr/>
          <p:nvPr/>
        </p:nvSpPr>
        <p:spPr>
          <a:xfrm>
            <a:off x="7438668" y="3636407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2D3033"/>
          </a:solidFill>
        </p:spPr>
      </p:sp>
      <p:sp>
        <p:nvSpPr>
          <p:cNvPr id="11" name="Text 8"/>
          <p:cNvSpPr/>
          <p:nvPr/>
        </p:nvSpPr>
        <p:spPr>
          <a:xfrm>
            <a:off x="7602855" y="3728918"/>
            <a:ext cx="227052" cy="3702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15"/>
              </a:lnSpc>
              <a:buNone/>
            </a:pPr>
            <a:r>
              <a:rPr lang="en-US" sz="29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915" dirty="0"/>
          </a:p>
        </p:txBody>
      </p:sp>
      <p:sp>
        <p:nvSpPr>
          <p:cNvPr id="12" name="Text 9"/>
          <p:cNvSpPr/>
          <p:nvPr/>
        </p:nvSpPr>
        <p:spPr>
          <a:xfrm>
            <a:off x="8240911" y="3636407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Image Retrieval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8240911" y="4170283"/>
            <a:ext cx="5525572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captions enable users to search for images based on their content.</a:t>
            </a:r>
            <a:endParaRPr lang="en-US" sz="1945" dirty="0"/>
          </a:p>
        </p:txBody>
      </p:sp>
      <p:sp>
        <p:nvSpPr>
          <p:cNvPr id="14" name="Shape 11"/>
          <p:cNvSpPr/>
          <p:nvPr/>
        </p:nvSpPr>
        <p:spPr>
          <a:xfrm>
            <a:off x="864037" y="5484852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2D3033"/>
          </a:solidFill>
        </p:spPr>
      </p:sp>
      <p:sp>
        <p:nvSpPr>
          <p:cNvPr id="15" name="Text 12"/>
          <p:cNvSpPr/>
          <p:nvPr/>
        </p:nvSpPr>
        <p:spPr>
          <a:xfrm>
            <a:off x="1026914" y="5577364"/>
            <a:ext cx="229672" cy="3702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15"/>
              </a:lnSpc>
              <a:buNone/>
            </a:pPr>
            <a:r>
              <a:rPr lang="en-US" sz="29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915" dirty="0"/>
          </a:p>
        </p:txBody>
      </p:sp>
      <p:sp>
        <p:nvSpPr>
          <p:cNvPr id="16" name="Text 13"/>
          <p:cNvSpPr/>
          <p:nvPr/>
        </p:nvSpPr>
        <p:spPr>
          <a:xfrm>
            <a:off x="1666280" y="5484852"/>
            <a:ext cx="3477458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Content Understanding</a:t>
            </a:r>
            <a:endParaRPr lang="en-US" sz="2430" dirty="0"/>
          </a:p>
        </p:txBody>
      </p:sp>
      <p:sp>
        <p:nvSpPr>
          <p:cNvPr id="17" name="Text 14"/>
          <p:cNvSpPr/>
          <p:nvPr/>
        </p:nvSpPr>
        <p:spPr>
          <a:xfrm>
            <a:off x="1666280" y="6018728"/>
            <a:ext cx="5525572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They provide a concise summary of the image, enhancing content understanding and analysis.</a:t>
            </a:r>
            <a:endParaRPr lang="en-US" sz="1945" dirty="0"/>
          </a:p>
        </p:txBody>
      </p:sp>
      <p:sp>
        <p:nvSpPr>
          <p:cNvPr id="18" name="Shape 15"/>
          <p:cNvSpPr/>
          <p:nvPr/>
        </p:nvSpPr>
        <p:spPr>
          <a:xfrm>
            <a:off x="7438668" y="5484852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2D3033"/>
          </a:solidFill>
        </p:spPr>
      </p:sp>
      <p:sp>
        <p:nvSpPr>
          <p:cNvPr id="19" name="Text 16"/>
          <p:cNvSpPr/>
          <p:nvPr/>
        </p:nvSpPr>
        <p:spPr>
          <a:xfrm>
            <a:off x="7607975" y="5577364"/>
            <a:ext cx="216694" cy="37028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915"/>
              </a:lnSpc>
              <a:buNone/>
            </a:pPr>
            <a:r>
              <a:rPr lang="en-US" sz="291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915" dirty="0"/>
          </a:p>
        </p:txBody>
      </p:sp>
      <p:sp>
        <p:nvSpPr>
          <p:cNvPr id="20" name="Text 17"/>
          <p:cNvSpPr/>
          <p:nvPr/>
        </p:nvSpPr>
        <p:spPr>
          <a:xfrm>
            <a:off x="8240911" y="5484852"/>
            <a:ext cx="4447699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Automated Image Description</a:t>
            </a:r>
            <a:endParaRPr lang="en-US" sz="2430" dirty="0"/>
          </a:p>
        </p:txBody>
      </p:sp>
      <p:sp>
        <p:nvSpPr>
          <p:cNvPr id="21" name="Text 18"/>
          <p:cNvSpPr/>
          <p:nvPr/>
        </p:nvSpPr>
        <p:spPr>
          <a:xfrm>
            <a:off x="8240911" y="6018728"/>
            <a:ext cx="5525572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captioning automates the process of providing descriptions for images, saving time and effort.</a:t>
            </a:r>
            <a:endParaRPr lang="en-US" sz="19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619053"/>
          </a:xfrm>
          <a:prstGeom prst="rect">
            <a:avLst/>
          </a:prstGeom>
          <a:solidFill>
            <a:srgbClr val="1B1C1D"/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1602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4967" y="2635448"/>
            <a:ext cx="6197322" cy="5400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255"/>
              </a:lnSpc>
              <a:buNone/>
            </a:pPr>
            <a:r>
              <a:rPr lang="en-US" sz="34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How Image Captioning Works</a:t>
            </a:r>
            <a:endParaRPr lang="en-US" sz="3400" dirty="0"/>
          </a:p>
        </p:txBody>
      </p:sp>
      <p:sp>
        <p:nvSpPr>
          <p:cNvPr id="6" name="Text 2"/>
          <p:cNvSpPr/>
          <p:nvPr/>
        </p:nvSpPr>
        <p:spPr>
          <a:xfrm>
            <a:off x="2594967" y="3434715"/>
            <a:ext cx="9440347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r>
              <a:rPr lang="en-US" sz="136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captioning models typically employ a combination of computer vision and natural language processing techniques. They first extract features from the image, then use those features to generate a textual description.</a:t>
            </a:r>
            <a:endParaRPr lang="en-US" sz="1360" dirty="0"/>
          </a:p>
        </p:txBody>
      </p:sp>
      <p:sp>
        <p:nvSpPr>
          <p:cNvPr id="7" name="Shape 3"/>
          <p:cNvSpPr/>
          <p:nvPr/>
        </p:nvSpPr>
        <p:spPr>
          <a:xfrm>
            <a:off x="2594967" y="6163032"/>
            <a:ext cx="9440347" cy="21550"/>
          </a:xfrm>
          <a:prstGeom prst="rect">
            <a:avLst/>
          </a:prstGeom>
          <a:solidFill>
            <a:srgbClr val="D2AC47"/>
          </a:solidFill>
        </p:spPr>
      </p:sp>
      <p:sp>
        <p:nvSpPr>
          <p:cNvPr id="8" name="Shape 4"/>
          <p:cNvSpPr/>
          <p:nvPr/>
        </p:nvSpPr>
        <p:spPr>
          <a:xfrm>
            <a:off x="4901029" y="5558254"/>
            <a:ext cx="21550" cy="604838"/>
          </a:xfrm>
          <a:prstGeom prst="rect">
            <a:avLst/>
          </a:prstGeom>
          <a:solidFill>
            <a:srgbClr val="D2AC47"/>
          </a:solidFill>
        </p:spPr>
      </p:sp>
      <p:sp>
        <p:nvSpPr>
          <p:cNvPr id="9" name="Shape 5"/>
          <p:cNvSpPr/>
          <p:nvPr/>
        </p:nvSpPr>
        <p:spPr>
          <a:xfrm>
            <a:off x="4717494" y="5968663"/>
            <a:ext cx="388739" cy="388739"/>
          </a:xfrm>
          <a:prstGeom prst="roundRect">
            <a:avLst>
              <a:gd name="adj" fmla="val 13337"/>
            </a:avLst>
          </a:prstGeom>
          <a:solidFill>
            <a:srgbClr val="2D3033"/>
          </a:solidFill>
        </p:spPr>
      </p:sp>
      <p:sp>
        <p:nvSpPr>
          <p:cNvPr id="10" name="Text 6"/>
          <p:cNvSpPr/>
          <p:nvPr/>
        </p:nvSpPr>
        <p:spPr>
          <a:xfrm>
            <a:off x="4867037" y="6033433"/>
            <a:ext cx="89535" cy="259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040"/>
              </a:lnSpc>
              <a:buNone/>
            </a:pPr>
            <a:r>
              <a:rPr lang="en-US" sz="204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040" dirty="0"/>
          </a:p>
        </p:txBody>
      </p:sp>
      <p:sp>
        <p:nvSpPr>
          <p:cNvPr id="11" name="Text 7"/>
          <p:cNvSpPr/>
          <p:nvPr/>
        </p:nvSpPr>
        <p:spPr>
          <a:xfrm>
            <a:off x="3583662" y="4182189"/>
            <a:ext cx="2656403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125"/>
              </a:lnSpc>
              <a:buNone/>
            </a:pPr>
            <a:r>
              <a:rPr lang="en-US" sz="17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Image Feature Extraction</a:t>
            </a:r>
            <a:endParaRPr lang="en-US" sz="1700" dirty="0"/>
          </a:p>
        </p:txBody>
      </p:sp>
      <p:sp>
        <p:nvSpPr>
          <p:cNvPr id="12" name="Text 8"/>
          <p:cNvSpPr/>
          <p:nvPr/>
        </p:nvSpPr>
        <p:spPr>
          <a:xfrm>
            <a:off x="2767727" y="4555688"/>
            <a:ext cx="4288274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36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Computer vision models analyze the image and extract features like objects, shapes, colors, and textures.</a:t>
            </a:r>
            <a:endParaRPr lang="en-US" sz="1360" dirty="0"/>
          </a:p>
        </p:txBody>
      </p:sp>
      <p:sp>
        <p:nvSpPr>
          <p:cNvPr id="13" name="Shape 9"/>
          <p:cNvSpPr/>
          <p:nvPr/>
        </p:nvSpPr>
        <p:spPr>
          <a:xfrm>
            <a:off x="7304306" y="6162973"/>
            <a:ext cx="21550" cy="604838"/>
          </a:xfrm>
          <a:prstGeom prst="rect">
            <a:avLst/>
          </a:prstGeom>
          <a:solidFill>
            <a:srgbClr val="D2AC47"/>
          </a:solidFill>
        </p:spPr>
      </p:sp>
      <p:sp>
        <p:nvSpPr>
          <p:cNvPr id="14" name="Shape 10"/>
          <p:cNvSpPr/>
          <p:nvPr/>
        </p:nvSpPr>
        <p:spPr>
          <a:xfrm>
            <a:off x="7120771" y="5968663"/>
            <a:ext cx="388739" cy="388739"/>
          </a:xfrm>
          <a:prstGeom prst="roundRect">
            <a:avLst>
              <a:gd name="adj" fmla="val 13337"/>
            </a:avLst>
          </a:prstGeom>
          <a:solidFill>
            <a:srgbClr val="2D3033"/>
          </a:solidFill>
        </p:spPr>
      </p:sp>
      <p:sp>
        <p:nvSpPr>
          <p:cNvPr id="15" name="Text 11"/>
          <p:cNvSpPr/>
          <p:nvPr/>
        </p:nvSpPr>
        <p:spPr>
          <a:xfrm>
            <a:off x="7235666" y="6033433"/>
            <a:ext cx="158948" cy="259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040"/>
              </a:lnSpc>
              <a:buNone/>
            </a:pPr>
            <a:r>
              <a:rPr lang="en-US" sz="204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040" dirty="0"/>
          </a:p>
        </p:txBody>
      </p:sp>
      <p:sp>
        <p:nvSpPr>
          <p:cNvPr id="16" name="Text 12"/>
          <p:cNvSpPr/>
          <p:nvPr/>
        </p:nvSpPr>
        <p:spPr>
          <a:xfrm>
            <a:off x="6234946" y="6940629"/>
            <a:ext cx="216027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125"/>
              </a:lnSpc>
              <a:buNone/>
            </a:pPr>
            <a:r>
              <a:rPr lang="en-US" sz="17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Text Generation</a:t>
            </a:r>
            <a:endParaRPr lang="en-US" sz="1700" dirty="0"/>
          </a:p>
        </p:txBody>
      </p:sp>
      <p:sp>
        <p:nvSpPr>
          <p:cNvPr id="17" name="Text 13"/>
          <p:cNvSpPr/>
          <p:nvPr/>
        </p:nvSpPr>
        <p:spPr>
          <a:xfrm>
            <a:off x="5171003" y="7314128"/>
            <a:ext cx="4288274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36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Natural language processing models use the extracted features to generate a grammatically correct and meaningful caption.</a:t>
            </a:r>
            <a:endParaRPr lang="en-US" sz="1360" dirty="0"/>
          </a:p>
        </p:txBody>
      </p:sp>
      <p:sp>
        <p:nvSpPr>
          <p:cNvPr id="18" name="Shape 14"/>
          <p:cNvSpPr/>
          <p:nvPr/>
        </p:nvSpPr>
        <p:spPr>
          <a:xfrm>
            <a:off x="9707582" y="5558254"/>
            <a:ext cx="21550" cy="604838"/>
          </a:xfrm>
          <a:prstGeom prst="rect">
            <a:avLst/>
          </a:prstGeom>
          <a:solidFill>
            <a:srgbClr val="D2AC47"/>
          </a:solidFill>
        </p:spPr>
      </p:sp>
      <p:sp>
        <p:nvSpPr>
          <p:cNvPr id="19" name="Shape 15"/>
          <p:cNvSpPr/>
          <p:nvPr/>
        </p:nvSpPr>
        <p:spPr>
          <a:xfrm>
            <a:off x="9524048" y="5968663"/>
            <a:ext cx="388739" cy="388739"/>
          </a:xfrm>
          <a:prstGeom prst="roundRect">
            <a:avLst>
              <a:gd name="adj" fmla="val 13337"/>
            </a:avLst>
          </a:prstGeom>
          <a:solidFill>
            <a:srgbClr val="2D3033"/>
          </a:solidFill>
        </p:spPr>
      </p:sp>
      <p:sp>
        <p:nvSpPr>
          <p:cNvPr id="20" name="Text 16"/>
          <p:cNvSpPr/>
          <p:nvPr/>
        </p:nvSpPr>
        <p:spPr>
          <a:xfrm>
            <a:off x="9637990" y="6033433"/>
            <a:ext cx="160734" cy="259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040"/>
              </a:lnSpc>
              <a:buNone/>
            </a:pPr>
            <a:r>
              <a:rPr lang="en-US" sz="204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040" dirty="0"/>
          </a:p>
        </p:txBody>
      </p:sp>
      <p:sp>
        <p:nvSpPr>
          <p:cNvPr id="21" name="Text 17"/>
          <p:cNvSpPr/>
          <p:nvPr/>
        </p:nvSpPr>
        <p:spPr>
          <a:xfrm>
            <a:off x="8638223" y="4458772"/>
            <a:ext cx="216027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125"/>
              </a:lnSpc>
              <a:buNone/>
            </a:pPr>
            <a:r>
              <a:rPr lang="en-US" sz="17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Output</a:t>
            </a:r>
            <a:endParaRPr lang="en-US" sz="1700" dirty="0"/>
          </a:p>
        </p:txBody>
      </p:sp>
      <p:sp>
        <p:nvSpPr>
          <p:cNvPr id="22" name="Text 18"/>
          <p:cNvSpPr/>
          <p:nvPr/>
        </p:nvSpPr>
        <p:spPr>
          <a:xfrm>
            <a:off x="7574280" y="4832271"/>
            <a:ext cx="4288274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36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final output is a textual description that accurately reflects the image content.</a:t>
            </a:r>
            <a:endParaRPr lang="en-US" sz="13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sp>
        <p:nvSpPr>
          <p:cNvPr id="4" name="Text 1"/>
          <p:cNvSpPr/>
          <p:nvPr/>
        </p:nvSpPr>
        <p:spPr>
          <a:xfrm>
            <a:off x="864037" y="1409819"/>
            <a:ext cx="10799564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Techniques in Image Captioning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675096"/>
            <a:ext cx="12902327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There are several popular techniques used in image captioning, including Convolutional Neural Networks (CNNs) for image feature extraction and Recurrent Neural Networks (RNNs) for text generation.</a:t>
            </a:r>
            <a:endParaRPr lang="en-US" sz="1945" dirty="0"/>
          </a:p>
        </p:txBody>
      </p:sp>
      <p:sp>
        <p:nvSpPr>
          <p:cNvPr id="6" name="Text 3"/>
          <p:cNvSpPr/>
          <p:nvPr/>
        </p:nvSpPr>
        <p:spPr>
          <a:xfrm>
            <a:off x="864037" y="3989665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CNNs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4622244"/>
            <a:ext cx="3898821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Convolutional Neural Networks excel at image feature extraction, identifying objects, shapes, and colors.</a:t>
            </a:r>
            <a:endParaRPr lang="en-US" sz="1945" dirty="0"/>
          </a:p>
        </p:txBody>
      </p:sp>
      <p:sp>
        <p:nvSpPr>
          <p:cNvPr id="8" name="Text 5"/>
          <p:cNvSpPr/>
          <p:nvPr/>
        </p:nvSpPr>
        <p:spPr>
          <a:xfrm>
            <a:off x="5372695" y="3989665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RNNs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5372695" y="4622244"/>
            <a:ext cx="3898821" cy="19752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Recurrent Neural Networks are effective for generating sequential text data, like captions, by capturing relationships between words.</a:t>
            </a:r>
            <a:endParaRPr lang="en-US" sz="1945" dirty="0"/>
          </a:p>
        </p:txBody>
      </p:sp>
      <p:sp>
        <p:nvSpPr>
          <p:cNvPr id="10" name="Text 7"/>
          <p:cNvSpPr/>
          <p:nvPr/>
        </p:nvSpPr>
        <p:spPr>
          <a:xfrm>
            <a:off x="9881354" y="3989665"/>
            <a:ext cx="3333393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Attention Mechanisms</a:t>
            </a:r>
            <a:endParaRPr lang="en-US" sz="2430" dirty="0"/>
          </a:p>
        </p:txBody>
      </p:sp>
      <p:sp>
        <p:nvSpPr>
          <p:cNvPr id="11" name="Text 8"/>
          <p:cNvSpPr/>
          <p:nvPr/>
        </p:nvSpPr>
        <p:spPr>
          <a:xfrm>
            <a:off x="9881354" y="4622244"/>
            <a:ext cx="3898821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Attention mechanisms help focus the model's attention on the most relevant parts of the image, improving caption quality.</a:t>
            </a:r>
            <a:endParaRPr lang="en-US" sz="194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sp>
        <p:nvSpPr>
          <p:cNvPr id="4" name="Text 1"/>
          <p:cNvSpPr/>
          <p:nvPr/>
        </p:nvSpPr>
        <p:spPr>
          <a:xfrm>
            <a:off x="864037" y="1098352"/>
            <a:ext cx="9365099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Challenges in Image Captioning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363629"/>
            <a:ext cx="12902327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captioning faces challenges like handling complex scenes, recognizing fine-grained details, and understanding nuanced relationships between objects.</a:t>
            </a:r>
            <a:endParaRPr lang="en-US" sz="1945" dirty="0"/>
          </a:p>
        </p:txBody>
      </p:sp>
      <p:sp>
        <p:nvSpPr>
          <p:cNvPr id="6" name="Text 3"/>
          <p:cNvSpPr/>
          <p:nvPr/>
        </p:nvSpPr>
        <p:spPr>
          <a:xfrm>
            <a:off x="1110853" y="3587115"/>
            <a:ext cx="595372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Complex Scenes</a:t>
            </a:r>
            <a:endParaRPr lang="en-US" sz="1945" dirty="0"/>
          </a:p>
        </p:txBody>
      </p:sp>
      <p:sp>
        <p:nvSpPr>
          <p:cNvPr id="7" name="Text 4"/>
          <p:cNvSpPr/>
          <p:nvPr/>
        </p:nvSpPr>
        <p:spPr>
          <a:xfrm>
            <a:off x="7565827" y="3587115"/>
            <a:ext cx="595372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Multiple objects, actions, and contexts make it difficult to generate comprehensive captions.</a:t>
            </a:r>
            <a:endParaRPr lang="en-US" sz="1945" dirty="0"/>
          </a:p>
        </p:txBody>
      </p:sp>
      <p:sp>
        <p:nvSpPr>
          <p:cNvPr id="8" name="Shape 5"/>
          <p:cNvSpPr/>
          <p:nvPr/>
        </p:nvSpPr>
        <p:spPr>
          <a:xfrm>
            <a:off x="864037" y="4532948"/>
            <a:ext cx="12902327" cy="1101566"/>
          </a:xfrm>
          <a:prstGeom prst="rect">
            <a:avLst/>
          </a:prstGeom>
          <a:solidFill>
            <a:srgbClr val="2D3033"/>
          </a:solidFill>
        </p:spPr>
      </p:sp>
      <p:sp>
        <p:nvSpPr>
          <p:cNvPr id="9" name="Text 6"/>
          <p:cNvSpPr/>
          <p:nvPr/>
        </p:nvSpPr>
        <p:spPr>
          <a:xfrm>
            <a:off x="1110853" y="4688681"/>
            <a:ext cx="595372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Fine-grained Details</a:t>
            </a:r>
            <a:endParaRPr lang="en-US" sz="1945" dirty="0"/>
          </a:p>
        </p:txBody>
      </p:sp>
      <p:sp>
        <p:nvSpPr>
          <p:cNvPr id="10" name="Text 7"/>
          <p:cNvSpPr/>
          <p:nvPr/>
        </p:nvSpPr>
        <p:spPr>
          <a:xfrm>
            <a:off x="7565827" y="4688681"/>
            <a:ext cx="595372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Recognizing small details, such as facial expressions or subtle actions, can be challenging.</a:t>
            </a:r>
            <a:endParaRPr lang="en-US" sz="1945" dirty="0"/>
          </a:p>
        </p:txBody>
      </p:sp>
      <p:sp>
        <p:nvSpPr>
          <p:cNvPr id="11" name="Text 8"/>
          <p:cNvSpPr/>
          <p:nvPr/>
        </p:nvSpPr>
        <p:spPr>
          <a:xfrm>
            <a:off x="1110853" y="5790247"/>
            <a:ext cx="595372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Nuanced Relationships</a:t>
            </a:r>
            <a:endParaRPr lang="en-US" sz="1945" dirty="0"/>
          </a:p>
        </p:txBody>
      </p:sp>
      <p:sp>
        <p:nvSpPr>
          <p:cNvPr id="12" name="Text 9"/>
          <p:cNvSpPr/>
          <p:nvPr/>
        </p:nvSpPr>
        <p:spPr>
          <a:xfrm>
            <a:off x="7565827" y="5790247"/>
            <a:ext cx="5953720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the relationships between objects, like cause and effect or spatial arrangements, requires advanced reasoning abilities.</a:t>
            </a:r>
            <a:endParaRPr lang="en-US" sz="194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sp>
        <p:nvSpPr>
          <p:cNvPr id="4" name="Text 1"/>
          <p:cNvSpPr/>
          <p:nvPr/>
        </p:nvSpPr>
        <p:spPr>
          <a:xfrm>
            <a:off x="849868" y="863798"/>
            <a:ext cx="9681448" cy="7587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975"/>
              </a:lnSpc>
              <a:buNone/>
            </a:pPr>
            <a:r>
              <a:rPr lang="en-US" sz="478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Applications of Image Captioning</a:t>
            </a:r>
            <a:endParaRPr lang="en-US" sz="4780" dirty="0"/>
          </a:p>
        </p:txBody>
      </p:sp>
      <p:sp>
        <p:nvSpPr>
          <p:cNvPr id="5" name="Text 2"/>
          <p:cNvSpPr/>
          <p:nvPr/>
        </p:nvSpPr>
        <p:spPr>
          <a:xfrm>
            <a:off x="849868" y="2108240"/>
            <a:ext cx="12930664" cy="7772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60"/>
              </a:lnSpc>
              <a:buNone/>
            </a:pPr>
            <a:r>
              <a:rPr lang="en-US" sz="191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captioning finds diverse applications in various domains, from social media to healthcare, enabling better understanding and interaction with visual data.</a:t>
            </a:r>
            <a:endParaRPr lang="en-US" sz="1910" dirty="0"/>
          </a:p>
        </p:txBody>
      </p:sp>
      <p:sp>
        <p:nvSpPr>
          <p:cNvPr id="6" name="Shape 3"/>
          <p:cNvSpPr/>
          <p:nvPr/>
        </p:nvSpPr>
        <p:spPr>
          <a:xfrm>
            <a:off x="849868" y="3158609"/>
            <a:ext cx="6344007" cy="2176463"/>
          </a:xfrm>
          <a:prstGeom prst="roundRect">
            <a:avLst>
              <a:gd name="adj" fmla="val 3347"/>
            </a:avLst>
          </a:prstGeom>
          <a:solidFill>
            <a:srgbClr val="2D3033"/>
          </a:solidFill>
        </p:spPr>
      </p:sp>
      <p:sp>
        <p:nvSpPr>
          <p:cNvPr id="7" name="Text 4"/>
          <p:cNvSpPr/>
          <p:nvPr/>
        </p:nvSpPr>
        <p:spPr>
          <a:xfrm>
            <a:off x="1092637" y="3401378"/>
            <a:ext cx="3035498" cy="3794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90"/>
              </a:lnSpc>
              <a:buNone/>
            </a:pPr>
            <a:r>
              <a:rPr lang="en-US" sz="239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Social Media</a:t>
            </a:r>
            <a:endParaRPr lang="en-US" sz="2390" dirty="0"/>
          </a:p>
        </p:txBody>
      </p:sp>
      <p:sp>
        <p:nvSpPr>
          <p:cNvPr id="8" name="Text 5"/>
          <p:cNvSpPr/>
          <p:nvPr/>
        </p:nvSpPr>
        <p:spPr>
          <a:xfrm>
            <a:off x="1092637" y="3926443"/>
            <a:ext cx="5858470" cy="7772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60"/>
              </a:lnSpc>
              <a:buNone/>
            </a:pPr>
            <a:r>
              <a:rPr lang="en-US" sz="191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Automatic image descriptions enhance accessibility and engagement on social platforms.</a:t>
            </a:r>
            <a:endParaRPr lang="en-US" sz="1910" dirty="0"/>
          </a:p>
        </p:txBody>
      </p:sp>
      <p:sp>
        <p:nvSpPr>
          <p:cNvPr id="9" name="Shape 6"/>
          <p:cNvSpPr/>
          <p:nvPr/>
        </p:nvSpPr>
        <p:spPr>
          <a:xfrm>
            <a:off x="7436644" y="3158609"/>
            <a:ext cx="6344007" cy="2176463"/>
          </a:xfrm>
          <a:prstGeom prst="roundRect">
            <a:avLst>
              <a:gd name="adj" fmla="val 3347"/>
            </a:avLst>
          </a:prstGeom>
          <a:solidFill>
            <a:srgbClr val="2D3033"/>
          </a:solidFill>
        </p:spPr>
      </p:sp>
      <p:sp>
        <p:nvSpPr>
          <p:cNvPr id="10" name="Text 7"/>
          <p:cNvSpPr/>
          <p:nvPr/>
        </p:nvSpPr>
        <p:spPr>
          <a:xfrm>
            <a:off x="7679412" y="3401378"/>
            <a:ext cx="3035498" cy="3794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90"/>
              </a:lnSpc>
              <a:buNone/>
            </a:pPr>
            <a:r>
              <a:rPr lang="en-US" sz="239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E-commerce</a:t>
            </a:r>
            <a:endParaRPr lang="en-US" sz="2390" dirty="0"/>
          </a:p>
        </p:txBody>
      </p:sp>
      <p:sp>
        <p:nvSpPr>
          <p:cNvPr id="11" name="Text 8"/>
          <p:cNvSpPr/>
          <p:nvPr/>
        </p:nvSpPr>
        <p:spPr>
          <a:xfrm>
            <a:off x="7679412" y="3926443"/>
            <a:ext cx="5858470" cy="11658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60"/>
              </a:lnSpc>
              <a:buNone/>
            </a:pPr>
            <a:r>
              <a:rPr lang="en-US" sz="191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captions improve product searches and descriptions, enhancing online shopping experiences.</a:t>
            </a:r>
            <a:endParaRPr lang="en-US" sz="1910" dirty="0"/>
          </a:p>
        </p:txBody>
      </p:sp>
      <p:sp>
        <p:nvSpPr>
          <p:cNvPr id="12" name="Shape 9"/>
          <p:cNvSpPr/>
          <p:nvPr/>
        </p:nvSpPr>
        <p:spPr>
          <a:xfrm>
            <a:off x="849868" y="5577840"/>
            <a:ext cx="6344007" cy="1787843"/>
          </a:xfrm>
          <a:prstGeom prst="roundRect">
            <a:avLst>
              <a:gd name="adj" fmla="val 4075"/>
            </a:avLst>
          </a:prstGeom>
          <a:solidFill>
            <a:srgbClr val="2D3033"/>
          </a:solidFill>
        </p:spPr>
      </p:sp>
      <p:sp>
        <p:nvSpPr>
          <p:cNvPr id="13" name="Text 10"/>
          <p:cNvSpPr/>
          <p:nvPr/>
        </p:nvSpPr>
        <p:spPr>
          <a:xfrm>
            <a:off x="1092637" y="5820608"/>
            <a:ext cx="3035498" cy="3794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90"/>
              </a:lnSpc>
              <a:buNone/>
            </a:pPr>
            <a:r>
              <a:rPr lang="en-US" sz="239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Healthcare</a:t>
            </a:r>
            <a:endParaRPr lang="en-US" sz="2390" dirty="0"/>
          </a:p>
        </p:txBody>
      </p:sp>
      <p:sp>
        <p:nvSpPr>
          <p:cNvPr id="14" name="Text 11"/>
          <p:cNvSpPr/>
          <p:nvPr/>
        </p:nvSpPr>
        <p:spPr>
          <a:xfrm>
            <a:off x="1092637" y="6345674"/>
            <a:ext cx="5858470" cy="7772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60"/>
              </a:lnSpc>
              <a:buNone/>
            </a:pPr>
            <a:r>
              <a:rPr lang="en-US" sz="191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captioning aids in medical image analysis, assisting doctors in diagnosing and treating patients.</a:t>
            </a:r>
            <a:endParaRPr lang="en-US" sz="1910" dirty="0"/>
          </a:p>
        </p:txBody>
      </p:sp>
      <p:sp>
        <p:nvSpPr>
          <p:cNvPr id="15" name="Shape 12"/>
          <p:cNvSpPr/>
          <p:nvPr/>
        </p:nvSpPr>
        <p:spPr>
          <a:xfrm>
            <a:off x="7436644" y="5577840"/>
            <a:ext cx="6344007" cy="1787843"/>
          </a:xfrm>
          <a:prstGeom prst="roundRect">
            <a:avLst>
              <a:gd name="adj" fmla="val 4075"/>
            </a:avLst>
          </a:prstGeom>
          <a:solidFill>
            <a:srgbClr val="2D3033"/>
          </a:solidFill>
        </p:spPr>
      </p:sp>
      <p:sp>
        <p:nvSpPr>
          <p:cNvPr id="16" name="Text 13"/>
          <p:cNvSpPr/>
          <p:nvPr/>
        </p:nvSpPr>
        <p:spPr>
          <a:xfrm>
            <a:off x="7679412" y="5820608"/>
            <a:ext cx="3035498" cy="3794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990"/>
              </a:lnSpc>
              <a:buNone/>
            </a:pPr>
            <a:r>
              <a:rPr lang="en-US" sz="239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Robotics</a:t>
            </a:r>
            <a:endParaRPr lang="en-US" sz="2390" dirty="0"/>
          </a:p>
        </p:txBody>
      </p:sp>
      <p:sp>
        <p:nvSpPr>
          <p:cNvPr id="17" name="Text 14"/>
          <p:cNvSpPr/>
          <p:nvPr/>
        </p:nvSpPr>
        <p:spPr>
          <a:xfrm>
            <a:off x="7679412" y="6345674"/>
            <a:ext cx="5858470" cy="7772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060"/>
              </a:lnSpc>
              <a:buNone/>
            </a:pPr>
            <a:r>
              <a:rPr lang="en-US" sz="191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Robots can better understand their environment and interact with objects using image captioning.</a:t>
            </a:r>
            <a:endParaRPr lang="en-US" sz="19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2825" y="853797"/>
            <a:ext cx="8722876" cy="6185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870"/>
              </a:lnSpc>
              <a:buNone/>
            </a:pPr>
            <a:r>
              <a:rPr lang="en-US" sz="3895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Evaluating Image Captioning Models</a:t>
            </a:r>
            <a:endParaRPr lang="en-US" sz="3895" dirty="0"/>
          </a:p>
        </p:txBody>
      </p:sp>
      <p:sp>
        <p:nvSpPr>
          <p:cNvPr id="6" name="Text 2"/>
          <p:cNvSpPr/>
          <p:nvPr/>
        </p:nvSpPr>
        <p:spPr>
          <a:xfrm>
            <a:off x="692825" y="1769150"/>
            <a:ext cx="9587151" cy="6334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495"/>
              </a:lnSpc>
              <a:buNone/>
            </a:pPr>
            <a:r>
              <a:rPr lang="en-US" sz="156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Evaluating image captioning models involves assessing their ability to generate accurate, fluent, and relevant captions using various metrics.</a:t>
            </a:r>
            <a:endParaRPr lang="en-US" sz="156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5" y="2625209"/>
            <a:ext cx="989648" cy="158353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79295" y="2823091"/>
            <a:ext cx="2474357" cy="30920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35"/>
              </a:lnSpc>
              <a:buNone/>
            </a:pPr>
            <a:r>
              <a:rPr lang="en-US" sz="195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BLEU Score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1979295" y="3251002"/>
            <a:ext cx="8300680" cy="3167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95"/>
              </a:lnSpc>
              <a:buNone/>
            </a:pPr>
            <a:r>
              <a:rPr lang="en-US" sz="156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Measures the similarity between generated captions and human-written captions.</a:t>
            </a:r>
            <a:endParaRPr lang="en-US" sz="156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25" y="4208740"/>
            <a:ext cx="989648" cy="158353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79295" y="4406622"/>
            <a:ext cx="2474357" cy="30920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35"/>
              </a:lnSpc>
              <a:buNone/>
            </a:pPr>
            <a:r>
              <a:rPr lang="en-US" sz="195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ROUGE Score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1979295" y="4834533"/>
            <a:ext cx="8300680" cy="3167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95"/>
              </a:lnSpc>
              <a:buNone/>
            </a:pPr>
            <a:r>
              <a:rPr lang="en-US" sz="156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Evaluates the overlap of words between generated captions and reference captions.</a:t>
            </a:r>
            <a:endParaRPr lang="en-US" sz="156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5" y="5792272"/>
            <a:ext cx="989648" cy="158353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79295" y="5990153"/>
            <a:ext cx="2474357" cy="30920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35"/>
              </a:lnSpc>
              <a:buNone/>
            </a:pPr>
            <a:r>
              <a:rPr lang="en-US" sz="195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CIDEr Score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1979295" y="6418064"/>
            <a:ext cx="8300680" cy="31670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495"/>
              </a:lnSpc>
              <a:buNone/>
            </a:pPr>
            <a:r>
              <a:rPr lang="en-US" sz="156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Focuses on the semantic similarity and coherence of the generated caption.</a:t>
            </a:r>
            <a:endParaRPr lang="en-US" sz="156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sp>
        <p:nvSpPr>
          <p:cNvPr id="4" name="Text 1"/>
          <p:cNvSpPr/>
          <p:nvPr/>
        </p:nvSpPr>
        <p:spPr>
          <a:xfrm>
            <a:off x="864037" y="1266349"/>
            <a:ext cx="10069354" cy="77152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 and Future Directions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531626"/>
            <a:ext cx="12902327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Image captioning has made significant progress, but future research aims to improve its ability to handle complex scenes, understand context, and generate more nuanced and creative descriptions.</a:t>
            </a:r>
            <a:endParaRPr lang="en-US" sz="194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7" y="3599378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64037" y="4463415"/>
            <a:ext cx="4053840" cy="7715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Advanced Scene Understanding</a:t>
            </a:r>
            <a:endParaRPr lang="en-US" sz="2430" dirty="0"/>
          </a:p>
        </p:txBody>
      </p:sp>
      <p:sp>
        <p:nvSpPr>
          <p:cNvPr id="8" name="Text 4"/>
          <p:cNvSpPr/>
          <p:nvPr/>
        </p:nvSpPr>
        <p:spPr>
          <a:xfrm>
            <a:off x="864037" y="5383054"/>
            <a:ext cx="4053840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Developing models that can analyze and understand complex scenes with multiple objects and actions.</a:t>
            </a:r>
            <a:endParaRPr lang="en-US" sz="194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61" y="3599378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288161" y="4463415"/>
            <a:ext cx="3289578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Contextual Awareness</a:t>
            </a:r>
            <a:endParaRPr lang="en-US" sz="2430" dirty="0"/>
          </a:p>
        </p:txBody>
      </p:sp>
      <p:sp>
        <p:nvSpPr>
          <p:cNvPr id="11" name="Text 6"/>
          <p:cNvSpPr/>
          <p:nvPr/>
        </p:nvSpPr>
        <p:spPr>
          <a:xfrm>
            <a:off x="5288161" y="4997291"/>
            <a:ext cx="4053959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Enabling models to consider the broader context of the image, including the environment and the relationships between objects.</a:t>
            </a:r>
            <a:endParaRPr lang="en-US" sz="194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404" y="3599378"/>
            <a:ext cx="617220" cy="6172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712404" y="4463415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Creative Captioning</a:t>
            </a:r>
            <a:endParaRPr lang="en-US" sz="2430" dirty="0"/>
          </a:p>
        </p:txBody>
      </p:sp>
      <p:sp>
        <p:nvSpPr>
          <p:cNvPr id="14" name="Text 8"/>
          <p:cNvSpPr/>
          <p:nvPr/>
        </p:nvSpPr>
        <p:spPr>
          <a:xfrm>
            <a:off x="9712404" y="4997291"/>
            <a:ext cx="4053959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5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Generating captions that are not only accurate but also engaging and creative, reflecting different perspectives and styles.</a:t>
            </a:r>
            <a:endParaRPr lang="en-US" sz="194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4446</Words>
  <Application>WPS Presentation</Application>
  <PresentationFormat>On-screen Show (16:9)</PresentationFormat>
  <Paragraphs>138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Prata</vt:lpstr>
      <vt:lpstr>Segoe Print</vt:lpstr>
      <vt:lpstr>Prata</vt:lpstr>
      <vt:lpstr>Prata</vt:lpstr>
      <vt:lpstr>Raleway</vt:lpstr>
      <vt:lpstr>Raleway</vt:lpstr>
      <vt:lpstr>Raleway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GIRISH</cp:lastModifiedBy>
  <cp:revision>3</cp:revision>
  <dcterms:created xsi:type="dcterms:W3CDTF">2024-06-26T16:47:00Z</dcterms:created>
  <dcterms:modified xsi:type="dcterms:W3CDTF">2024-06-27T04:32:09Z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2A7CB766D84947A3B353A54863A6F4B3_12</vt:lpwstr>
  </property>
  <property fmtid="{D5CDD505-2E9C-101B-9397-08002B2CF9AE}" pid="3" name="KSOProductBuildVer">
    <vt:lpwstr>1033-12.2.0.17119</vt:lpwstr>
  </property>
</Properties>
</file>