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1139" r:id="rId4"/>
    <p:sldId id="1130" r:id="rId5"/>
    <p:sldId id="1135" r:id="rId6"/>
    <p:sldId id="1136" r:id="rId7"/>
    <p:sldId id="1081" r:id="rId8"/>
    <p:sldId id="1137" r:id="rId9"/>
    <p:sldId id="1145" r:id="rId10"/>
    <p:sldId id="1146" r:id="rId11"/>
    <p:sldId id="1147" r:id="rId12"/>
    <p:sldId id="1149" r:id="rId13"/>
    <p:sldId id="1150" r:id="rId14"/>
    <p:sldId id="1151" r:id="rId15"/>
    <p:sldId id="1153" r:id="rId16"/>
    <p:sldId id="1155" r:id="rId17"/>
    <p:sldId id="1160" r:id="rId18"/>
    <p:sldId id="1161" r:id="rId19"/>
    <p:sldId id="1162" r:id="rId20"/>
    <p:sldId id="1163" r:id="rId21"/>
    <p:sldId id="1164" r:id="rId22"/>
    <p:sldId id="1165" r:id="rId23"/>
    <p:sldId id="1167" r:id="rId24"/>
    <p:sldId id="11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68" d="100"/>
          <a:sy n="68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39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class </a:t>
            </a:r>
            <a:r>
              <a:rPr lang="en-IN" sz="1600" b="1" dirty="0" err="1">
                <a:solidFill>
                  <a:srgbClr val="7030A0"/>
                </a:solidFill>
              </a:rPr>
              <a:t>Emp</a:t>
            </a:r>
            <a:r>
              <a:rPr lang="en-IN" sz="1600" b="1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def __init__(</a:t>
            </a:r>
            <a:r>
              <a:rPr lang="en-IN" sz="1600" b="1" dirty="0" err="1">
                <a:solidFill>
                  <a:srgbClr val="7030A0"/>
                </a:solidFill>
              </a:rPr>
              <a:t>self,name,age,sal</a:t>
            </a:r>
            <a:r>
              <a:rPr lang="en-IN" sz="1600" b="1" dirty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self.name</a:t>
            </a:r>
            <a:r>
              <a:rPr lang="en-IN" sz="1600" b="1" dirty="0">
                <a:solidFill>
                  <a:srgbClr val="7030A0"/>
                </a:solidFill>
              </a:rPr>
              <a:t>=name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self.age</a:t>
            </a:r>
            <a:r>
              <a:rPr lang="en-IN" sz="1600" b="1" dirty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self.sal</a:t>
            </a:r>
            <a:r>
              <a:rPr lang="en-IN" sz="1600" b="1" dirty="0">
                <a:solidFill>
                  <a:srgbClr val="7030A0"/>
                </a:solidFill>
              </a:rPr>
              <a:t>=</a:t>
            </a:r>
            <a:r>
              <a:rPr lang="en-IN" sz="1600" b="1" dirty="0" err="1">
                <a:solidFill>
                  <a:srgbClr val="7030A0"/>
                </a:solidFill>
              </a:rPr>
              <a:t>sal</a:t>
            </a:r>
            <a:endParaRPr lang="en-IN" sz="16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age,name,sal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e1=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("amit",34,50000.0)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e1.show()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6314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714620"/>
            <a:ext cx="4318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variables </a:t>
            </a:r>
            <a:r>
              <a:rPr lang="en-US" b="1" dirty="0">
                <a:solidFill>
                  <a:srgbClr val="7030A0"/>
                </a:solidFill>
              </a:rPr>
              <a:t>name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age</a:t>
            </a:r>
            <a:r>
              <a:rPr lang="en-US" b="1" dirty="0"/>
              <a:t> and </a:t>
            </a:r>
            <a:r>
              <a:rPr lang="en-US" b="1" dirty="0" err="1">
                <a:solidFill>
                  <a:srgbClr val="7030A0"/>
                </a:solidFill>
              </a:rPr>
              <a:t>sal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are </a:t>
            </a:r>
            <a:r>
              <a:rPr lang="en-US" b="1" dirty="0">
                <a:solidFill>
                  <a:srgbClr val="7030A0"/>
                </a:solidFill>
              </a:rPr>
              <a:t>local variables </a:t>
            </a:r>
            <a:r>
              <a:rPr lang="en-US" b="1" dirty="0"/>
              <a:t>declared inside </a:t>
            </a:r>
          </a:p>
          <a:p>
            <a:r>
              <a:rPr lang="en-US" b="1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__init__() </a:t>
            </a:r>
            <a:r>
              <a:rPr lang="en-US" b="1" dirty="0"/>
              <a:t>and hence</a:t>
            </a:r>
          </a:p>
          <a:p>
            <a:r>
              <a:rPr lang="en-US" b="1" dirty="0"/>
              <a:t>are not available to the method</a:t>
            </a:r>
          </a:p>
          <a:p>
            <a:r>
              <a:rPr lang="en-US" b="1" dirty="0">
                <a:solidFill>
                  <a:srgbClr val="C00000"/>
                </a:solidFill>
              </a:rPr>
              <a:t>show() </a:t>
            </a:r>
            <a:r>
              <a:rPr lang="en-US" b="1" dirty="0"/>
              <a:t>, so the code gave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NameError</a:t>
            </a:r>
            <a:r>
              <a:rPr lang="en-US" b="1" dirty="0"/>
              <a:t> exception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class </a:t>
            </a:r>
            <a:r>
              <a:rPr lang="en-IN" sz="1800" b="1" dirty="0" err="1">
                <a:solidFill>
                  <a:srgbClr val="7030A0"/>
                </a:solidFill>
              </a:rPr>
              <a:t>Emp</a:t>
            </a:r>
            <a:r>
              <a:rPr lang="en-IN" sz="1800" b="1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  <a:r>
              <a:rPr lang="en-IN" sz="1800" b="1" dirty="0">
                <a:solidFill>
                  <a:srgbClr val="C00000"/>
                </a:solidFill>
              </a:rPr>
              <a:t>self.name</a:t>
            </a:r>
            <a:r>
              <a:rPr lang="en-IN" sz="1800" b="1" dirty="0">
                <a:solidFill>
                  <a:srgbClr val="7030A0"/>
                </a:solidFill>
              </a:rPr>
              <a:t>=“</a:t>
            </a:r>
            <a:r>
              <a:rPr lang="en-IN" sz="1800" b="1" dirty="0" err="1">
                <a:solidFill>
                  <a:srgbClr val="7030A0"/>
                </a:solidFill>
              </a:rPr>
              <a:t>Amit</a:t>
            </a:r>
            <a:r>
              <a:rPr lang="en-IN" sz="1800" b="1" dirty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  <a:r>
              <a:rPr lang="en-IN" sz="1800" b="1" dirty="0">
                <a:solidFill>
                  <a:srgbClr val="C00000"/>
                </a:solidFill>
              </a:rPr>
              <a:t>self.sal</a:t>
            </a:r>
            <a:r>
              <a:rPr lang="en-IN" sz="1800" b="1" dirty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print(</a:t>
            </a:r>
            <a:r>
              <a:rPr lang="en-IN" sz="1800" b="1" dirty="0" err="1">
                <a:solidFill>
                  <a:srgbClr val="7030A0"/>
                </a:solidFill>
              </a:rPr>
              <a:t>self.age,self.name,self.sal</a:t>
            </a:r>
            <a:r>
              <a:rPr lang="en-IN" sz="18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e1.show()</a:t>
            </a:r>
            <a:endParaRPr lang="en-US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643578"/>
            <a:ext cx="3485193" cy="38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Obtaining Details Of </a:t>
            </a:r>
            <a:br>
              <a:rPr lang="en-US" sz="2800" b="1" dirty="0"/>
            </a:br>
            <a:r>
              <a:rPr lang="en-US" sz="2800" b="1" dirty="0"/>
              <a:t>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Every object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has an </a:t>
            </a:r>
            <a:r>
              <a:rPr lang="en-IN" sz="2400" b="1" dirty="0">
                <a:solidFill>
                  <a:srgbClr val="C00000"/>
                </a:solidFill>
              </a:rPr>
              <a:t>attribute</a:t>
            </a:r>
            <a:r>
              <a:rPr lang="en-IN" sz="2400" dirty="0"/>
              <a:t> denoted by </a:t>
            </a:r>
            <a:r>
              <a:rPr lang="en-IN" sz="2400" b="1" dirty="0">
                <a:solidFill>
                  <a:srgbClr val="C00000"/>
                </a:solidFill>
              </a:rPr>
              <a:t>__</a:t>
            </a:r>
            <a:r>
              <a:rPr lang="en-IN" sz="2400" b="1" dirty="0" err="1">
                <a:solidFill>
                  <a:srgbClr val="C00000"/>
                </a:solidFill>
              </a:rPr>
              <a:t>dict</a:t>
            </a:r>
            <a:r>
              <a:rPr lang="en-IN" sz="2400" b="1" dirty="0">
                <a:solidFill>
                  <a:srgbClr val="C00000"/>
                </a:solidFill>
              </a:rPr>
              <a:t>__.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</a:t>
            </a:r>
            <a:r>
              <a:rPr lang="en-US" sz="2400" b="1" dirty="0">
                <a:solidFill>
                  <a:srgbClr val="C00000"/>
                </a:solidFill>
              </a:rPr>
              <a:t>attribute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7030A0"/>
                </a:solidFill>
              </a:rPr>
              <a:t>automatically added by Python </a:t>
            </a:r>
            <a:r>
              <a:rPr lang="en-US" sz="2400" dirty="0"/>
              <a:t>and it contains </a:t>
            </a:r>
            <a:r>
              <a:rPr lang="en-IN" sz="2400" dirty="0"/>
              <a:t>all the </a:t>
            </a:r>
            <a:r>
              <a:rPr lang="en-IN" sz="2400" b="1" dirty="0">
                <a:solidFill>
                  <a:srgbClr val="7030A0"/>
                </a:solidFill>
              </a:rPr>
              <a:t>attributes</a:t>
            </a:r>
            <a:r>
              <a:rPr lang="en-IN" sz="2400" dirty="0"/>
              <a:t> defined </a:t>
            </a:r>
            <a:r>
              <a:rPr lang="en-IN" sz="2400" b="1" i="1" dirty="0">
                <a:solidFill>
                  <a:srgbClr val="C00000"/>
                </a:solidFill>
              </a:rPr>
              <a:t>for the object itself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maps the </a:t>
            </a:r>
            <a:r>
              <a:rPr lang="en-IN" sz="2400" b="1" dirty="0">
                <a:solidFill>
                  <a:srgbClr val="C00000"/>
                </a:solidFill>
              </a:rPr>
              <a:t>attribute name </a:t>
            </a:r>
            <a:r>
              <a:rPr lang="en-IN" sz="2400" dirty="0"/>
              <a:t>to its </a:t>
            </a:r>
            <a:r>
              <a:rPr lang="en-IN" sz="2400" b="1" dirty="0">
                <a:solidFill>
                  <a:srgbClr val="C00000"/>
                </a:solidFill>
              </a:rPr>
              <a:t>value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self.name="</a:t>
            </a:r>
            <a:r>
              <a:rPr lang="en-IN" sz="1800" b="1" dirty="0" err="1">
                <a:solidFill>
                  <a:srgbClr val="C00000"/>
                </a:solidFill>
              </a:rPr>
              <a:t>Amit</a:t>
            </a:r>
            <a:r>
              <a:rPr lang="en-IN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e1=</a:t>
            </a:r>
            <a:r>
              <a:rPr lang="en-IN" sz="1800" b="1" dirty="0" err="1">
                <a:solidFill>
                  <a:srgbClr val="7030A0"/>
                </a:solidFill>
              </a:rPr>
              <a:t>Emp</a:t>
            </a:r>
            <a:r>
              <a:rPr lang="en-IN" sz="18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endParaRPr lang="en-IN" sz="18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761354"/>
            <a:ext cx="5143536" cy="45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self.name="</a:t>
            </a:r>
            <a:r>
              <a:rPr lang="en-IN" sz="1800" b="1" dirty="0" err="1">
                <a:solidFill>
                  <a:srgbClr val="C00000"/>
                </a:solidFill>
              </a:rPr>
              <a:t>Amit</a:t>
            </a:r>
            <a:r>
              <a:rPr lang="en-IN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0070C0"/>
                </a:solidFill>
              </a:rPr>
              <a:t>sal</a:t>
            </a:r>
            <a:r>
              <a:rPr lang="en-IN" sz="1800" b="1" dirty="0">
                <a:solidFill>
                  <a:srgbClr val="0070C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print(e1.__dict__)</a:t>
            </a:r>
            <a:endParaRPr lang="en-IN" sz="18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805289"/>
            <a:ext cx="5143536" cy="365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self.name="</a:t>
            </a:r>
            <a:r>
              <a:rPr lang="en-IN" sz="1800" b="1" dirty="0" err="1">
                <a:solidFill>
                  <a:srgbClr val="C00000"/>
                </a:solidFill>
              </a:rPr>
              <a:t>Amit</a:t>
            </a:r>
            <a:r>
              <a:rPr lang="en-IN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</a:t>
            </a:r>
            <a:r>
              <a:rPr lang="en-IN" sz="1800" b="1" dirty="0" err="1">
                <a:solidFill>
                  <a:srgbClr val="C00000"/>
                </a:solidFill>
              </a:rPr>
              <a:t>set_sal</a:t>
            </a:r>
            <a:r>
              <a:rPr lang="en-IN" sz="1800" b="1" dirty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7030A0"/>
                </a:solidFill>
              </a:rPr>
              <a:t>self.sal=50000.0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e1.set_sal()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print(e1.__dict__)</a:t>
            </a:r>
            <a:endParaRPr lang="en-IN" sz="18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930484"/>
            <a:ext cx="7143800" cy="427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self.name="</a:t>
            </a:r>
            <a:r>
              <a:rPr lang="en-IN" sz="1800" b="1" dirty="0" err="1">
                <a:solidFill>
                  <a:srgbClr val="C00000"/>
                </a:solidFill>
              </a:rPr>
              <a:t>Amit</a:t>
            </a:r>
            <a:r>
              <a:rPr lang="en-IN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</a:t>
            </a:r>
            <a:r>
              <a:rPr lang="en-IN" sz="1800" b="1" dirty="0" err="1">
                <a:solidFill>
                  <a:srgbClr val="C00000"/>
                </a:solidFill>
              </a:rPr>
              <a:t>self.name,self.age,self.sal,self.department</a:t>
            </a:r>
            <a:r>
              <a:rPr lang="en-IN" sz="18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e1.__dict__['department']='IT'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929330"/>
            <a:ext cx="8429684" cy="4274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55644"/>
              <a:gd name="adj2" fmla="val 1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Since </a:t>
            </a:r>
            <a:r>
              <a:rPr lang="en-US" b="1" dirty="0">
                <a:solidFill>
                  <a:srgbClr val="FFFF00"/>
                </a:solidFill>
              </a:rPr>
              <a:t>__</a:t>
            </a:r>
            <a:r>
              <a:rPr lang="en-US" b="1" dirty="0" err="1">
                <a:solidFill>
                  <a:srgbClr val="FFFF00"/>
                </a:solidFill>
              </a:rPr>
              <a:t>dict</a:t>
            </a:r>
            <a:r>
              <a:rPr lang="en-US" b="1" dirty="0">
                <a:solidFill>
                  <a:srgbClr val="FFFF00"/>
                </a:solidFill>
              </a:rPr>
              <a:t>__ </a:t>
            </a:r>
            <a:r>
              <a:rPr lang="en-US" b="1" dirty="0"/>
              <a:t>is a dictionary , we can manipulate it and </a:t>
            </a:r>
            <a:r>
              <a:rPr lang="en-US" b="1" dirty="0">
                <a:solidFill>
                  <a:srgbClr val="FFFF00"/>
                </a:solidFill>
              </a:rPr>
              <a:t>add/del</a:t>
            </a:r>
            <a:r>
              <a:rPr lang="en-US" b="1" dirty="0"/>
              <a:t> instance members from it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Many Ways Are There To</a:t>
            </a:r>
            <a:br>
              <a:rPr lang="en-US" sz="2800" b="1" dirty="0"/>
            </a:br>
            <a:r>
              <a:rPr lang="en-US" sz="2800" b="1" dirty="0"/>
              <a:t>Create </a:t>
            </a:r>
            <a:r>
              <a:rPr lang="en-US" sz="2800" b="1" dirty="0">
                <a:solidFill>
                  <a:srgbClr val="C00000"/>
                </a:solidFill>
              </a:rPr>
              <a:t>Instance Variables  </a:t>
            </a:r>
            <a:r>
              <a:rPr lang="en-US" sz="2800" b="1" dirty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Till now we can say there are </a:t>
            </a:r>
            <a:r>
              <a:rPr lang="en-US" sz="2400" b="1" dirty="0">
                <a:solidFill>
                  <a:srgbClr val="C00000"/>
                </a:solidFill>
              </a:rPr>
              <a:t>4 ways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to create </a:t>
            </a:r>
            <a:r>
              <a:rPr lang="en-US" sz="2400" b="1" dirty="0">
                <a:solidFill>
                  <a:srgbClr val="7030A0"/>
                </a:solidFill>
              </a:rPr>
              <a:t>instance variables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the </a:t>
            </a:r>
            <a:r>
              <a:rPr lang="en-US" sz="1900" b="1" dirty="0">
                <a:solidFill>
                  <a:srgbClr val="C00000"/>
                </a:solidFill>
              </a:rPr>
              <a:t>constructor</a:t>
            </a:r>
            <a:r>
              <a:rPr lang="en-US" sz="1900" dirty="0"/>
              <a:t>/</a:t>
            </a:r>
            <a:r>
              <a:rPr lang="en-US" sz="1900" b="1" dirty="0">
                <a:solidFill>
                  <a:srgbClr val="C00000"/>
                </a:solidFill>
              </a:rPr>
              <a:t>__init__() </a:t>
            </a:r>
            <a:r>
              <a:rPr lang="en-US" sz="1900" dirty="0"/>
              <a:t>method using </a:t>
            </a:r>
            <a:r>
              <a:rPr lang="en-US" sz="1900" b="1" dirty="0">
                <a:solidFill>
                  <a:srgbClr val="C00000"/>
                </a:solidFill>
              </a:rPr>
              <a:t>self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</a:t>
            </a:r>
            <a:r>
              <a:rPr lang="en-US" sz="1900" b="1" dirty="0">
                <a:solidFill>
                  <a:srgbClr val="C00000"/>
                </a:solidFill>
              </a:rPr>
              <a:t>any instance method </a:t>
            </a:r>
            <a:r>
              <a:rPr lang="en-US" sz="1900" dirty="0"/>
              <a:t>of the class using </a:t>
            </a:r>
            <a:r>
              <a:rPr lang="en-US" sz="1900" b="1" dirty="0">
                <a:solidFill>
                  <a:srgbClr val="C00000"/>
                </a:solidFill>
              </a:rPr>
              <a:t>self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Outside the class </a:t>
            </a:r>
            <a:r>
              <a:rPr lang="en-US" sz="1900" dirty="0"/>
              <a:t>using it’s </a:t>
            </a:r>
            <a:r>
              <a:rPr lang="en-US" sz="1900" b="1" dirty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the instance attribute  </a:t>
            </a:r>
            <a:r>
              <a:rPr lang="en-US" sz="1900" b="1" dirty="0">
                <a:solidFill>
                  <a:srgbClr val="C00000"/>
                </a:solidFill>
              </a:rPr>
              <a:t>__</a:t>
            </a:r>
            <a:r>
              <a:rPr lang="en-US" sz="1900" b="1" dirty="0" err="1">
                <a:solidFill>
                  <a:srgbClr val="C00000"/>
                </a:solidFill>
              </a:rPr>
              <a:t>dict</a:t>
            </a:r>
            <a:r>
              <a:rPr lang="en-US" sz="1900" b="1" dirty="0">
                <a:solidFill>
                  <a:srgbClr val="C00000"/>
                </a:solidFill>
              </a:rPr>
              <a:t>__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</a:t>
            </a:r>
            <a:r>
              <a:rPr lang="en-IN" sz="1600" b="1" dirty="0" err="1">
                <a:solidFill>
                  <a:srgbClr val="C00000"/>
                </a:solidFill>
              </a:rPr>
              <a:t>self,name,age,sal</a:t>
            </a:r>
            <a:r>
              <a:rPr lang="en-IN" sz="16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self.age</a:t>
            </a:r>
            <a:r>
              <a:rPr lang="en-IN" sz="1600" b="1" dirty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self.sal=</a:t>
            </a:r>
            <a:r>
              <a:rPr lang="en-IN" sz="1600" b="1" dirty="0" err="1">
                <a:solidFill>
                  <a:srgbClr val="C00000"/>
                </a:solidFill>
              </a:rPr>
              <a:t>sal</a:t>
            </a: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</a:t>
            </a:r>
            <a:r>
              <a:rPr lang="en-IN" sz="1600" b="1" dirty="0" err="1">
                <a:solidFill>
                  <a:srgbClr val="C00000"/>
                </a:solidFill>
              </a:rPr>
              <a:t>setDept</a:t>
            </a:r>
            <a:r>
              <a:rPr lang="en-IN" sz="1600" b="1" dirty="0">
                <a:solidFill>
                  <a:srgbClr val="C00000"/>
                </a:solidFill>
              </a:rPr>
              <a:t>(</a:t>
            </a:r>
            <a:r>
              <a:rPr lang="en-IN" sz="1600" b="1" dirty="0" err="1">
                <a:solidFill>
                  <a:srgbClr val="C00000"/>
                </a:solidFill>
              </a:rPr>
              <a:t>self,department</a:t>
            </a:r>
            <a:r>
              <a:rPr lang="en-IN" sz="16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self.department</a:t>
            </a:r>
            <a:r>
              <a:rPr lang="en-IN" sz="1600" b="1" dirty="0">
                <a:solidFill>
                  <a:srgbClr val="C00000"/>
                </a:solidFill>
              </a:rPr>
              <a:t>=department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</a:t>
            </a:r>
            <a:r>
              <a:rPr lang="en-IN" sz="1600" b="1" dirty="0" err="1">
                <a:solidFill>
                  <a:srgbClr val="C00000"/>
                </a:solidFill>
              </a:rPr>
              <a:t>setProject</a:t>
            </a:r>
            <a:r>
              <a:rPr lang="en-IN" sz="1600" b="1" dirty="0">
                <a:solidFill>
                  <a:srgbClr val="C00000"/>
                </a:solidFill>
              </a:rPr>
              <a:t>(</a:t>
            </a:r>
            <a:r>
              <a:rPr lang="en-IN" sz="1600" b="1" dirty="0" err="1">
                <a:solidFill>
                  <a:srgbClr val="C00000"/>
                </a:solidFill>
              </a:rPr>
              <a:t>self,project</a:t>
            </a:r>
            <a:r>
              <a:rPr lang="en-IN" sz="16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self.project</a:t>
            </a:r>
            <a:r>
              <a:rPr lang="en-IN" sz="1600" b="1" dirty="0">
                <a:solidFill>
                  <a:srgbClr val="C00000"/>
                </a:solidFill>
              </a:rPr>
              <a:t>=project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</a:t>
            </a:r>
            <a:r>
              <a:rPr lang="en-IN" sz="1600" b="1" dirty="0" err="1">
                <a:solidFill>
                  <a:srgbClr val="C00000"/>
                </a:solidFill>
              </a:rPr>
              <a:t>setBonus</a:t>
            </a:r>
            <a:r>
              <a:rPr lang="en-IN" sz="1600" b="1" dirty="0">
                <a:solidFill>
                  <a:srgbClr val="C00000"/>
                </a:solidFill>
              </a:rPr>
              <a:t>(</a:t>
            </a:r>
            <a:r>
              <a:rPr lang="en-IN" sz="1600" b="1" dirty="0" err="1">
                <a:solidFill>
                  <a:srgbClr val="C00000"/>
                </a:solidFill>
              </a:rPr>
              <a:t>self,bonus</a:t>
            </a:r>
            <a:r>
              <a:rPr lang="en-IN" sz="16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self.bonus</a:t>
            </a:r>
            <a:r>
              <a:rPr lang="en-IN" sz="1600" b="1" dirty="0">
                <a:solidFill>
                  <a:srgbClr val="C00000"/>
                </a:solidFill>
              </a:rPr>
              <a:t>=bonus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u="sng" dirty="0"/>
              <a:t>Output:</a:t>
            </a: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429264"/>
            <a:ext cx="8572560" cy="998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8252" y="1643050"/>
            <a:ext cx="46057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e1=</a:t>
            </a:r>
            <a:r>
              <a:rPr lang="en-IN" b="1" dirty="0" err="1">
                <a:solidFill>
                  <a:srgbClr val="C00000"/>
                </a:solidFill>
              </a:rPr>
              <a:t>Emp</a:t>
            </a:r>
            <a:r>
              <a:rPr lang="en-IN" b="1" dirty="0">
                <a:solidFill>
                  <a:srgbClr val="C00000"/>
                </a:solidFill>
              </a:rPr>
              <a:t>("Amit",24,30000.0)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e2=</a:t>
            </a:r>
            <a:r>
              <a:rPr lang="en-IN" b="1" dirty="0" err="1">
                <a:solidFill>
                  <a:srgbClr val="C00000"/>
                </a:solidFill>
              </a:rPr>
              <a:t>Emp</a:t>
            </a:r>
            <a:r>
              <a:rPr lang="en-IN" b="1" dirty="0">
                <a:solidFill>
                  <a:srgbClr val="C00000"/>
                </a:solidFill>
              </a:rPr>
              <a:t>("Sumit",34,45000.0)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e1.setDept("Finance")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e1.setProject("Banking Info System")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e1.setBonus(20000.0)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e2.setDept("Production")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print(e2.__dict__)</a:t>
            </a:r>
            <a:endParaRPr lang="en-US" b="1" u="sng" dirty="0"/>
          </a:p>
        </p:txBody>
      </p:sp>
      <p:sp>
        <p:nvSpPr>
          <p:cNvPr id="9" name="Rectangular Callout 8"/>
          <p:cNvSpPr/>
          <p:nvPr/>
        </p:nvSpPr>
        <p:spPr>
          <a:xfrm>
            <a:off x="6072198" y="3500438"/>
            <a:ext cx="2843226" cy="1928826"/>
          </a:xfrm>
          <a:prstGeom prst="wedgeRectCallout">
            <a:avLst>
              <a:gd name="adj1" fmla="val -158728"/>
              <a:gd name="adj2" fmla="val 48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Since </a:t>
            </a:r>
            <a:r>
              <a:rPr lang="en-US" b="1" dirty="0">
                <a:solidFill>
                  <a:srgbClr val="FFFF00"/>
                </a:solidFill>
              </a:rPr>
              <a:t>Python </a:t>
            </a:r>
            <a:r>
              <a:rPr lang="en-US" b="1" dirty="0">
                <a:solidFill>
                  <a:schemeClr val="bg1"/>
                </a:solidFill>
              </a:rPr>
              <a:t>is </a:t>
            </a:r>
            <a:r>
              <a:rPr lang="en-US" b="1" dirty="0">
                <a:solidFill>
                  <a:srgbClr val="FFFF00"/>
                </a:solidFill>
              </a:rPr>
              <a:t>dynamically typed </a:t>
            </a:r>
            <a:r>
              <a:rPr lang="en-US" b="1" dirty="0">
                <a:solidFill>
                  <a:schemeClr val="bg1"/>
                </a:solidFill>
              </a:rPr>
              <a:t>language so object’s of same class can have different number of instance variables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Deleting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C00000"/>
                </a:solidFill>
              </a:rPr>
              <a:t>delete/remove</a:t>
            </a:r>
            <a:r>
              <a:rPr lang="en-US" sz="2400" dirty="0"/>
              <a:t> instance variables in 2 ways: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0070C0"/>
                </a:solidFill>
              </a:rPr>
              <a:t>del self .&lt;</a:t>
            </a:r>
            <a:r>
              <a:rPr lang="en-US" sz="2000" b="1" dirty="0" err="1">
                <a:solidFill>
                  <a:srgbClr val="0070C0"/>
                </a:solidFill>
              </a:rPr>
              <a:t>var_name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from the body of any </a:t>
            </a:r>
            <a:r>
              <a:rPr lang="en-US" sz="2000" b="1" dirty="0">
                <a:solidFill>
                  <a:srgbClr val="C00000"/>
                </a:solidFill>
              </a:rPr>
              <a:t>instance method </a:t>
            </a:r>
            <a:r>
              <a:rPr lang="en-US" sz="2000" dirty="0">
                <a:solidFill>
                  <a:schemeClr val="tx1"/>
                </a:solidFill>
              </a:rPr>
              <a:t>within the class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0070C0"/>
                </a:solidFill>
              </a:rPr>
              <a:t>del &lt;</a:t>
            </a:r>
            <a:r>
              <a:rPr lang="en-US" sz="2000" b="1" dirty="0" err="1">
                <a:solidFill>
                  <a:srgbClr val="0070C0"/>
                </a:solidFill>
              </a:rPr>
              <a:t>obj_ref</a:t>
            </a:r>
            <a:r>
              <a:rPr lang="en-US" sz="2000" b="1" dirty="0">
                <a:solidFill>
                  <a:srgbClr val="0070C0"/>
                </a:solidFill>
              </a:rPr>
              <a:t>&gt;.&lt;</a:t>
            </a:r>
            <a:r>
              <a:rPr lang="en-US" sz="2000" b="1" dirty="0" err="1">
                <a:solidFill>
                  <a:srgbClr val="0070C0"/>
                </a:solidFill>
              </a:rPr>
              <a:t>var_name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b="1" dirty="0">
                <a:solidFill>
                  <a:srgbClr val="C00000"/>
                </a:solidFill>
              </a:rPr>
              <a:t>outside the class</a:t>
            </a:r>
            <a:endParaRPr lang="en-IN" sz="20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Introduction To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Types Of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Adding Instance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Obtaining Details Of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Different Ways To Create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Deleting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Boy: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</a:t>
            </a:r>
            <a:r>
              <a:rPr lang="en-IN" sz="1800" b="1" dirty="0" err="1">
                <a:solidFill>
                  <a:srgbClr val="C00000"/>
                </a:solidFill>
              </a:rPr>
              <a:t>self,name,girlfriend</a:t>
            </a:r>
            <a:r>
              <a:rPr lang="en-IN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self.girlfriend</a:t>
            </a:r>
            <a:r>
              <a:rPr lang="en-IN" sz="1800" b="1" dirty="0">
                <a:solidFill>
                  <a:srgbClr val="C0000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>
                <a:solidFill>
                  <a:srgbClr val="0070C0"/>
                </a:solidFill>
              </a:rPr>
              <a:t>def breakup(self):</a:t>
            </a:r>
          </a:p>
          <a:p>
            <a:pPr>
              <a:buNone/>
            </a:pPr>
            <a:r>
              <a:rPr lang="en-IN" sz="1800" b="1" dirty="0">
                <a:solidFill>
                  <a:srgbClr val="0070C0"/>
                </a:solidFill>
              </a:rPr>
              <a:t>		del </a:t>
            </a:r>
            <a:r>
              <a:rPr lang="en-IN" sz="1800" b="1" dirty="0" err="1">
                <a:solidFill>
                  <a:srgbClr val="0070C0"/>
                </a:solidFill>
              </a:rPr>
              <a:t>self.girlfriend</a:t>
            </a:r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b1=Boy("</a:t>
            </a:r>
            <a:r>
              <a:rPr lang="en-IN" sz="1800" b="1" dirty="0" err="1">
                <a:solidFill>
                  <a:srgbClr val="C00000"/>
                </a:solidFill>
              </a:rPr>
              <a:t>Deepak","Jyoti</a:t>
            </a:r>
            <a:r>
              <a:rPr lang="en-IN" sz="1800" b="1" dirty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print(b1.__dict__)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b1.breakup()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print(b1.girlfriend) 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871543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Engineer: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</a:t>
            </a:r>
            <a:r>
              <a:rPr lang="en-IN" sz="1800" b="1" dirty="0" err="1">
                <a:solidFill>
                  <a:srgbClr val="C00000"/>
                </a:solidFill>
              </a:rPr>
              <a:t>self,girlfriend,job</a:t>
            </a:r>
            <a:r>
              <a:rPr lang="en-IN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self.girlfriend</a:t>
            </a:r>
            <a:r>
              <a:rPr lang="en-IN" sz="1800" b="1" dirty="0">
                <a:solidFill>
                  <a:srgbClr val="7030A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self.job</a:t>
            </a:r>
            <a:r>
              <a:rPr lang="en-IN" sz="1800" b="1" dirty="0">
                <a:solidFill>
                  <a:srgbClr val="7030A0"/>
                </a:solidFill>
              </a:rPr>
              <a:t>=job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fired(self):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7030A0"/>
                </a:solidFill>
              </a:rPr>
              <a:t>del </a:t>
            </a:r>
            <a:r>
              <a:rPr lang="en-IN" sz="1800" b="1" dirty="0" err="1">
                <a:solidFill>
                  <a:srgbClr val="7030A0"/>
                </a:solidFill>
              </a:rPr>
              <a:t>self.job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e1=Engineer("</a:t>
            </a:r>
            <a:r>
              <a:rPr lang="en-IN" sz="1800" b="1" dirty="0" err="1">
                <a:solidFill>
                  <a:srgbClr val="C00000"/>
                </a:solidFill>
              </a:rPr>
              <a:t>Rani","Software</a:t>
            </a:r>
            <a:r>
              <a:rPr lang="en-IN" sz="1800" b="1" dirty="0">
                <a:solidFill>
                  <a:srgbClr val="C00000"/>
                </a:solidFill>
              </a:rPr>
              <a:t> Engineer")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e1.fired()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del e1.girlfriend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  <a:endParaRPr lang="en-IN" sz="18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715016"/>
            <a:ext cx="7929617" cy="54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</a:t>
            </a:r>
            <a:r>
              <a:rPr lang="en-IN" sz="1800" b="1" dirty="0" err="1">
                <a:solidFill>
                  <a:srgbClr val="C00000"/>
                </a:solidFill>
              </a:rPr>
              <a:t>self,name,age,sal</a:t>
            </a:r>
            <a:r>
              <a:rPr lang="en-IN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self.sal=</a:t>
            </a:r>
            <a:r>
              <a:rPr lang="en-IN" sz="1800" b="1" dirty="0" err="1">
                <a:solidFill>
                  <a:srgbClr val="C00000"/>
                </a:solidFill>
              </a:rPr>
              <a:t>sal</a:t>
            </a:r>
            <a:endParaRPr lang="en-IN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del e1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357826"/>
            <a:ext cx="8715436" cy="90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</a:t>
            </a:r>
            <a:r>
              <a:rPr lang="en-IN" sz="1800" b="1" dirty="0" err="1">
                <a:solidFill>
                  <a:srgbClr val="C00000"/>
                </a:solidFill>
              </a:rPr>
              <a:t>self,name,age,sal</a:t>
            </a:r>
            <a:r>
              <a:rPr lang="en-IN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self.sal=</a:t>
            </a:r>
            <a:r>
              <a:rPr lang="en-IN" sz="1800" b="1" dirty="0" err="1">
                <a:solidFill>
                  <a:srgbClr val="C00000"/>
                </a:solidFill>
              </a:rPr>
              <a:t>sal</a:t>
            </a:r>
            <a:endParaRPr lang="en-IN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remove(self):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7030A0"/>
                </a:solidFill>
              </a:rPr>
              <a:t>del self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e1=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e1.remove()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929330"/>
            <a:ext cx="8715436" cy="59241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82518"/>
              <a:gd name="adj2" fmla="val 6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the object pointed by </a:t>
            </a:r>
            <a:r>
              <a:rPr lang="en-US" b="1" dirty="0">
                <a:solidFill>
                  <a:srgbClr val="FFFF00"/>
                </a:solidFill>
              </a:rPr>
              <a:t>self</a:t>
            </a:r>
            <a:r>
              <a:rPr lang="en-US" b="1" dirty="0">
                <a:solidFill>
                  <a:schemeClr val="bg1"/>
                </a:solidFill>
              </a:rPr>
              <a:t> is also pointed by </a:t>
            </a:r>
            <a:r>
              <a:rPr lang="en-US" b="1" dirty="0">
                <a:solidFill>
                  <a:srgbClr val="FFFF00"/>
                </a:solidFill>
              </a:rPr>
              <a:t>e1</a:t>
            </a:r>
            <a:r>
              <a:rPr lang="en-US" b="1" dirty="0">
                <a:solidFill>
                  <a:schemeClr val="bg1"/>
                </a:solidFill>
              </a:rPr>
              <a:t> , so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>
                <a:solidFill>
                  <a:schemeClr val="bg1"/>
                </a:solidFill>
              </a:rPr>
              <a:t> didn’t remove the object , rather it only removes the reference </a:t>
            </a:r>
            <a:r>
              <a:rPr lang="en-US" b="1" dirty="0">
                <a:solidFill>
                  <a:srgbClr val="FFFF00"/>
                </a:solidFill>
              </a:rPr>
              <a:t>self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</a:t>
            </a:r>
            <a:r>
              <a:rPr lang="en-IN" sz="1600" b="1" dirty="0" err="1">
                <a:solidFill>
                  <a:srgbClr val="C00000"/>
                </a:solidFill>
              </a:rPr>
              <a:t>self,name,age,sal</a:t>
            </a:r>
            <a:r>
              <a:rPr lang="en-IN" sz="16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self.age</a:t>
            </a:r>
            <a:r>
              <a:rPr lang="en-IN" sz="1600" b="1" dirty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self.sal=</a:t>
            </a:r>
            <a:r>
              <a:rPr lang="en-IN" sz="1600" b="1" dirty="0" err="1">
                <a:solidFill>
                  <a:srgbClr val="C00000"/>
                </a:solidFill>
              </a:rPr>
              <a:t>sal</a:t>
            </a: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e1=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e2=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("Sumit",25,45000.0)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print(e2.__dict__)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del e1.sal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del e2.age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print(e2.__dict__)</a:t>
            </a:r>
            <a:endParaRPr lang="en-US" sz="1600" b="1" u="sng" dirty="0"/>
          </a:p>
          <a:p>
            <a:pPr>
              <a:buNone/>
            </a:pPr>
            <a:r>
              <a:rPr lang="en-US" sz="16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929330"/>
            <a:ext cx="8572560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86446" y="1643050"/>
            <a:ext cx="3057540" cy="2143140"/>
          </a:xfrm>
          <a:prstGeom prst="wedgeRectCallout">
            <a:avLst>
              <a:gd name="adj1" fmla="val -189798"/>
              <a:gd name="adj2" fmla="val 7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Since </a:t>
            </a:r>
            <a:r>
              <a:rPr lang="en-US" b="1" dirty="0">
                <a:solidFill>
                  <a:srgbClr val="FFFF00"/>
                </a:solidFill>
              </a:rPr>
              <a:t>instance variables </a:t>
            </a:r>
            <a:r>
              <a:rPr lang="en-US" b="1" dirty="0">
                <a:solidFill>
                  <a:schemeClr val="bg1"/>
                </a:solidFill>
              </a:rPr>
              <a:t>have a </a:t>
            </a:r>
            <a:r>
              <a:rPr lang="en-US" b="1" dirty="0">
                <a:solidFill>
                  <a:srgbClr val="FFFF00"/>
                </a:solidFill>
              </a:rPr>
              <a:t>separate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copy</a:t>
            </a:r>
            <a:r>
              <a:rPr lang="en-US" b="1" dirty="0">
                <a:solidFill>
                  <a:schemeClr val="bg1"/>
                </a:solidFill>
              </a:rPr>
              <a:t> created for </a:t>
            </a:r>
            <a:r>
              <a:rPr lang="en-US" b="1" dirty="0">
                <a:solidFill>
                  <a:srgbClr val="FFFF00"/>
                </a:solidFill>
              </a:rPr>
              <a:t>every object </a:t>
            </a:r>
            <a:r>
              <a:rPr lang="en-US" b="1" dirty="0">
                <a:solidFill>
                  <a:schemeClr val="bg1"/>
                </a:solidFill>
              </a:rPr>
              <a:t>, so </a:t>
            </a:r>
            <a:r>
              <a:rPr lang="en-US" b="1" dirty="0">
                <a:solidFill>
                  <a:srgbClr val="FFFF00"/>
                </a:solidFill>
              </a:rPr>
              <a:t>deleting</a:t>
            </a:r>
            <a:r>
              <a:rPr lang="en-US" b="1" dirty="0">
                <a:solidFill>
                  <a:schemeClr val="bg1"/>
                </a:solidFill>
              </a:rPr>
              <a:t> an </a:t>
            </a:r>
            <a:r>
              <a:rPr lang="en-US" b="1" dirty="0">
                <a:solidFill>
                  <a:srgbClr val="FFFF00"/>
                </a:solidFill>
              </a:rPr>
              <a:t>instance variable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>
                <a:solidFill>
                  <a:srgbClr val="FFFF00"/>
                </a:solidFill>
              </a:rPr>
              <a:t>one object </a:t>
            </a:r>
            <a:r>
              <a:rPr lang="en-US" b="1" dirty="0">
                <a:solidFill>
                  <a:schemeClr val="bg1"/>
                </a:solidFill>
              </a:rPr>
              <a:t>will </a:t>
            </a:r>
            <a:r>
              <a:rPr lang="en-US" b="1" dirty="0">
                <a:solidFill>
                  <a:srgbClr val="FFFF00"/>
                </a:solidFill>
              </a:rPr>
              <a:t>not effect the other object’s </a:t>
            </a:r>
            <a:r>
              <a:rPr lang="en-US" b="1" dirty="0">
                <a:solidFill>
                  <a:schemeClr val="bg1"/>
                </a:solidFill>
              </a:rPr>
              <a:t>same 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Adding </a:t>
            </a:r>
            <a:br>
              <a:rPr lang="en-US" sz="2800" b="1" dirty="0"/>
            </a:br>
            <a:r>
              <a:rPr lang="en-US" sz="2800" b="1" dirty="0"/>
              <a:t>Methods In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Once we have defined the class , our next step is to provide methods in it 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Python</a:t>
            </a:r>
            <a:r>
              <a:rPr lang="en-US" sz="2200" dirty="0"/>
              <a:t> , a class can have </a:t>
            </a:r>
            <a:r>
              <a:rPr lang="en-US" sz="2200" b="1" dirty="0">
                <a:solidFill>
                  <a:srgbClr val="C00000"/>
                </a:solidFill>
              </a:rPr>
              <a:t>3 types </a:t>
            </a:r>
            <a:r>
              <a:rPr lang="en-US" sz="2200" dirty="0"/>
              <a:t>of methods: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Instance Methods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Called using object</a:t>
            </a:r>
          </a:p>
          <a:p>
            <a:pPr lvl="1"/>
            <a:endParaRPr lang="en-US" sz="17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Class Methods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Called using class name</a:t>
            </a:r>
          </a:p>
          <a:p>
            <a:pPr lvl="1"/>
            <a:endParaRPr lang="en-US" sz="17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Static Methods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Called using class name</a:t>
            </a:r>
          </a:p>
          <a:p>
            <a:pPr lvl="1">
              <a:buNone/>
            </a:pPr>
            <a:endParaRPr lang="en-US" sz="17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Instance methods </a:t>
            </a:r>
            <a:r>
              <a:rPr lang="en-IN" sz="2400" dirty="0"/>
              <a:t>are the most common type of methods in Python classes.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are called </a:t>
            </a:r>
            <a:r>
              <a:rPr lang="en-IN" sz="2400" b="1" dirty="0">
                <a:solidFill>
                  <a:srgbClr val="C00000"/>
                </a:solidFill>
              </a:rPr>
              <a:t>instance methods </a:t>
            </a:r>
            <a:r>
              <a:rPr lang="en-IN" sz="2400" dirty="0"/>
              <a:t>because they can access </a:t>
            </a:r>
            <a:r>
              <a:rPr lang="en-IN" sz="2400" b="1" dirty="0">
                <a:solidFill>
                  <a:srgbClr val="C00000"/>
                </a:solidFill>
              </a:rPr>
              <a:t>instance members </a:t>
            </a:r>
            <a:r>
              <a:rPr lang="en-IN" sz="2400" dirty="0"/>
              <a:t>of the object.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These methods always take </a:t>
            </a:r>
            <a:r>
              <a:rPr lang="en-IN" sz="2400" b="1" dirty="0" err="1">
                <a:solidFill>
                  <a:srgbClr val="C00000"/>
                </a:solidFill>
              </a:rPr>
              <a:t>atleast</a:t>
            </a:r>
            <a:r>
              <a:rPr lang="en-IN" sz="2400" b="1" dirty="0">
                <a:solidFill>
                  <a:srgbClr val="C00000"/>
                </a:solidFill>
              </a:rPr>
              <a:t>  one parameter</a:t>
            </a:r>
            <a:r>
              <a:rPr lang="en-IN" sz="2400" dirty="0"/>
              <a:t>, which is normally called </a:t>
            </a:r>
            <a:r>
              <a:rPr lang="en-IN" sz="2400" b="1" dirty="0">
                <a:solidFill>
                  <a:srgbClr val="7030A0"/>
                </a:solidFill>
              </a:rPr>
              <a:t>self</a:t>
            </a:r>
            <a:r>
              <a:rPr lang="en-IN" sz="2400" dirty="0"/>
              <a:t>, which points to the </a:t>
            </a:r>
            <a:r>
              <a:rPr lang="en-IN" sz="2400" b="1" dirty="0">
                <a:solidFill>
                  <a:srgbClr val="C00000"/>
                </a:solidFill>
              </a:rPr>
              <a:t>current object </a:t>
            </a:r>
            <a:r>
              <a:rPr lang="en-IN" sz="2400" dirty="0"/>
              <a:t>for which the method is called.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Through the </a:t>
            </a:r>
            <a:r>
              <a:rPr lang="en-IN" sz="2400" b="1" dirty="0">
                <a:solidFill>
                  <a:srgbClr val="7030A0"/>
                </a:solidFill>
              </a:rPr>
              <a:t>self</a:t>
            </a:r>
            <a:r>
              <a:rPr lang="en-IN" sz="2400" dirty="0"/>
              <a:t> parameter, </a:t>
            </a:r>
            <a:r>
              <a:rPr lang="en-IN" sz="2400" b="1" dirty="0">
                <a:solidFill>
                  <a:srgbClr val="C00000"/>
                </a:solidFill>
              </a:rPr>
              <a:t>instance methods </a:t>
            </a:r>
            <a:r>
              <a:rPr lang="en-IN" sz="2400" dirty="0"/>
              <a:t>can access </a:t>
            </a:r>
            <a:r>
              <a:rPr lang="en-IN" sz="2400" b="1" dirty="0">
                <a:solidFill>
                  <a:srgbClr val="C00000"/>
                </a:solidFill>
              </a:rPr>
              <a:t>data members </a:t>
            </a:r>
            <a:r>
              <a:rPr lang="en-IN" sz="2400" dirty="0"/>
              <a:t>and other methods on the same object.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gives them a lot of power when it comes to </a:t>
            </a:r>
            <a:r>
              <a:rPr lang="en-IN" sz="2400" b="1" dirty="0">
                <a:solidFill>
                  <a:srgbClr val="C00000"/>
                </a:solidFill>
              </a:rPr>
              <a:t>modifying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object’s state</a:t>
            </a:r>
            <a:r>
              <a:rPr lang="en-IN" sz="2400" dirty="0"/>
              <a:t>.  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>
                <a:solidFill>
                  <a:srgbClr val="C00000"/>
                </a:solidFill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</a:rPr>
              <a:t>Emp</a:t>
            </a:r>
            <a:r>
              <a:rPr lang="en-US" sz="19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900" b="1" dirty="0">
                <a:solidFill>
                  <a:srgbClr val="C00000"/>
                </a:solidFill>
              </a:rPr>
              <a:t>	def __init__(</a:t>
            </a:r>
            <a:r>
              <a:rPr lang="en-US" sz="1900" b="1" dirty="0" err="1">
                <a:solidFill>
                  <a:srgbClr val="C00000"/>
                </a:solidFill>
              </a:rPr>
              <a:t>self,age,name,salary</a:t>
            </a:r>
            <a:r>
              <a:rPr lang="en-US" sz="19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>
                <a:solidFill>
                  <a:srgbClr val="C00000"/>
                </a:solidFill>
              </a:rPr>
              <a:t>		</a:t>
            </a:r>
            <a:r>
              <a:rPr lang="en-US" sz="1900" b="1" dirty="0" err="1">
                <a:solidFill>
                  <a:srgbClr val="7030A0"/>
                </a:solidFill>
              </a:rPr>
              <a:t>self.age</a:t>
            </a:r>
            <a:r>
              <a:rPr lang="en-US" sz="1900" b="1" dirty="0">
                <a:solidFill>
                  <a:srgbClr val="7030A0"/>
                </a:solidFill>
              </a:rPr>
              <a:t>=</a:t>
            </a:r>
            <a:r>
              <a:rPr lang="en-US" sz="1900" b="1" dirty="0">
                <a:solidFill>
                  <a:srgbClr val="C00000"/>
                </a:solidFill>
              </a:rPr>
              <a:t>age</a:t>
            </a:r>
          </a:p>
          <a:p>
            <a:pPr>
              <a:buNone/>
            </a:pPr>
            <a:r>
              <a:rPr lang="en-US" sz="1900" b="1" dirty="0">
                <a:solidFill>
                  <a:srgbClr val="7030A0"/>
                </a:solidFill>
              </a:rPr>
              <a:t>		self.name=</a:t>
            </a:r>
            <a:r>
              <a:rPr lang="en-US" sz="1900" b="1" dirty="0">
                <a:solidFill>
                  <a:srgbClr val="C00000"/>
                </a:solidFill>
              </a:rPr>
              <a:t>name</a:t>
            </a:r>
          </a:p>
          <a:p>
            <a:pPr>
              <a:buNone/>
            </a:pPr>
            <a:r>
              <a:rPr lang="en-US" sz="1900" b="1" dirty="0">
                <a:solidFill>
                  <a:srgbClr val="7030A0"/>
                </a:solidFill>
              </a:rPr>
              <a:t>		</a:t>
            </a:r>
            <a:r>
              <a:rPr lang="en-US" sz="1900" b="1" dirty="0" err="1">
                <a:solidFill>
                  <a:srgbClr val="7030A0"/>
                </a:solidFill>
              </a:rPr>
              <a:t>self.salary</a:t>
            </a:r>
            <a:r>
              <a:rPr lang="en-US" sz="1900" b="1" dirty="0">
                <a:solidFill>
                  <a:srgbClr val="7030A0"/>
                </a:solidFill>
              </a:rPr>
              <a:t>=</a:t>
            </a:r>
            <a:r>
              <a:rPr lang="en-US" sz="1900" b="1" dirty="0">
                <a:solidFill>
                  <a:srgbClr val="C00000"/>
                </a:solidFill>
              </a:rPr>
              <a:t>salary</a:t>
            </a:r>
          </a:p>
          <a:p>
            <a:pPr>
              <a:buNone/>
            </a:pPr>
            <a:r>
              <a:rPr lang="en-US" sz="1900" b="1" dirty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US" sz="1900" b="1" dirty="0">
                <a:solidFill>
                  <a:srgbClr val="C00000"/>
                </a:solidFill>
              </a:rPr>
              <a:t>		print("Age:",</a:t>
            </a:r>
            <a:r>
              <a:rPr lang="en-US" sz="1900" b="1" dirty="0" err="1">
                <a:solidFill>
                  <a:srgbClr val="7030A0"/>
                </a:solidFill>
              </a:rPr>
              <a:t>self.age</a:t>
            </a:r>
            <a:r>
              <a:rPr lang="en-US" sz="1900" b="1" dirty="0" err="1">
                <a:solidFill>
                  <a:srgbClr val="C00000"/>
                </a:solidFill>
              </a:rPr>
              <a:t>,"Name</a:t>
            </a:r>
            <a:r>
              <a:rPr lang="en-US" sz="1900" b="1" dirty="0">
                <a:solidFill>
                  <a:srgbClr val="C00000"/>
                </a:solidFill>
              </a:rPr>
              <a:t>:",</a:t>
            </a:r>
            <a:r>
              <a:rPr lang="en-US" sz="1900" b="1" dirty="0" err="1">
                <a:solidFill>
                  <a:srgbClr val="7030A0"/>
                </a:solidFill>
              </a:rPr>
              <a:t>self.name</a:t>
            </a:r>
            <a:r>
              <a:rPr lang="en-US" sz="1900" b="1" dirty="0" err="1">
                <a:solidFill>
                  <a:srgbClr val="C00000"/>
                </a:solidFill>
              </a:rPr>
              <a:t>,"Salary</a:t>
            </a:r>
            <a:r>
              <a:rPr lang="en-US" sz="1900" b="1" dirty="0">
                <a:solidFill>
                  <a:srgbClr val="C00000"/>
                </a:solidFill>
              </a:rPr>
              <a:t>:",</a:t>
            </a:r>
            <a:r>
              <a:rPr lang="en-US" sz="1900" b="1" dirty="0" err="1">
                <a:solidFill>
                  <a:srgbClr val="7030A0"/>
                </a:solidFill>
              </a:rPr>
              <a:t>self.salary</a:t>
            </a:r>
            <a:r>
              <a:rPr lang="en-US" sz="19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e=</a:t>
            </a:r>
            <a:r>
              <a:rPr lang="en-US" sz="2200" b="1" dirty="0" err="1">
                <a:solidFill>
                  <a:srgbClr val="7030A0"/>
                </a:solidFill>
              </a:rPr>
              <a:t>Emp</a:t>
            </a:r>
            <a:r>
              <a:rPr lang="en-US" sz="2200" b="1" dirty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f=</a:t>
            </a:r>
            <a:r>
              <a:rPr lang="en-US" sz="2200" b="1" dirty="0" err="1">
                <a:solidFill>
                  <a:srgbClr val="7030A0"/>
                </a:solidFill>
              </a:rPr>
              <a:t>Emp</a:t>
            </a:r>
            <a:r>
              <a:rPr lang="en-US" sz="2200" b="1" dirty="0">
                <a:solidFill>
                  <a:srgbClr val="7030A0"/>
                </a:solidFill>
              </a:rPr>
              <a:t>(31,"Varun",45000.0)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e.show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f.show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  <a:endParaRPr lang="en-US" sz="22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6072206"/>
            <a:ext cx="7715304" cy="59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Write a program to create a class called </a:t>
            </a:r>
            <a:r>
              <a:rPr lang="en-US" sz="2000" b="1" dirty="0">
                <a:solidFill>
                  <a:srgbClr val="C00000"/>
                </a:solidFill>
              </a:rPr>
              <a:t>Circle </a:t>
            </a:r>
            <a:r>
              <a:rPr lang="en-US" sz="2000" dirty="0"/>
              <a:t>, having an instance member called </a:t>
            </a:r>
            <a:r>
              <a:rPr lang="en-US" sz="2000" b="1" dirty="0">
                <a:solidFill>
                  <a:srgbClr val="C00000"/>
                </a:solidFill>
              </a:rPr>
              <a:t>radius</a:t>
            </a:r>
            <a:r>
              <a:rPr lang="en-US" sz="2000" dirty="0"/>
              <a:t>. Provide following instance methods in your class:</a:t>
            </a:r>
          </a:p>
          <a:p>
            <a:pPr lvl="1" fontAlgn="base"/>
            <a:r>
              <a:rPr lang="en-US" sz="1800" b="1" dirty="0">
                <a:solidFill>
                  <a:srgbClr val="C00000"/>
                </a:solidFill>
              </a:rPr>
              <a:t>__init___() : </a:t>
            </a:r>
            <a:r>
              <a:rPr lang="en-US" sz="1800" dirty="0">
                <a:solidFill>
                  <a:schemeClr val="tx1"/>
                </a:solidFill>
              </a:rPr>
              <a:t>This method should initialize radius with the parameter passed</a:t>
            </a:r>
          </a:p>
          <a:p>
            <a:pPr lvl="1" fontAlgn="base"/>
            <a:r>
              <a:rPr lang="en-US" sz="1800" b="1" dirty="0" err="1">
                <a:solidFill>
                  <a:srgbClr val="C00000"/>
                </a:solidFill>
              </a:rPr>
              <a:t>cal_area</a:t>
            </a:r>
            <a:r>
              <a:rPr lang="en-US" sz="1800" b="1" dirty="0">
                <a:solidFill>
                  <a:srgbClr val="C00000"/>
                </a:solidFill>
              </a:rPr>
              <a:t>(): </a:t>
            </a:r>
            <a:r>
              <a:rPr lang="en-US" sz="1800" dirty="0">
                <a:solidFill>
                  <a:schemeClr val="tx1"/>
                </a:solidFill>
              </a:rPr>
              <a:t>This method should calculate and print </a:t>
            </a:r>
            <a:r>
              <a:rPr lang="en-US" sz="1800">
                <a:solidFill>
                  <a:schemeClr val="tx1"/>
                </a:solidFill>
              </a:rPr>
              <a:t>the area </a:t>
            </a:r>
            <a:r>
              <a:rPr lang="en-US" sz="1800" dirty="0">
                <a:solidFill>
                  <a:schemeClr val="tx1"/>
                </a:solidFill>
              </a:rPr>
              <a:t>of the Circle</a:t>
            </a:r>
          </a:p>
          <a:p>
            <a:pPr lvl="1" fontAlgn="base"/>
            <a:r>
              <a:rPr lang="en-US" sz="1800" b="1" dirty="0" err="1">
                <a:solidFill>
                  <a:srgbClr val="C00000"/>
                </a:solidFill>
              </a:rPr>
              <a:t>cal_circumference</a:t>
            </a:r>
            <a:r>
              <a:rPr lang="en-US" sz="1800" dirty="0">
                <a:solidFill>
                  <a:schemeClr val="tx1"/>
                </a:solidFill>
              </a:rPr>
              <a:t>(): This method should calculate and print the circumference of the Circle</a:t>
            </a:r>
          </a:p>
          <a:p>
            <a:pPr fontAlgn="base"/>
            <a:r>
              <a:rPr lang="en-US" sz="2000" dirty="0"/>
              <a:t>Finally , in the main script , create a </a:t>
            </a:r>
            <a:r>
              <a:rPr lang="en-US" sz="2000" b="1" dirty="0">
                <a:solidFill>
                  <a:srgbClr val="C00000"/>
                </a:solidFill>
              </a:rPr>
              <a:t>Circle</a:t>
            </a:r>
            <a:r>
              <a:rPr lang="en-US" sz="2000" dirty="0"/>
              <a:t> object </a:t>
            </a:r>
            <a:r>
              <a:rPr lang="en-US" sz="2000" b="1" dirty="0">
                <a:solidFill>
                  <a:srgbClr val="7030A0"/>
                </a:solidFill>
              </a:rPr>
              <a:t>, initialize radius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7030A0"/>
                </a:solidFill>
              </a:rPr>
              <a:t>user input </a:t>
            </a:r>
            <a:r>
              <a:rPr lang="en-US" sz="2000" dirty="0"/>
              <a:t>and calculate and display it’s </a:t>
            </a:r>
            <a:r>
              <a:rPr lang="en-US" sz="2000" b="1" dirty="0">
                <a:solidFill>
                  <a:srgbClr val="C00000"/>
                </a:solidFill>
              </a:rPr>
              <a:t>area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circumference</a:t>
            </a:r>
          </a:p>
          <a:p>
            <a:pPr fontAlgn="base">
              <a:buNone/>
            </a:pPr>
            <a:r>
              <a:rPr lang="en-US" sz="2400" b="1" u="sng" dirty="0"/>
              <a:t>Output:</a:t>
            </a:r>
          </a:p>
          <a:p>
            <a:pPr fontAlgn="base">
              <a:buNone/>
            </a:pPr>
            <a:endParaRPr lang="en-US" sz="2400" b="1" u="sng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572140"/>
            <a:ext cx="8786874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import math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def __init__(</a:t>
            </a:r>
            <a:r>
              <a:rPr lang="en-US" sz="2000" b="1" dirty="0" err="1">
                <a:solidFill>
                  <a:srgbClr val="7030A0"/>
                </a:solidFill>
              </a:rPr>
              <a:t>self,radius</a:t>
            </a:r>
            <a:r>
              <a:rPr lang="en-US" sz="2000" b="1" dirty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err="1">
                <a:solidFill>
                  <a:srgbClr val="7030A0"/>
                </a:solidFill>
              </a:rPr>
              <a:t>self.radius</a:t>
            </a:r>
            <a:r>
              <a:rPr lang="en-US" sz="2000" b="1" dirty="0">
                <a:solidFill>
                  <a:srgbClr val="7030A0"/>
                </a:solidFill>
              </a:rPr>
              <a:t>=radius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def </a:t>
            </a:r>
            <a:r>
              <a:rPr lang="en-US" sz="2000" b="1" dirty="0" err="1">
                <a:solidFill>
                  <a:srgbClr val="7030A0"/>
                </a:solidFill>
              </a:rPr>
              <a:t>cal_area</a:t>
            </a:r>
            <a:r>
              <a:rPr lang="en-US" sz="2000" b="1" dirty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area=</a:t>
            </a:r>
            <a:r>
              <a:rPr lang="en-US" sz="2000" b="1" dirty="0" err="1">
                <a:solidFill>
                  <a:srgbClr val="7030A0"/>
                </a:solidFill>
              </a:rPr>
              <a:t>math.pi</a:t>
            </a:r>
            <a:r>
              <a:rPr lang="en-US" sz="2000" b="1" dirty="0">
                <a:solidFill>
                  <a:srgbClr val="7030A0"/>
                </a:solidFill>
              </a:rPr>
              <a:t>*</a:t>
            </a:r>
            <a:r>
              <a:rPr lang="en-US" sz="2000" b="1" dirty="0" err="1">
                <a:solidFill>
                  <a:srgbClr val="7030A0"/>
                </a:solidFill>
              </a:rPr>
              <a:t>math.pow</a:t>
            </a:r>
            <a:r>
              <a:rPr lang="en-US" sz="2000" b="1" dirty="0">
                <a:solidFill>
                  <a:srgbClr val="7030A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print("Area of circle </a:t>
            </a:r>
            <a:r>
              <a:rPr lang="en-US" sz="2000" b="1" dirty="0" err="1">
                <a:solidFill>
                  <a:srgbClr val="7030A0"/>
                </a:solidFill>
              </a:rPr>
              <a:t>is",area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def </a:t>
            </a:r>
            <a:r>
              <a:rPr lang="en-US" sz="2000" b="1" dirty="0" err="1">
                <a:solidFill>
                  <a:srgbClr val="7030A0"/>
                </a:solidFill>
              </a:rPr>
              <a:t>cal_circumference</a:t>
            </a:r>
            <a:r>
              <a:rPr lang="en-US" sz="2000" b="1" dirty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err="1">
                <a:solidFill>
                  <a:srgbClr val="7030A0"/>
                </a:solidFill>
              </a:rPr>
              <a:t>circumf</a:t>
            </a:r>
            <a:r>
              <a:rPr lang="en-US" sz="2000" b="1" dirty="0">
                <a:solidFill>
                  <a:srgbClr val="7030A0"/>
                </a:solidFill>
              </a:rPr>
              <a:t>=math.tau * </a:t>
            </a:r>
            <a:r>
              <a:rPr lang="en-US" sz="2000" b="1" dirty="0" err="1">
                <a:solidFill>
                  <a:srgbClr val="7030A0"/>
                </a:solidFill>
              </a:rPr>
              <a:t>self.radius</a:t>
            </a:r>
            <a:endParaRPr lang="en-US" sz="2000" b="1" dirty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print("Circumference of circle </a:t>
            </a:r>
            <a:r>
              <a:rPr lang="en-US" sz="2000" b="1" dirty="0" err="1">
                <a:solidFill>
                  <a:srgbClr val="7030A0"/>
                </a:solidFill>
              </a:rPr>
              <a:t>is",circumf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fontAlgn="base"/>
            <a:endParaRPr lang="en-US" sz="2000" dirty="0"/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radius=</a:t>
            </a:r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(input("Enter radius:"))</a:t>
            </a:r>
          </a:p>
          <a:p>
            <a:pPr fontAlgn="base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cobj</a:t>
            </a:r>
            <a:r>
              <a:rPr lang="en-US" sz="2000" b="1" dirty="0">
                <a:solidFill>
                  <a:srgbClr val="C00000"/>
                </a:solidFill>
              </a:rPr>
              <a:t>=Circle(radius)</a:t>
            </a:r>
          </a:p>
          <a:p>
            <a:pPr fontAlgn="base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cobj.cal_area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cobj.cal_circumference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  <a:endParaRPr lang="en-US" sz="2400" b="1" u="sng" dirty="0">
              <a:solidFill>
                <a:srgbClr val="C00000"/>
              </a:solidFill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class </a:t>
            </a:r>
            <a:r>
              <a:rPr lang="en-IN" sz="1600" b="1" dirty="0" err="1">
                <a:solidFill>
                  <a:srgbClr val="7030A0"/>
                </a:solidFill>
              </a:rPr>
              <a:t>Emp</a:t>
            </a:r>
            <a:r>
              <a:rPr lang="en-IN" sz="1600" b="1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self.name</a:t>
            </a:r>
            <a:r>
              <a:rPr lang="en-IN" sz="1600" b="1" dirty="0">
                <a:solidFill>
                  <a:srgbClr val="7030A0"/>
                </a:solidFill>
              </a:rPr>
              <a:t>=“</a:t>
            </a:r>
            <a:r>
              <a:rPr lang="en-IN" sz="1600" b="1" dirty="0" err="1">
                <a:solidFill>
                  <a:srgbClr val="7030A0"/>
                </a:solidFill>
              </a:rPr>
              <a:t>Amit</a:t>
            </a:r>
            <a:r>
              <a:rPr lang="en-IN" sz="1600" b="1" dirty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self.age</a:t>
            </a:r>
            <a:r>
              <a:rPr lang="en-IN" sz="1600" b="1" dirty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self.sal</a:t>
            </a:r>
            <a:r>
              <a:rPr lang="en-IN" sz="1600" b="1" dirty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age,name,sal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e1=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e1.show()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4810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2643182"/>
            <a:ext cx="47949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syntax we are using for accessing</a:t>
            </a:r>
          </a:p>
          <a:p>
            <a:r>
              <a:rPr lang="en-US" b="1" dirty="0">
                <a:solidFill>
                  <a:srgbClr val="7030A0"/>
                </a:solidFill>
              </a:rPr>
              <a:t>name</a:t>
            </a:r>
            <a:r>
              <a:rPr lang="en-US" b="1" dirty="0"/>
              <a:t> , </a:t>
            </a:r>
            <a:r>
              <a:rPr lang="en-US" b="1" dirty="0">
                <a:solidFill>
                  <a:srgbClr val="7030A0"/>
                </a:solidFill>
              </a:rPr>
              <a:t>age</a:t>
            </a:r>
            <a:r>
              <a:rPr lang="en-US" b="1" dirty="0"/>
              <a:t> and </a:t>
            </a:r>
            <a:r>
              <a:rPr lang="en-US" b="1" dirty="0" err="1">
                <a:solidFill>
                  <a:srgbClr val="7030A0"/>
                </a:solidFill>
              </a:rPr>
              <a:t>sal</a:t>
            </a:r>
            <a:r>
              <a:rPr lang="en-US" b="1" dirty="0"/>
              <a:t> is only applicable</a:t>
            </a:r>
          </a:p>
          <a:p>
            <a:r>
              <a:rPr lang="en-US" b="1" dirty="0"/>
              <a:t>to </a:t>
            </a:r>
            <a:r>
              <a:rPr lang="en-US" b="1" dirty="0">
                <a:solidFill>
                  <a:srgbClr val="7030A0"/>
                </a:solidFill>
              </a:rPr>
              <a:t>local variables </a:t>
            </a:r>
            <a:r>
              <a:rPr lang="en-US" b="1" dirty="0"/>
              <a:t>and not for </a:t>
            </a:r>
            <a:r>
              <a:rPr lang="en-US" b="1" dirty="0">
                <a:solidFill>
                  <a:srgbClr val="C00000"/>
                </a:solidFill>
              </a:rPr>
              <a:t>instance</a:t>
            </a:r>
          </a:p>
          <a:p>
            <a:r>
              <a:rPr lang="en-US" b="1" dirty="0">
                <a:solidFill>
                  <a:srgbClr val="C00000"/>
                </a:solidFill>
              </a:rPr>
              <a:t>members</a:t>
            </a:r>
            <a:r>
              <a:rPr lang="en-US" b="1" dirty="0"/>
              <a:t>. </a:t>
            </a:r>
          </a:p>
          <a:p>
            <a:r>
              <a:rPr lang="en-US" b="1" dirty="0"/>
              <a:t>And since there are no </a:t>
            </a:r>
            <a:r>
              <a:rPr lang="en-US" b="1" dirty="0">
                <a:solidFill>
                  <a:srgbClr val="7030A0"/>
                </a:solidFill>
              </a:rPr>
              <a:t>local</a:t>
            </a:r>
          </a:p>
          <a:p>
            <a:r>
              <a:rPr lang="en-US" b="1" dirty="0">
                <a:solidFill>
                  <a:srgbClr val="7030A0"/>
                </a:solidFill>
              </a:rPr>
              <a:t>variables</a:t>
            </a:r>
            <a:r>
              <a:rPr lang="en-US" b="1" dirty="0"/>
              <a:t> by the name of </a:t>
            </a:r>
            <a:r>
              <a:rPr lang="en-US" b="1" dirty="0">
                <a:solidFill>
                  <a:srgbClr val="7030A0"/>
                </a:solidFill>
              </a:rPr>
              <a:t>name</a:t>
            </a:r>
            <a:r>
              <a:rPr lang="en-US" b="1" dirty="0"/>
              <a:t> , </a:t>
            </a:r>
            <a:r>
              <a:rPr lang="en-US" b="1" dirty="0">
                <a:solidFill>
                  <a:srgbClr val="7030A0"/>
                </a:solidFill>
              </a:rPr>
              <a:t>age</a:t>
            </a:r>
            <a:r>
              <a:rPr lang="en-US" b="1" dirty="0"/>
              <a:t> </a:t>
            </a:r>
          </a:p>
          <a:p>
            <a:r>
              <a:rPr lang="en-US" b="1" dirty="0"/>
              <a:t>and </a:t>
            </a:r>
            <a:r>
              <a:rPr lang="en-US" b="1" dirty="0" err="1">
                <a:solidFill>
                  <a:srgbClr val="7030A0"/>
                </a:solidFill>
              </a:rPr>
              <a:t>sal</a:t>
            </a:r>
            <a:r>
              <a:rPr lang="en-US" b="1" dirty="0"/>
              <a:t> , so the code is giving exception</a:t>
            </a:r>
          </a:p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12281</TotalTime>
  <Words>1833</Words>
  <Application>Microsoft Office PowerPoint</Application>
  <PresentationFormat>On-screen Show (4:3)</PresentationFormat>
  <Paragraphs>366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Adding  Methods In Class</vt:lpstr>
      <vt:lpstr> Adding Instance Methods</vt:lpstr>
      <vt:lpstr> Adding Instance Methods</vt:lpstr>
      <vt:lpstr> Example</vt:lpstr>
      <vt:lpstr>Exercise</vt:lpstr>
      <vt:lpstr>Solution</vt:lpstr>
      <vt:lpstr>Guess The Output ?</vt:lpstr>
      <vt:lpstr>Guess The Output ?</vt:lpstr>
      <vt:lpstr>Guess The Output ?</vt:lpstr>
      <vt:lpstr> Obtaining Details Of  Instance Variables</vt:lpstr>
      <vt:lpstr>Guess The Output ?</vt:lpstr>
      <vt:lpstr>Guess The Output ?</vt:lpstr>
      <vt:lpstr>Guess The Output ?</vt:lpstr>
      <vt:lpstr>Guess The Output ?</vt:lpstr>
      <vt:lpstr> How Many Ways Are There To Create Instance Variables  ?</vt:lpstr>
      <vt:lpstr>Guess The Output ?</vt:lpstr>
      <vt:lpstr> Deleting Instance Variables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DEEPAK SINGH</cp:lastModifiedBy>
  <cp:revision>1491</cp:revision>
  <dcterms:created xsi:type="dcterms:W3CDTF">2015-12-21T13:46:48Z</dcterms:created>
  <dcterms:modified xsi:type="dcterms:W3CDTF">2021-01-27T08:02:21Z</dcterms:modified>
</cp:coreProperties>
</file>