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7"/>
  </p:notesMasterIdLst>
  <p:sldIdLst>
    <p:sldId id="256" r:id="rId2"/>
    <p:sldId id="257" r:id="rId3"/>
    <p:sldId id="1169" r:id="rId4"/>
    <p:sldId id="1172" r:id="rId5"/>
    <p:sldId id="1171" r:id="rId6"/>
    <p:sldId id="1173" r:id="rId7"/>
    <p:sldId id="1170" r:id="rId8"/>
    <p:sldId id="1174" r:id="rId9"/>
    <p:sldId id="1175" r:id="rId10"/>
    <p:sldId id="1184" r:id="rId11"/>
    <p:sldId id="1183" r:id="rId12"/>
    <p:sldId id="1176" r:id="rId13"/>
    <p:sldId id="1177" r:id="rId14"/>
    <p:sldId id="1178" r:id="rId15"/>
    <p:sldId id="1179" r:id="rId16"/>
    <p:sldId id="1180" r:id="rId17"/>
    <p:sldId id="1181" r:id="rId18"/>
    <p:sldId id="1182" r:id="rId19"/>
    <p:sldId id="1186" r:id="rId20"/>
    <p:sldId id="1187" r:id="rId21"/>
    <p:sldId id="1185" r:id="rId22"/>
    <p:sldId id="1188" r:id="rId23"/>
    <p:sldId id="1189" r:id="rId24"/>
    <p:sldId id="1190" r:id="rId25"/>
    <p:sldId id="1191" r:id="rId26"/>
    <p:sldId id="1193" r:id="rId27"/>
    <p:sldId id="1194" r:id="rId28"/>
    <p:sldId id="1195" r:id="rId29"/>
    <p:sldId id="1196" r:id="rId30"/>
    <p:sldId id="1202" r:id="rId31"/>
    <p:sldId id="1203" r:id="rId32"/>
    <p:sldId id="1198" r:id="rId33"/>
    <p:sldId id="1199" r:id="rId34"/>
    <p:sldId id="1200" r:id="rId35"/>
    <p:sldId id="1201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66" autoAdjust="0"/>
    <p:restoredTop sz="94660"/>
  </p:normalViewPr>
  <p:slideViewPr>
    <p:cSldViewPr>
      <p:cViewPr varScale="1">
        <p:scale>
          <a:sx n="68" d="100"/>
          <a:sy n="68" d="100"/>
        </p:scale>
        <p:origin x="149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FB2C2-0ABF-4F02-9FE0-4420834939DC}" type="datetimeFigureOut">
              <a:rPr lang="en-IN" smtClean="0"/>
              <a:pPr/>
              <a:t>02-02-2021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43F23-A588-4969-966A-E9DF4EC0B4F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1794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02-02-2021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02-02-2021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02-02-2021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02-02-2021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02-02-2021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02-02-2021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02-02-2021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02-02-2021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02-02-2021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02-02-2021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02-02-2021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635705C-4C03-4584-B2FF-9C9C53911B04}" type="datetimeFigureOut">
              <a:rPr lang="en-IN" smtClean="0"/>
              <a:pPr/>
              <a:t>02-02-2021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3286124"/>
            <a:ext cx="7715304" cy="1752600"/>
          </a:xfrm>
        </p:spPr>
        <p:txBody>
          <a:bodyPr>
            <a:normAutofit/>
          </a:bodyPr>
          <a:lstStyle/>
          <a:p>
            <a:r>
              <a:rPr lang="en-US" sz="4400" dirty="0"/>
              <a:t>PYTHON</a:t>
            </a:r>
          </a:p>
          <a:p>
            <a:r>
              <a:rPr lang="en-US" sz="4400">
                <a:solidFill>
                  <a:srgbClr val="FF0000"/>
                </a:solidFill>
              </a:rPr>
              <a:t>Lecture 40</a:t>
            </a:r>
            <a:endParaRPr lang="en-US" sz="4400" dirty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572264" y="357166"/>
            <a:ext cx="2286016" cy="150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2800" b="1" dirty="0"/>
              <a:t>How To Access </a:t>
            </a:r>
            <a:br>
              <a:rPr lang="en-US" sz="2800" b="1" dirty="0"/>
            </a:br>
            <a:r>
              <a:rPr lang="en-US" sz="2800" b="1" dirty="0"/>
              <a:t>Class Variables?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/>
              <a:t>The </a:t>
            </a:r>
            <a:r>
              <a:rPr lang="en-US" sz="2400" b="1" dirty="0">
                <a:solidFill>
                  <a:srgbClr val="C00000"/>
                </a:solidFill>
              </a:rPr>
              <a:t>class variables </a:t>
            </a:r>
            <a:r>
              <a:rPr lang="en-US" sz="2400" dirty="0"/>
              <a:t>can be </a:t>
            </a:r>
            <a:r>
              <a:rPr lang="en-US" sz="2400" b="1" dirty="0">
                <a:solidFill>
                  <a:srgbClr val="C00000"/>
                </a:solidFill>
              </a:rPr>
              <a:t>accessed</a:t>
            </a:r>
            <a:r>
              <a:rPr lang="en-US" sz="2400" dirty="0"/>
              <a:t> in </a:t>
            </a:r>
            <a:r>
              <a:rPr lang="en-US" sz="2400" b="1" dirty="0">
                <a:solidFill>
                  <a:srgbClr val="7030A0"/>
                </a:solidFill>
              </a:rPr>
              <a:t>4</a:t>
            </a:r>
            <a:r>
              <a:rPr lang="en-US" sz="2400" dirty="0"/>
              <a:t> ways:</a:t>
            </a:r>
          </a:p>
          <a:p>
            <a:endParaRPr lang="en-US" sz="2400" b="1" dirty="0">
              <a:solidFill>
                <a:srgbClr val="C00000"/>
              </a:solidFill>
            </a:endParaRPr>
          </a:p>
          <a:p>
            <a:pPr lvl="1"/>
            <a:r>
              <a:rPr lang="en-US" sz="1900" dirty="0"/>
              <a:t>Using </a:t>
            </a:r>
            <a:r>
              <a:rPr lang="en-US" sz="1900" b="1" dirty="0">
                <a:solidFill>
                  <a:srgbClr val="C00000"/>
                </a:solidFill>
              </a:rPr>
              <a:t>name of the class</a:t>
            </a:r>
            <a:r>
              <a:rPr lang="en-US" sz="1900" dirty="0"/>
              <a:t> anywhere in the program</a:t>
            </a:r>
          </a:p>
          <a:p>
            <a:endParaRPr lang="en-US" sz="2400" dirty="0"/>
          </a:p>
          <a:p>
            <a:pPr lvl="1"/>
            <a:r>
              <a:rPr lang="en-US" sz="1900" dirty="0"/>
              <a:t>Using </a:t>
            </a:r>
            <a:r>
              <a:rPr lang="en-US" sz="1900" b="1" dirty="0">
                <a:solidFill>
                  <a:srgbClr val="C00000"/>
                </a:solidFill>
              </a:rPr>
              <a:t>self</a:t>
            </a:r>
            <a:r>
              <a:rPr lang="en-US" sz="1900" dirty="0"/>
              <a:t> inside any </a:t>
            </a:r>
            <a:r>
              <a:rPr lang="en-US" sz="1900" b="1" dirty="0">
                <a:solidFill>
                  <a:srgbClr val="C00000"/>
                </a:solidFill>
              </a:rPr>
              <a:t>instance method</a:t>
            </a:r>
          </a:p>
          <a:p>
            <a:endParaRPr lang="en-US" sz="2400" dirty="0"/>
          </a:p>
          <a:p>
            <a:pPr lvl="1"/>
            <a:r>
              <a:rPr lang="en-US" sz="1900" dirty="0"/>
              <a:t>Using </a:t>
            </a:r>
            <a:r>
              <a:rPr lang="en-US" sz="1900" b="1" dirty="0">
                <a:solidFill>
                  <a:srgbClr val="C00000"/>
                </a:solidFill>
              </a:rPr>
              <a:t>object reference </a:t>
            </a:r>
            <a:r>
              <a:rPr lang="en-US" sz="1900" dirty="0"/>
              <a:t>outside the class</a:t>
            </a:r>
          </a:p>
          <a:p>
            <a:endParaRPr lang="en-US" sz="2400" dirty="0"/>
          </a:p>
          <a:p>
            <a:pPr lvl="1"/>
            <a:r>
              <a:rPr lang="en-US" sz="1900" dirty="0"/>
              <a:t>Using special reference </a:t>
            </a:r>
            <a:r>
              <a:rPr lang="en-US" sz="1900" b="1" dirty="0" err="1">
                <a:solidFill>
                  <a:srgbClr val="C00000"/>
                </a:solidFill>
              </a:rPr>
              <a:t>cls</a:t>
            </a:r>
            <a:r>
              <a:rPr lang="en-US" sz="1900" dirty="0"/>
              <a:t> inside </a:t>
            </a:r>
            <a:r>
              <a:rPr lang="en-US" sz="1900" b="1" dirty="0" err="1">
                <a:solidFill>
                  <a:srgbClr val="C00000"/>
                </a:solidFill>
              </a:rPr>
              <a:t>classmethod</a:t>
            </a:r>
            <a:endParaRPr lang="en-US" sz="1900" b="1" dirty="0">
              <a:solidFill>
                <a:srgbClr val="C00000"/>
              </a:solidFill>
            </a:endParaRPr>
          </a:p>
          <a:p>
            <a:pPr lvl="1"/>
            <a:endParaRPr lang="en-US" sz="1900" b="1" dirty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>
              <a:solidFill>
                <a:srgbClr val="C00000"/>
              </a:solidFill>
            </a:endParaRPr>
          </a:p>
          <a:p>
            <a:pPr lvl="1"/>
            <a:endParaRPr lang="en-US" sz="1900" b="1" dirty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>
              <a:solidFill>
                <a:srgbClr val="C00000"/>
              </a:solidFill>
            </a:endParaRPr>
          </a:p>
          <a:p>
            <a:endParaRPr lang="en-IN" sz="1400" b="1" dirty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/>
          </a:p>
          <a:p>
            <a:endParaRPr lang="en-US" sz="2400" dirty="0"/>
          </a:p>
          <a:p>
            <a:pPr lvl="1"/>
            <a:endParaRPr lang="en-US" sz="1900" b="1" dirty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>
              <a:solidFill>
                <a:srgbClr val="C00000"/>
              </a:solidFill>
            </a:endParaRPr>
          </a:p>
          <a:p>
            <a:endParaRPr lang="en-US" sz="2400" b="1" dirty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/>
          </a:p>
          <a:p>
            <a:endParaRPr lang="en-US" sz="2400" dirty="0"/>
          </a:p>
          <a:p>
            <a:pPr>
              <a:buNone/>
            </a:pPr>
            <a:endParaRPr lang="en-US" sz="2400" dirty="0"/>
          </a:p>
          <a:p>
            <a:endParaRPr lang="en-US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2800" b="1" dirty="0"/>
              <a:t>How To Modify</a:t>
            </a:r>
            <a:br>
              <a:rPr lang="en-US" sz="2800" b="1" dirty="0"/>
            </a:br>
            <a:r>
              <a:rPr lang="en-US" sz="2800" b="1" dirty="0"/>
              <a:t>Class Variables?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/>
              <a:t>The </a:t>
            </a:r>
            <a:r>
              <a:rPr lang="en-US" sz="2400" b="1" dirty="0">
                <a:solidFill>
                  <a:srgbClr val="C00000"/>
                </a:solidFill>
              </a:rPr>
              <a:t>class variables </a:t>
            </a:r>
            <a:r>
              <a:rPr lang="en-US" sz="2400" dirty="0"/>
              <a:t>can be </a:t>
            </a:r>
            <a:r>
              <a:rPr lang="en-US" sz="2400" b="1" dirty="0">
                <a:solidFill>
                  <a:srgbClr val="C00000"/>
                </a:solidFill>
              </a:rPr>
              <a:t>modified</a:t>
            </a:r>
            <a:r>
              <a:rPr lang="en-US" sz="2400" dirty="0"/>
              <a:t> in </a:t>
            </a:r>
            <a:r>
              <a:rPr lang="en-US" sz="2400" b="1" dirty="0">
                <a:solidFill>
                  <a:srgbClr val="7030A0"/>
                </a:solidFill>
              </a:rPr>
              <a:t>3</a:t>
            </a:r>
            <a:r>
              <a:rPr lang="en-US" sz="2400" dirty="0"/>
              <a:t> ways:</a:t>
            </a:r>
          </a:p>
          <a:p>
            <a:pPr lvl="1"/>
            <a:endParaRPr lang="en-US" sz="1900" dirty="0"/>
          </a:p>
          <a:p>
            <a:pPr lvl="1"/>
            <a:r>
              <a:rPr lang="en-US" sz="1900" dirty="0"/>
              <a:t>Using </a:t>
            </a:r>
            <a:r>
              <a:rPr lang="en-US" sz="1900" b="1" dirty="0">
                <a:solidFill>
                  <a:srgbClr val="C00000"/>
                </a:solidFill>
              </a:rPr>
              <a:t>name of the class</a:t>
            </a:r>
            <a:r>
              <a:rPr lang="en-US" sz="1900" dirty="0"/>
              <a:t> anywhere inside the methods of the class</a:t>
            </a:r>
          </a:p>
          <a:p>
            <a:endParaRPr lang="en-US" sz="2400" dirty="0"/>
          </a:p>
          <a:p>
            <a:pPr lvl="1"/>
            <a:r>
              <a:rPr lang="en-US" sz="1900" dirty="0"/>
              <a:t>Using special reference </a:t>
            </a:r>
            <a:r>
              <a:rPr lang="en-US" sz="1900" b="1" dirty="0" err="1">
                <a:solidFill>
                  <a:srgbClr val="C00000"/>
                </a:solidFill>
              </a:rPr>
              <a:t>cls</a:t>
            </a:r>
            <a:r>
              <a:rPr lang="en-US" sz="1900" dirty="0"/>
              <a:t> inside </a:t>
            </a:r>
            <a:r>
              <a:rPr lang="en-US" sz="1900" b="1" dirty="0" err="1">
                <a:solidFill>
                  <a:srgbClr val="C00000"/>
                </a:solidFill>
              </a:rPr>
              <a:t>classmethod</a:t>
            </a:r>
            <a:endParaRPr lang="en-US" sz="1900" b="1" dirty="0">
              <a:solidFill>
                <a:srgbClr val="C00000"/>
              </a:solidFill>
            </a:endParaRPr>
          </a:p>
          <a:p>
            <a:pPr lvl="1"/>
            <a:endParaRPr lang="en-US" sz="1900" b="1" dirty="0">
              <a:solidFill>
                <a:srgbClr val="C00000"/>
              </a:solidFill>
            </a:endParaRPr>
          </a:p>
          <a:p>
            <a:pPr lvl="1"/>
            <a:r>
              <a:rPr lang="en-US" sz="1900" dirty="0"/>
              <a:t>Using </a:t>
            </a:r>
            <a:r>
              <a:rPr lang="en-US" sz="1900" b="1" dirty="0">
                <a:solidFill>
                  <a:srgbClr val="C00000"/>
                </a:solidFill>
              </a:rPr>
              <a:t>name of the class</a:t>
            </a:r>
            <a:r>
              <a:rPr lang="en-US" sz="1900" dirty="0"/>
              <a:t> outside the class body</a:t>
            </a:r>
            <a:endParaRPr lang="en-US" sz="1900" b="1" dirty="0">
              <a:solidFill>
                <a:srgbClr val="C00000"/>
              </a:solidFill>
            </a:endParaRPr>
          </a:p>
          <a:p>
            <a:endParaRPr lang="en-US" sz="2400" dirty="0"/>
          </a:p>
          <a:p>
            <a:r>
              <a:rPr lang="en-US" sz="2400" b="1" u="sng" dirty="0"/>
              <a:t>Special </a:t>
            </a:r>
            <a:r>
              <a:rPr lang="en-US" sz="2400" b="1" u="sng" dirty="0" err="1"/>
              <a:t>Note:</a:t>
            </a:r>
            <a:r>
              <a:rPr lang="en-US" sz="2400" dirty="0" err="1"/>
              <a:t>We</a:t>
            </a:r>
            <a:r>
              <a:rPr lang="en-US" sz="2400" dirty="0"/>
              <a:t> must never </a:t>
            </a:r>
            <a:r>
              <a:rPr lang="en-US" sz="2400" b="1" dirty="0">
                <a:solidFill>
                  <a:srgbClr val="7030A0"/>
                </a:solidFill>
              </a:rPr>
              <a:t>modify</a:t>
            </a:r>
            <a:r>
              <a:rPr lang="en-US" sz="2400" dirty="0"/>
              <a:t> a </a:t>
            </a:r>
            <a:r>
              <a:rPr lang="en-US" sz="2400" b="1" dirty="0">
                <a:solidFill>
                  <a:srgbClr val="C00000"/>
                </a:solidFill>
              </a:rPr>
              <a:t>class variable </a:t>
            </a:r>
            <a:r>
              <a:rPr lang="en-US" sz="2400" dirty="0"/>
              <a:t>using </a:t>
            </a:r>
            <a:r>
              <a:rPr lang="en-US" sz="2400" b="1" dirty="0">
                <a:solidFill>
                  <a:srgbClr val="C00000"/>
                </a:solidFill>
              </a:rPr>
              <a:t>self</a:t>
            </a:r>
            <a:r>
              <a:rPr lang="en-US" sz="2400" dirty="0"/>
              <a:t> or </a:t>
            </a:r>
            <a:r>
              <a:rPr lang="en-US" sz="2400" b="1" dirty="0">
                <a:solidFill>
                  <a:srgbClr val="C00000"/>
                </a:solidFill>
              </a:rPr>
              <a:t>object reference </a:t>
            </a:r>
            <a:r>
              <a:rPr lang="en-US" sz="2400" dirty="0"/>
              <a:t>, because it will not </a:t>
            </a:r>
            <a:r>
              <a:rPr lang="en-US" sz="2400" b="1" dirty="0">
                <a:solidFill>
                  <a:srgbClr val="7030A0"/>
                </a:solidFill>
              </a:rPr>
              <a:t>modify</a:t>
            </a:r>
            <a:r>
              <a:rPr lang="en-US" sz="2400" dirty="0"/>
              <a:t> the </a:t>
            </a:r>
            <a:r>
              <a:rPr lang="en-US" sz="2400" b="1" dirty="0">
                <a:solidFill>
                  <a:srgbClr val="C00000"/>
                </a:solidFill>
              </a:rPr>
              <a:t>class variable </a:t>
            </a:r>
            <a:r>
              <a:rPr lang="en-US" sz="2400" dirty="0"/>
              <a:t>, rather will create a new </a:t>
            </a:r>
            <a:r>
              <a:rPr lang="en-US" sz="2400" b="1" dirty="0">
                <a:solidFill>
                  <a:srgbClr val="C00000"/>
                </a:solidFill>
              </a:rPr>
              <a:t>instance variable </a:t>
            </a:r>
            <a:r>
              <a:rPr lang="en-US" sz="2400" dirty="0"/>
              <a:t>by the same name</a:t>
            </a:r>
          </a:p>
          <a:p>
            <a:endParaRPr lang="en-US" sz="2400" b="1" dirty="0">
              <a:solidFill>
                <a:srgbClr val="C00000"/>
              </a:solidFill>
            </a:endParaRPr>
          </a:p>
          <a:p>
            <a:pPr lvl="1"/>
            <a:endParaRPr lang="en-US" sz="1900" b="1" dirty="0">
              <a:solidFill>
                <a:srgbClr val="C00000"/>
              </a:solidFill>
            </a:endParaRPr>
          </a:p>
          <a:p>
            <a:pPr lvl="1"/>
            <a:endParaRPr lang="en-US" sz="1900" b="1" dirty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>
              <a:solidFill>
                <a:srgbClr val="C00000"/>
              </a:solidFill>
            </a:endParaRPr>
          </a:p>
          <a:p>
            <a:pPr lvl="1"/>
            <a:endParaRPr lang="en-US" sz="1900" b="1" dirty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>
              <a:solidFill>
                <a:srgbClr val="C00000"/>
              </a:solidFill>
            </a:endParaRPr>
          </a:p>
          <a:p>
            <a:endParaRPr lang="en-IN" sz="1400" b="1" dirty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/>
          </a:p>
          <a:p>
            <a:endParaRPr lang="en-US" sz="2400" dirty="0"/>
          </a:p>
          <a:p>
            <a:pPr lvl="1"/>
            <a:endParaRPr lang="en-US" sz="1900" b="1" dirty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>
              <a:solidFill>
                <a:srgbClr val="C00000"/>
              </a:solidFill>
            </a:endParaRPr>
          </a:p>
          <a:p>
            <a:endParaRPr lang="en-US" sz="2400" b="1" dirty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/>
          </a:p>
          <a:p>
            <a:endParaRPr lang="en-US" sz="2400" dirty="0"/>
          </a:p>
          <a:p>
            <a:pPr>
              <a:buNone/>
            </a:pPr>
            <a:endParaRPr lang="en-US" sz="2400" dirty="0"/>
          </a:p>
          <a:p>
            <a:endParaRPr lang="en-US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2800" b="1" dirty="0"/>
              <a:t>Example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1800" b="1" dirty="0">
                <a:solidFill>
                  <a:srgbClr val="C00000"/>
                </a:solidFill>
              </a:rPr>
              <a:t>class </a:t>
            </a:r>
            <a:r>
              <a:rPr lang="en-US" sz="1800" b="1" dirty="0" err="1">
                <a:solidFill>
                  <a:srgbClr val="C00000"/>
                </a:solidFill>
              </a:rPr>
              <a:t>CompStudent</a:t>
            </a:r>
            <a:r>
              <a:rPr lang="en-US" sz="1800" b="1" dirty="0">
                <a:solidFill>
                  <a:srgbClr val="C00000"/>
                </a:solidFill>
              </a:rPr>
              <a:t>: </a:t>
            </a:r>
          </a:p>
          <a:p>
            <a:pPr>
              <a:buNone/>
            </a:pPr>
            <a:r>
              <a:rPr lang="en-US" sz="1800" b="1" dirty="0">
                <a:solidFill>
                  <a:srgbClr val="C00000"/>
                </a:solidFill>
              </a:rPr>
              <a:t>    </a:t>
            </a:r>
            <a:r>
              <a:rPr lang="en-US" sz="1800" b="1" dirty="0">
                <a:solidFill>
                  <a:srgbClr val="0070C0"/>
                </a:solidFill>
              </a:rPr>
              <a:t>stream = '</a:t>
            </a:r>
            <a:r>
              <a:rPr lang="en-US" sz="1800" b="1" dirty="0" err="1">
                <a:solidFill>
                  <a:srgbClr val="0070C0"/>
                </a:solidFill>
              </a:rPr>
              <a:t>cse</a:t>
            </a:r>
            <a:r>
              <a:rPr lang="en-US" sz="1800" b="1" dirty="0">
                <a:solidFill>
                  <a:srgbClr val="0070C0"/>
                </a:solidFill>
              </a:rPr>
              <a:t>'                  </a:t>
            </a:r>
          </a:p>
          <a:p>
            <a:pPr>
              <a:buNone/>
            </a:pPr>
            <a:r>
              <a:rPr lang="en-US" sz="1800" b="1" dirty="0">
                <a:solidFill>
                  <a:srgbClr val="C00000"/>
                </a:solidFill>
              </a:rPr>
              <a:t>    def __init__(</a:t>
            </a:r>
            <a:r>
              <a:rPr lang="en-US" sz="1800" b="1" dirty="0" err="1">
                <a:solidFill>
                  <a:srgbClr val="C00000"/>
                </a:solidFill>
              </a:rPr>
              <a:t>self,name,roll</a:t>
            </a:r>
            <a:r>
              <a:rPr lang="en-US" sz="1800" b="1" dirty="0">
                <a:solidFill>
                  <a:srgbClr val="C00000"/>
                </a:solidFill>
              </a:rPr>
              <a:t>): </a:t>
            </a:r>
          </a:p>
          <a:p>
            <a:pPr>
              <a:buNone/>
            </a:pPr>
            <a:r>
              <a:rPr lang="en-US" sz="1800" b="1" dirty="0">
                <a:solidFill>
                  <a:srgbClr val="C00000"/>
                </a:solidFill>
              </a:rPr>
              <a:t>        self.name = name            </a:t>
            </a:r>
          </a:p>
          <a:p>
            <a:pPr>
              <a:buNone/>
            </a:pPr>
            <a:r>
              <a:rPr lang="en-US" sz="1800" b="1" dirty="0">
                <a:solidFill>
                  <a:srgbClr val="C00000"/>
                </a:solidFill>
              </a:rPr>
              <a:t>        </a:t>
            </a:r>
            <a:r>
              <a:rPr lang="en-US" sz="1800" b="1" dirty="0" err="1">
                <a:solidFill>
                  <a:srgbClr val="C00000"/>
                </a:solidFill>
              </a:rPr>
              <a:t>self.roll</a:t>
            </a:r>
            <a:r>
              <a:rPr lang="en-US" sz="1800" b="1" dirty="0">
                <a:solidFill>
                  <a:srgbClr val="C00000"/>
                </a:solidFill>
              </a:rPr>
              <a:t> = roll            </a:t>
            </a:r>
          </a:p>
          <a:p>
            <a:pPr>
              <a:buNone/>
            </a:pPr>
            <a:endParaRPr lang="en-US" sz="1800" b="1" dirty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1800" b="1" dirty="0">
                <a:solidFill>
                  <a:srgbClr val="C00000"/>
                </a:solidFill>
              </a:rPr>
              <a:t>obj1 = </a:t>
            </a:r>
            <a:r>
              <a:rPr lang="en-US" sz="1800" b="1" dirty="0" err="1">
                <a:solidFill>
                  <a:srgbClr val="C00000"/>
                </a:solidFill>
              </a:rPr>
              <a:t>CompStudent</a:t>
            </a:r>
            <a:r>
              <a:rPr lang="en-US" sz="1800" b="1" dirty="0">
                <a:solidFill>
                  <a:srgbClr val="C00000"/>
                </a:solidFill>
              </a:rPr>
              <a:t>('Atul',1) </a:t>
            </a:r>
          </a:p>
          <a:p>
            <a:pPr>
              <a:buNone/>
            </a:pPr>
            <a:r>
              <a:rPr lang="en-US" sz="1800" b="1" dirty="0">
                <a:solidFill>
                  <a:srgbClr val="C00000"/>
                </a:solidFill>
              </a:rPr>
              <a:t>obj2 = </a:t>
            </a:r>
            <a:r>
              <a:rPr lang="en-US" sz="1800" b="1" dirty="0" err="1">
                <a:solidFill>
                  <a:srgbClr val="C00000"/>
                </a:solidFill>
              </a:rPr>
              <a:t>CompStudent</a:t>
            </a:r>
            <a:r>
              <a:rPr lang="en-US" sz="1800" b="1" dirty="0">
                <a:solidFill>
                  <a:srgbClr val="C00000"/>
                </a:solidFill>
              </a:rPr>
              <a:t>('</a:t>
            </a:r>
            <a:r>
              <a:rPr lang="en-US" sz="1800" b="1" dirty="0" err="1">
                <a:solidFill>
                  <a:srgbClr val="C00000"/>
                </a:solidFill>
              </a:rPr>
              <a:t>Chetan</a:t>
            </a:r>
            <a:r>
              <a:rPr lang="en-US" sz="1800" b="1" dirty="0">
                <a:solidFill>
                  <a:srgbClr val="C00000"/>
                </a:solidFill>
              </a:rPr>
              <a:t>', 2) </a:t>
            </a:r>
          </a:p>
          <a:p>
            <a:pPr>
              <a:buNone/>
            </a:pPr>
            <a:r>
              <a:rPr lang="en-US" sz="1800" b="1" dirty="0">
                <a:solidFill>
                  <a:srgbClr val="C00000"/>
                </a:solidFill>
              </a:rPr>
              <a:t>print(obj1.name)     </a:t>
            </a:r>
          </a:p>
          <a:p>
            <a:pPr>
              <a:buNone/>
            </a:pPr>
            <a:r>
              <a:rPr lang="en-US" sz="1800" b="1" dirty="0">
                <a:solidFill>
                  <a:srgbClr val="C00000"/>
                </a:solidFill>
              </a:rPr>
              <a:t>print(obj1.roll)</a:t>
            </a:r>
          </a:p>
          <a:p>
            <a:pPr>
              <a:buNone/>
            </a:pPr>
            <a:r>
              <a:rPr lang="en-US" sz="1800" b="1" dirty="0">
                <a:solidFill>
                  <a:srgbClr val="0070C0"/>
                </a:solidFill>
              </a:rPr>
              <a:t>print(obj1.stream)</a:t>
            </a:r>
          </a:p>
          <a:p>
            <a:pPr>
              <a:buNone/>
            </a:pPr>
            <a:r>
              <a:rPr lang="en-US" sz="1800" b="1" dirty="0">
                <a:solidFill>
                  <a:srgbClr val="C00000"/>
                </a:solidFill>
              </a:rPr>
              <a:t>print(obj2.name)   </a:t>
            </a:r>
          </a:p>
          <a:p>
            <a:pPr>
              <a:buNone/>
            </a:pPr>
            <a:r>
              <a:rPr lang="en-US" sz="1800" b="1" dirty="0">
                <a:solidFill>
                  <a:srgbClr val="C00000"/>
                </a:solidFill>
              </a:rPr>
              <a:t>print(obj2.roll)</a:t>
            </a:r>
            <a:r>
              <a:rPr lang="en-US" sz="1800" b="1" u="sng" dirty="0"/>
              <a:t> </a:t>
            </a:r>
            <a:r>
              <a:rPr lang="en-US" sz="1800" b="1" dirty="0"/>
              <a:t>						</a:t>
            </a:r>
            <a:r>
              <a:rPr lang="en-US" sz="1800" b="1" u="sng" dirty="0"/>
              <a:t>Output:</a:t>
            </a:r>
          </a:p>
          <a:p>
            <a:pPr>
              <a:buNone/>
            </a:pPr>
            <a:r>
              <a:rPr lang="en-US" sz="1800" b="1" dirty="0">
                <a:solidFill>
                  <a:srgbClr val="0070C0"/>
                </a:solidFill>
              </a:rPr>
              <a:t>print(obj2.stream)   </a:t>
            </a:r>
          </a:p>
          <a:p>
            <a:pPr>
              <a:buNone/>
            </a:pPr>
            <a:r>
              <a:rPr lang="en-US" sz="1800" b="1" dirty="0">
                <a:solidFill>
                  <a:srgbClr val="0070C0"/>
                </a:solidFill>
              </a:rPr>
              <a:t>print(</a:t>
            </a:r>
            <a:r>
              <a:rPr lang="en-US" sz="1800" b="1" dirty="0" err="1">
                <a:solidFill>
                  <a:srgbClr val="0070C0"/>
                </a:solidFill>
              </a:rPr>
              <a:t>CompStudent.stream</a:t>
            </a:r>
            <a:r>
              <a:rPr lang="en-US" sz="1800" b="1" dirty="0">
                <a:solidFill>
                  <a:srgbClr val="0070C0"/>
                </a:solidFill>
              </a:rPr>
              <a:t>)</a:t>
            </a:r>
            <a:endParaRPr lang="en-US" sz="1800" dirty="0">
              <a:solidFill>
                <a:srgbClr val="0070C0"/>
              </a:solidFill>
            </a:endParaRPr>
          </a:p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US" sz="2400" dirty="0"/>
          </a:p>
          <a:p>
            <a:endParaRPr lang="en-US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classdemo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5272" y="5500702"/>
            <a:ext cx="1214446" cy="1065562"/>
          </a:xfrm>
          <a:prstGeom prst="rect">
            <a:avLst/>
          </a:prstGeom>
        </p:spPr>
      </p:pic>
      <p:sp>
        <p:nvSpPr>
          <p:cNvPr id="7" name="Rectangular Callout 6"/>
          <p:cNvSpPr/>
          <p:nvPr/>
        </p:nvSpPr>
        <p:spPr>
          <a:xfrm>
            <a:off x="5715008" y="1428736"/>
            <a:ext cx="2071702" cy="1285884"/>
          </a:xfrm>
          <a:prstGeom prst="wedgeRectCallout">
            <a:avLst>
              <a:gd name="adj1" fmla="val -222596"/>
              <a:gd name="adj2" fmla="val -105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The variable </a:t>
            </a:r>
            <a:r>
              <a:rPr lang="en-US" b="1" dirty="0">
                <a:solidFill>
                  <a:srgbClr val="FFFF00"/>
                </a:solidFill>
              </a:rPr>
              <a:t>stream</a:t>
            </a:r>
            <a:r>
              <a:rPr lang="en-US" b="1" dirty="0"/>
              <a:t> is class variable</a:t>
            </a:r>
            <a:endParaRPr lang="en-IN" b="1" dirty="0"/>
          </a:p>
        </p:txBody>
      </p:sp>
      <p:sp>
        <p:nvSpPr>
          <p:cNvPr id="8" name="Rectangular Callout 7"/>
          <p:cNvSpPr/>
          <p:nvPr/>
        </p:nvSpPr>
        <p:spPr>
          <a:xfrm>
            <a:off x="5786446" y="2928934"/>
            <a:ext cx="2843226" cy="1428760"/>
          </a:xfrm>
          <a:prstGeom prst="wedgeRectCallout">
            <a:avLst>
              <a:gd name="adj1" fmla="val -185603"/>
              <a:gd name="adj2" fmla="val 715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/>
              <a:t>Everytime</a:t>
            </a:r>
            <a:r>
              <a:rPr lang="en-US" sz="1600" b="1" dirty="0"/>
              <a:t> we will access the class variable </a:t>
            </a:r>
            <a:r>
              <a:rPr lang="en-US" sz="1600" b="1" dirty="0">
                <a:solidFill>
                  <a:srgbClr val="FFFF00"/>
                </a:solidFill>
              </a:rPr>
              <a:t>stream </a:t>
            </a:r>
            <a:r>
              <a:rPr lang="en-US" sz="1600" b="1" dirty="0"/>
              <a:t>from any object , the value will remain same</a:t>
            </a:r>
            <a:endParaRPr lang="en-IN" sz="1600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/>
              <a:t>Exercise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/>
            <a:r>
              <a:rPr lang="en-US" sz="1800" dirty="0"/>
              <a:t>Write a program to create a class called </a:t>
            </a:r>
            <a:r>
              <a:rPr lang="en-US" sz="1800" b="1" dirty="0" err="1">
                <a:solidFill>
                  <a:srgbClr val="C00000"/>
                </a:solidFill>
              </a:rPr>
              <a:t>Emp</a:t>
            </a:r>
            <a:r>
              <a:rPr lang="en-US" sz="1800" b="1" dirty="0">
                <a:solidFill>
                  <a:srgbClr val="C00000"/>
                </a:solidFill>
              </a:rPr>
              <a:t> </a:t>
            </a:r>
            <a:r>
              <a:rPr lang="en-US" sz="1800" dirty="0"/>
              <a:t>, having 3 </a:t>
            </a:r>
            <a:r>
              <a:rPr lang="en-US" sz="1800" b="1" dirty="0">
                <a:solidFill>
                  <a:srgbClr val="7030A0"/>
                </a:solidFill>
              </a:rPr>
              <a:t>instance members </a:t>
            </a:r>
            <a:r>
              <a:rPr lang="en-US" sz="1800" dirty="0"/>
              <a:t>called </a:t>
            </a:r>
            <a:r>
              <a:rPr lang="en-US" sz="1800" b="1" dirty="0">
                <a:solidFill>
                  <a:srgbClr val="C00000"/>
                </a:solidFill>
              </a:rPr>
              <a:t>name</a:t>
            </a:r>
            <a:r>
              <a:rPr lang="en-US" sz="1800" dirty="0"/>
              <a:t> , </a:t>
            </a:r>
            <a:r>
              <a:rPr lang="en-US" sz="1800" b="1" dirty="0">
                <a:solidFill>
                  <a:srgbClr val="C00000"/>
                </a:solidFill>
              </a:rPr>
              <a:t>age</a:t>
            </a:r>
            <a:r>
              <a:rPr lang="en-US" sz="1800" dirty="0"/>
              <a:t> and </a:t>
            </a:r>
            <a:r>
              <a:rPr lang="en-US" sz="1800" b="1" dirty="0" err="1">
                <a:solidFill>
                  <a:srgbClr val="C00000"/>
                </a:solidFill>
              </a:rPr>
              <a:t>sal</a:t>
            </a:r>
            <a:r>
              <a:rPr lang="en-US" sz="1800" b="1" dirty="0">
                <a:solidFill>
                  <a:srgbClr val="C00000"/>
                </a:solidFill>
              </a:rPr>
              <a:t> </a:t>
            </a:r>
            <a:r>
              <a:rPr lang="en-US" sz="1800" dirty="0"/>
              <a:t>. Also declare a </a:t>
            </a:r>
            <a:r>
              <a:rPr lang="en-US" sz="1800" b="1" dirty="0">
                <a:solidFill>
                  <a:srgbClr val="7030A0"/>
                </a:solidFill>
              </a:rPr>
              <a:t>class variable </a:t>
            </a:r>
            <a:r>
              <a:rPr lang="en-US" sz="1800" dirty="0"/>
              <a:t>called </a:t>
            </a:r>
            <a:r>
              <a:rPr lang="en-US" sz="1800" b="1" dirty="0" err="1">
                <a:solidFill>
                  <a:srgbClr val="C00000"/>
                </a:solidFill>
              </a:rPr>
              <a:t>raise_amount</a:t>
            </a:r>
            <a:r>
              <a:rPr lang="en-US" sz="1800" dirty="0"/>
              <a:t> to store the </a:t>
            </a:r>
            <a:r>
              <a:rPr lang="en-US" sz="1800" b="1" dirty="0">
                <a:solidFill>
                  <a:srgbClr val="7030A0"/>
                </a:solidFill>
              </a:rPr>
              <a:t>increment percentage </a:t>
            </a:r>
            <a:r>
              <a:rPr lang="en-US" sz="1800" dirty="0"/>
              <a:t>of </a:t>
            </a:r>
            <a:r>
              <a:rPr lang="en-US" sz="1800" b="1" dirty="0" err="1">
                <a:solidFill>
                  <a:srgbClr val="C00000"/>
                </a:solidFill>
              </a:rPr>
              <a:t>sal</a:t>
            </a:r>
            <a:r>
              <a:rPr lang="en-US" sz="1800" b="1" dirty="0">
                <a:solidFill>
                  <a:srgbClr val="C00000"/>
                </a:solidFill>
              </a:rPr>
              <a:t> </a:t>
            </a:r>
            <a:r>
              <a:rPr lang="en-US" sz="1800" dirty="0"/>
              <a:t>and set it to </a:t>
            </a:r>
            <a:r>
              <a:rPr lang="en-US" sz="1800" b="1" dirty="0">
                <a:solidFill>
                  <a:srgbClr val="7030A0"/>
                </a:solidFill>
              </a:rPr>
              <a:t>7.5</a:t>
            </a:r>
            <a:r>
              <a:rPr lang="en-US" sz="1800" dirty="0"/>
              <a:t> .</a:t>
            </a:r>
          </a:p>
          <a:p>
            <a:pPr fontAlgn="base"/>
            <a:r>
              <a:rPr lang="en-US" sz="1800" dirty="0"/>
              <a:t>Now provide following methods in your class</a:t>
            </a:r>
          </a:p>
          <a:p>
            <a:pPr lvl="1" fontAlgn="base"/>
            <a:r>
              <a:rPr lang="en-US" sz="1600" b="1" dirty="0">
                <a:solidFill>
                  <a:srgbClr val="C00000"/>
                </a:solidFill>
              </a:rPr>
              <a:t>__init___() : </a:t>
            </a:r>
            <a:r>
              <a:rPr lang="en-US" sz="1600" dirty="0">
                <a:solidFill>
                  <a:schemeClr val="tx1"/>
                </a:solidFill>
              </a:rPr>
              <a:t>This method should initialize instance members  with the parameter passed</a:t>
            </a:r>
          </a:p>
          <a:p>
            <a:pPr lvl="1" fontAlgn="base"/>
            <a:r>
              <a:rPr lang="en-US" sz="1600" b="1" dirty="0" err="1">
                <a:solidFill>
                  <a:srgbClr val="C00000"/>
                </a:solidFill>
              </a:rPr>
              <a:t>increase_sal</a:t>
            </a:r>
            <a:r>
              <a:rPr lang="en-US" sz="1600" b="1" dirty="0">
                <a:solidFill>
                  <a:srgbClr val="C00000"/>
                </a:solidFill>
              </a:rPr>
              <a:t>(): </a:t>
            </a:r>
            <a:r>
              <a:rPr lang="en-US" sz="1600" dirty="0">
                <a:solidFill>
                  <a:schemeClr val="tx1"/>
                </a:solidFill>
              </a:rPr>
              <a:t>This method should calculate the increment in </a:t>
            </a:r>
            <a:r>
              <a:rPr lang="en-US" sz="1600" dirty="0" err="1">
                <a:solidFill>
                  <a:schemeClr val="tx1"/>
                </a:solidFill>
              </a:rPr>
              <a:t>sal</a:t>
            </a:r>
            <a:r>
              <a:rPr lang="en-US" sz="1600" dirty="0">
                <a:solidFill>
                  <a:schemeClr val="tx1"/>
                </a:solidFill>
              </a:rPr>
              <a:t> and add it to the instance member </a:t>
            </a:r>
            <a:r>
              <a:rPr lang="en-US" sz="1600" dirty="0" err="1">
                <a:solidFill>
                  <a:schemeClr val="tx1"/>
                </a:solidFill>
              </a:rPr>
              <a:t>sal</a:t>
            </a:r>
            <a:endParaRPr lang="en-US" sz="1600" dirty="0">
              <a:solidFill>
                <a:schemeClr val="tx1"/>
              </a:solidFill>
            </a:endParaRPr>
          </a:p>
          <a:p>
            <a:pPr lvl="1" fontAlgn="base"/>
            <a:r>
              <a:rPr lang="en-US" sz="1800" b="1" dirty="0">
                <a:solidFill>
                  <a:srgbClr val="C00000"/>
                </a:solidFill>
              </a:rPr>
              <a:t>display</a:t>
            </a:r>
            <a:r>
              <a:rPr lang="en-US" sz="1800" dirty="0">
                <a:solidFill>
                  <a:schemeClr val="tx1"/>
                </a:solidFill>
              </a:rPr>
              <a:t>(): This method should display name , age and </a:t>
            </a:r>
            <a:r>
              <a:rPr lang="en-US" sz="1800" dirty="0" err="1">
                <a:solidFill>
                  <a:schemeClr val="tx1"/>
                </a:solidFill>
              </a:rPr>
              <a:t>sal</a:t>
            </a:r>
            <a:r>
              <a:rPr lang="en-US" sz="1800" dirty="0">
                <a:solidFill>
                  <a:schemeClr val="tx1"/>
                </a:solidFill>
              </a:rPr>
              <a:t> of the employee</a:t>
            </a:r>
          </a:p>
          <a:p>
            <a:pPr fontAlgn="base"/>
            <a:r>
              <a:rPr lang="en-US" sz="1800" dirty="0"/>
              <a:t>Finally , in the main script , </a:t>
            </a:r>
            <a:r>
              <a:rPr lang="en-US" sz="1800" b="1" dirty="0">
                <a:solidFill>
                  <a:srgbClr val="0070C0"/>
                </a:solidFill>
              </a:rPr>
              <a:t>create 2 </a:t>
            </a:r>
            <a:r>
              <a:rPr lang="en-US" sz="1800" b="1" dirty="0" err="1">
                <a:solidFill>
                  <a:srgbClr val="0070C0"/>
                </a:solidFill>
              </a:rPr>
              <a:t>Emp</a:t>
            </a:r>
            <a:r>
              <a:rPr lang="en-US" sz="1800" b="1" dirty="0">
                <a:solidFill>
                  <a:srgbClr val="0070C0"/>
                </a:solidFill>
              </a:rPr>
              <a:t> objects </a:t>
            </a:r>
            <a:r>
              <a:rPr lang="en-US" sz="1800" dirty="0"/>
              <a:t>, </a:t>
            </a:r>
            <a:r>
              <a:rPr lang="en-US" sz="1800" b="1" dirty="0">
                <a:solidFill>
                  <a:srgbClr val="0070C0"/>
                </a:solidFill>
              </a:rPr>
              <a:t>initialize them </a:t>
            </a:r>
            <a:r>
              <a:rPr lang="en-US" sz="1800" dirty="0"/>
              <a:t>and </a:t>
            </a:r>
            <a:r>
              <a:rPr lang="en-US" sz="1800" b="1" dirty="0">
                <a:solidFill>
                  <a:srgbClr val="0070C0"/>
                </a:solidFill>
              </a:rPr>
              <a:t>increase their salary </a:t>
            </a:r>
            <a:r>
              <a:rPr lang="en-US" sz="1800" dirty="0"/>
              <a:t>. Finally </a:t>
            </a:r>
            <a:r>
              <a:rPr lang="en-US" sz="1800" b="1" dirty="0">
                <a:solidFill>
                  <a:srgbClr val="0070C0"/>
                </a:solidFill>
              </a:rPr>
              <a:t>display</a:t>
            </a:r>
            <a:r>
              <a:rPr lang="en-US" sz="1800" dirty="0"/>
              <a:t> the data</a:t>
            </a:r>
            <a:endParaRPr lang="en-US" sz="1800" b="1" dirty="0">
              <a:solidFill>
                <a:srgbClr val="C00000"/>
              </a:solidFill>
            </a:endParaRPr>
          </a:p>
          <a:p>
            <a:pPr fontAlgn="base">
              <a:buNone/>
            </a:pPr>
            <a:r>
              <a:rPr lang="en-US" sz="2000" b="1" u="sng" dirty="0"/>
              <a:t>Output:</a:t>
            </a:r>
          </a:p>
          <a:p>
            <a:pPr fontAlgn="base">
              <a:buNone/>
            </a:pPr>
            <a:endParaRPr lang="en-US" sz="2400" b="1" u="sng" dirty="0"/>
          </a:p>
          <a:p>
            <a:pPr fontAlgn="base"/>
            <a:endParaRPr lang="en-US" sz="2400" dirty="0"/>
          </a:p>
          <a:p>
            <a:pPr fontAlgn="base"/>
            <a:endParaRPr lang="en-US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classdemo9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20" y="5143512"/>
            <a:ext cx="4572032" cy="1500198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/>
              <a:t>Solution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62500" lnSpcReduction="20000"/>
          </a:bodyPr>
          <a:lstStyle/>
          <a:p>
            <a:pPr fontAlgn="base">
              <a:buNone/>
            </a:pPr>
            <a:r>
              <a:rPr lang="en-US" sz="2000" b="1" dirty="0">
                <a:solidFill>
                  <a:srgbClr val="C00000"/>
                </a:solidFill>
              </a:rPr>
              <a:t>class </a:t>
            </a:r>
            <a:r>
              <a:rPr lang="en-US" sz="2000" b="1" dirty="0" err="1">
                <a:solidFill>
                  <a:srgbClr val="C00000"/>
                </a:solidFill>
              </a:rPr>
              <a:t>Emp</a:t>
            </a:r>
            <a:r>
              <a:rPr lang="en-US" sz="2000" b="1" dirty="0">
                <a:solidFill>
                  <a:srgbClr val="C00000"/>
                </a:solidFill>
              </a:rPr>
              <a:t>:</a:t>
            </a:r>
          </a:p>
          <a:p>
            <a:pPr fontAlgn="base">
              <a:buNone/>
            </a:pPr>
            <a:r>
              <a:rPr lang="en-US" sz="2000" b="1" dirty="0">
                <a:solidFill>
                  <a:srgbClr val="C00000"/>
                </a:solidFill>
              </a:rPr>
              <a:t>	</a:t>
            </a:r>
            <a:r>
              <a:rPr lang="en-US" sz="2000" b="1" dirty="0" err="1">
                <a:solidFill>
                  <a:srgbClr val="7030A0"/>
                </a:solidFill>
              </a:rPr>
              <a:t>raise_amount</a:t>
            </a:r>
            <a:r>
              <a:rPr lang="en-US" sz="2000" b="1" dirty="0">
                <a:solidFill>
                  <a:srgbClr val="7030A0"/>
                </a:solidFill>
              </a:rPr>
              <a:t>=7.5</a:t>
            </a:r>
          </a:p>
          <a:p>
            <a:pPr fontAlgn="base">
              <a:buNone/>
            </a:pPr>
            <a:r>
              <a:rPr lang="en-US" sz="2000" b="1" dirty="0">
                <a:solidFill>
                  <a:srgbClr val="C00000"/>
                </a:solidFill>
              </a:rPr>
              <a:t>	def __init__(</a:t>
            </a:r>
            <a:r>
              <a:rPr lang="en-US" sz="2000" b="1" dirty="0" err="1">
                <a:solidFill>
                  <a:srgbClr val="C00000"/>
                </a:solidFill>
              </a:rPr>
              <a:t>self,name,age,sal</a:t>
            </a:r>
            <a:r>
              <a:rPr lang="en-US" sz="2000" b="1" dirty="0">
                <a:solidFill>
                  <a:srgbClr val="C00000"/>
                </a:solidFill>
              </a:rPr>
              <a:t>):</a:t>
            </a:r>
          </a:p>
          <a:p>
            <a:pPr fontAlgn="base">
              <a:buNone/>
            </a:pPr>
            <a:r>
              <a:rPr lang="en-US" sz="2000" b="1" dirty="0">
                <a:solidFill>
                  <a:srgbClr val="C00000"/>
                </a:solidFill>
              </a:rPr>
              <a:t>		</a:t>
            </a:r>
            <a:r>
              <a:rPr lang="en-US" sz="2000" b="1" dirty="0">
                <a:solidFill>
                  <a:srgbClr val="7030A0"/>
                </a:solidFill>
              </a:rPr>
              <a:t>self.name=name</a:t>
            </a:r>
          </a:p>
          <a:p>
            <a:pPr fontAlgn="base">
              <a:buNone/>
            </a:pPr>
            <a:r>
              <a:rPr lang="en-US" sz="2000" b="1" dirty="0">
                <a:solidFill>
                  <a:srgbClr val="7030A0"/>
                </a:solidFill>
              </a:rPr>
              <a:t>		</a:t>
            </a:r>
            <a:r>
              <a:rPr lang="en-US" sz="2000" b="1" dirty="0" err="1">
                <a:solidFill>
                  <a:srgbClr val="7030A0"/>
                </a:solidFill>
              </a:rPr>
              <a:t>self.age</a:t>
            </a:r>
            <a:r>
              <a:rPr lang="en-US" sz="2000" b="1" dirty="0">
                <a:solidFill>
                  <a:srgbClr val="7030A0"/>
                </a:solidFill>
              </a:rPr>
              <a:t>=age</a:t>
            </a:r>
          </a:p>
          <a:p>
            <a:pPr fontAlgn="base">
              <a:buNone/>
            </a:pPr>
            <a:r>
              <a:rPr lang="en-US" sz="2000" b="1" dirty="0">
                <a:solidFill>
                  <a:srgbClr val="7030A0"/>
                </a:solidFill>
              </a:rPr>
              <a:t>		self.sal=</a:t>
            </a:r>
            <a:r>
              <a:rPr lang="en-US" sz="2000" b="1" dirty="0" err="1">
                <a:solidFill>
                  <a:srgbClr val="7030A0"/>
                </a:solidFill>
              </a:rPr>
              <a:t>sal</a:t>
            </a:r>
            <a:endParaRPr lang="en-US" sz="2000" b="1" dirty="0">
              <a:solidFill>
                <a:srgbClr val="7030A0"/>
              </a:solidFill>
            </a:endParaRPr>
          </a:p>
          <a:p>
            <a:pPr fontAlgn="base">
              <a:buNone/>
            </a:pPr>
            <a:r>
              <a:rPr lang="en-US" sz="2000" b="1" dirty="0">
                <a:solidFill>
                  <a:srgbClr val="C00000"/>
                </a:solidFill>
              </a:rPr>
              <a:t>	def </a:t>
            </a:r>
            <a:r>
              <a:rPr lang="en-US" sz="2000" b="1" dirty="0" err="1">
                <a:solidFill>
                  <a:srgbClr val="C00000"/>
                </a:solidFill>
              </a:rPr>
              <a:t>increase_sal</a:t>
            </a:r>
            <a:r>
              <a:rPr lang="en-US" sz="2000" b="1" dirty="0">
                <a:solidFill>
                  <a:srgbClr val="C00000"/>
                </a:solidFill>
              </a:rPr>
              <a:t>(self):</a:t>
            </a:r>
          </a:p>
          <a:p>
            <a:pPr fontAlgn="base">
              <a:buNone/>
            </a:pPr>
            <a:r>
              <a:rPr lang="en-US" sz="2000" b="1" dirty="0">
                <a:solidFill>
                  <a:srgbClr val="C00000"/>
                </a:solidFill>
              </a:rPr>
              <a:t>		</a:t>
            </a:r>
            <a:r>
              <a:rPr lang="en-US" sz="2000" b="1" dirty="0">
                <a:solidFill>
                  <a:srgbClr val="7030A0"/>
                </a:solidFill>
              </a:rPr>
              <a:t>self.sal=self.sal+(self.sal*</a:t>
            </a:r>
            <a:r>
              <a:rPr lang="en-US" sz="2000" b="1" dirty="0" err="1">
                <a:solidFill>
                  <a:srgbClr val="7030A0"/>
                </a:solidFill>
              </a:rPr>
              <a:t>Emp.raise_amount</a:t>
            </a:r>
            <a:r>
              <a:rPr lang="en-US" sz="2000" b="1" dirty="0">
                <a:solidFill>
                  <a:srgbClr val="7030A0"/>
                </a:solidFill>
              </a:rPr>
              <a:t>/100)</a:t>
            </a:r>
          </a:p>
          <a:p>
            <a:pPr fontAlgn="base">
              <a:buNone/>
            </a:pPr>
            <a:r>
              <a:rPr lang="en-US" sz="2000" b="1" dirty="0">
                <a:solidFill>
                  <a:srgbClr val="C00000"/>
                </a:solidFill>
              </a:rPr>
              <a:t>	def display(self):</a:t>
            </a:r>
          </a:p>
          <a:p>
            <a:pPr fontAlgn="base">
              <a:buNone/>
            </a:pPr>
            <a:r>
              <a:rPr lang="en-US" sz="2000" b="1" dirty="0">
                <a:solidFill>
                  <a:srgbClr val="C00000"/>
                </a:solidFill>
              </a:rPr>
              <a:t>		</a:t>
            </a:r>
            <a:r>
              <a:rPr lang="en-US" sz="2000" b="1" dirty="0">
                <a:solidFill>
                  <a:srgbClr val="7030A0"/>
                </a:solidFill>
              </a:rPr>
              <a:t>print(</a:t>
            </a:r>
            <a:r>
              <a:rPr lang="en-US" sz="2000" b="1" dirty="0" err="1">
                <a:solidFill>
                  <a:srgbClr val="7030A0"/>
                </a:solidFill>
              </a:rPr>
              <a:t>self.name,self.age,self.sal</a:t>
            </a:r>
            <a:r>
              <a:rPr lang="en-US" sz="2000" b="1" dirty="0">
                <a:solidFill>
                  <a:srgbClr val="7030A0"/>
                </a:solidFill>
              </a:rPr>
              <a:t>)</a:t>
            </a:r>
          </a:p>
          <a:p>
            <a:pPr fontAlgn="base">
              <a:buNone/>
            </a:pPr>
            <a:r>
              <a:rPr lang="en-US" sz="2000" b="1" dirty="0">
                <a:solidFill>
                  <a:srgbClr val="C00000"/>
                </a:solidFill>
              </a:rPr>
              <a:t>		</a:t>
            </a:r>
          </a:p>
          <a:p>
            <a:pPr fontAlgn="base">
              <a:buNone/>
            </a:pPr>
            <a:r>
              <a:rPr lang="en-US" sz="2000" b="1" dirty="0">
                <a:solidFill>
                  <a:srgbClr val="7030A0"/>
                </a:solidFill>
              </a:rPr>
              <a:t>e1=</a:t>
            </a:r>
            <a:r>
              <a:rPr lang="en-US" sz="2000" b="1" dirty="0" err="1">
                <a:solidFill>
                  <a:srgbClr val="7030A0"/>
                </a:solidFill>
              </a:rPr>
              <a:t>Emp</a:t>
            </a:r>
            <a:r>
              <a:rPr lang="en-US" sz="2000" b="1" dirty="0">
                <a:solidFill>
                  <a:srgbClr val="7030A0"/>
                </a:solidFill>
              </a:rPr>
              <a:t>("Amit",24,50000.0)</a:t>
            </a:r>
          </a:p>
          <a:p>
            <a:pPr fontAlgn="base">
              <a:buNone/>
            </a:pPr>
            <a:r>
              <a:rPr lang="en-US" sz="2000" b="1" dirty="0">
                <a:solidFill>
                  <a:srgbClr val="7030A0"/>
                </a:solidFill>
              </a:rPr>
              <a:t>e2=</a:t>
            </a:r>
            <a:r>
              <a:rPr lang="en-US" sz="2000" b="1" dirty="0" err="1">
                <a:solidFill>
                  <a:srgbClr val="7030A0"/>
                </a:solidFill>
              </a:rPr>
              <a:t>Emp</a:t>
            </a:r>
            <a:r>
              <a:rPr lang="en-US" sz="2000" b="1" dirty="0">
                <a:solidFill>
                  <a:srgbClr val="7030A0"/>
                </a:solidFill>
              </a:rPr>
              <a:t>("Sumit",26,45000.0)</a:t>
            </a:r>
          </a:p>
          <a:p>
            <a:pPr fontAlgn="base">
              <a:buNone/>
            </a:pPr>
            <a:r>
              <a:rPr lang="en-US" sz="2000" b="1" dirty="0">
                <a:solidFill>
                  <a:srgbClr val="C00000"/>
                </a:solidFill>
              </a:rPr>
              <a:t>print("Before incrementing :")</a:t>
            </a:r>
          </a:p>
          <a:p>
            <a:pPr fontAlgn="base">
              <a:buNone/>
            </a:pPr>
            <a:r>
              <a:rPr lang="en-US" sz="2000" b="1" dirty="0">
                <a:solidFill>
                  <a:srgbClr val="C00000"/>
                </a:solidFill>
              </a:rPr>
              <a:t>print("_____________________");</a:t>
            </a:r>
          </a:p>
          <a:p>
            <a:pPr fontAlgn="base">
              <a:buNone/>
            </a:pPr>
            <a:r>
              <a:rPr lang="en-US" sz="2000" b="1" dirty="0">
                <a:solidFill>
                  <a:srgbClr val="7030A0"/>
                </a:solidFill>
              </a:rPr>
              <a:t>e1.display()</a:t>
            </a:r>
          </a:p>
          <a:p>
            <a:pPr fontAlgn="base">
              <a:buNone/>
            </a:pPr>
            <a:r>
              <a:rPr lang="en-US" sz="2000" b="1" dirty="0">
                <a:solidFill>
                  <a:srgbClr val="7030A0"/>
                </a:solidFill>
              </a:rPr>
              <a:t>e2.display()</a:t>
            </a:r>
          </a:p>
          <a:p>
            <a:pPr fontAlgn="base">
              <a:buNone/>
            </a:pPr>
            <a:r>
              <a:rPr lang="en-US" sz="2000" b="1" dirty="0">
                <a:solidFill>
                  <a:srgbClr val="7030A0"/>
                </a:solidFill>
              </a:rPr>
              <a:t>e1.increase_sal()</a:t>
            </a:r>
          </a:p>
          <a:p>
            <a:pPr fontAlgn="base">
              <a:buNone/>
            </a:pPr>
            <a:r>
              <a:rPr lang="en-US" sz="2000" b="1" dirty="0">
                <a:solidFill>
                  <a:srgbClr val="7030A0"/>
                </a:solidFill>
              </a:rPr>
              <a:t>e2.increase_sal()</a:t>
            </a:r>
          </a:p>
          <a:p>
            <a:pPr fontAlgn="base">
              <a:buNone/>
            </a:pPr>
            <a:r>
              <a:rPr lang="en-US" sz="2000" b="1" dirty="0">
                <a:solidFill>
                  <a:srgbClr val="C00000"/>
                </a:solidFill>
              </a:rPr>
              <a:t>print()</a:t>
            </a:r>
          </a:p>
          <a:p>
            <a:pPr fontAlgn="base">
              <a:buNone/>
            </a:pPr>
            <a:r>
              <a:rPr lang="en-US" sz="2000" b="1" dirty="0">
                <a:solidFill>
                  <a:srgbClr val="C00000"/>
                </a:solidFill>
              </a:rPr>
              <a:t>print("After incrementing </a:t>
            </a:r>
            <a:r>
              <a:rPr lang="en-US" sz="2000" b="1" dirty="0" err="1">
                <a:solidFill>
                  <a:srgbClr val="C00000"/>
                </a:solidFill>
              </a:rPr>
              <a:t>by",</a:t>
            </a:r>
            <a:r>
              <a:rPr lang="en-US" sz="2000" b="1" dirty="0" err="1">
                <a:solidFill>
                  <a:srgbClr val="7030A0"/>
                </a:solidFill>
              </a:rPr>
              <a:t>Emp.raise_amount</a:t>
            </a:r>
            <a:r>
              <a:rPr lang="en-US" sz="2000" b="1" dirty="0" err="1">
                <a:solidFill>
                  <a:srgbClr val="C00000"/>
                </a:solidFill>
              </a:rPr>
              <a:t>,"percent</a:t>
            </a:r>
            <a:r>
              <a:rPr lang="en-US" sz="2000" b="1" dirty="0">
                <a:solidFill>
                  <a:srgbClr val="C00000"/>
                </a:solidFill>
              </a:rPr>
              <a:t>:")</a:t>
            </a:r>
          </a:p>
          <a:p>
            <a:pPr fontAlgn="base">
              <a:buNone/>
            </a:pPr>
            <a:r>
              <a:rPr lang="en-US" sz="2000" b="1" dirty="0">
                <a:solidFill>
                  <a:srgbClr val="C00000"/>
                </a:solidFill>
              </a:rPr>
              <a:t>print("__________________________________");</a:t>
            </a:r>
          </a:p>
          <a:p>
            <a:pPr fontAlgn="base">
              <a:buNone/>
            </a:pPr>
            <a:r>
              <a:rPr lang="en-US" sz="2000" b="1" dirty="0">
                <a:solidFill>
                  <a:srgbClr val="7030A0"/>
                </a:solidFill>
              </a:rPr>
              <a:t>e1.display()</a:t>
            </a:r>
          </a:p>
          <a:p>
            <a:pPr fontAlgn="base">
              <a:buNone/>
            </a:pPr>
            <a:r>
              <a:rPr lang="en-US" sz="2000" b="1" dirty="0">
                <a:solidFill>
                  <a:srgbClr val="7030A0"/>
                </a:solidFill>
              </a:rPr>
              <a:t>e2.display()</a:t>
            </a:r>
            <a:endParaRPr lang="en-US" sz="2400" b="1" u="sng" dirty="0">
              <a:solidFill>
                <a:srgbClr val="7030A0"/>
              </a:solidFill>
            </a:endParaRPr>
          </a:p>
          <a:p>
            <a:pPr fontAlgn="base"/>
            <a:endParaRPr lang="en-US" sz="2400" dirty="0"/>
          </a:p>
          <a:p>
            <a:pPr fontAlgn="base"/>
            <a:endParaRPr lang="en-US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2800" b="1" dirty="0"/>
              <a:t>Declaring Class Variable</a:t>
            </a:r>
            <a:br>
              <a:rPr lang="en-US" sz="2800" b="1" dirty="0"/>
            </a:br>
            <a:r>
              <a:rPr lang="en-US" sz="2800" b="1" dirty="0"/>
              <a:t>Inside Constructor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We can declare a </a:t>
            </a:r>
            <a:r>
              <a:rPr lang="en-US" sz="2400" b="1" dirty="0">
                <a:solidFill>
                  <a:srgbClr val="C00000"/>
                </a:solidFill>
              </a:rPr>
              <a:t>class variable </a:t>
            </a:r>
            <a:r>
              <a:rPr lang="en-US" sz="2400" dirty="0"/>
              <a:t>inside the </a:t>
            </a:r>
            <a:r>
              <a:rPr lang="en-US" sz="2400" b="1" dirty="0">
                <a:solidFill>
                  <a:srgbClr val="C00000"/>
                </a:solidFill>
              </a:rPr>
              <a:t>constructor</a:t>
            </a:r>
            <a:r>
              <a:rPr lang="en-US" sz="2400" dirty="0"/>
              <a:t> also by </a:t>
            </a:r>
            <a:r>
              <a:rPr lang="en-US" sz="2400" b="1" dirty="0">
                <a:solidFill>
                  <a:srgbClr val="C00000"/>
                </a:solidFill>
              </a:rPr>
              <a:t>prefixing</a:t>
            </a:r>
            <a:r>
              <a:rPr lang="en-US" sz="2400" dirty="0"/>
              <a:t> the variable name with the </a:t>
            </a:r>
            <a:r>
              <a:rPr lang="en-US" sz="2400" b="1" dirty="0">
                <a:solidFill>
                  <a:srgbClr val="C00000"/>
                </a:solidFill>
              </a:rPr>
              <a:t>name of the class</a:t>
            </a:r>
            <a:r>
              <a:rPr lang="en-US" sz="2400" dirty="0"/>
              <a:t> and </a:t>
            </a:r>
            <a:r>
              <a:rPr lang="en-US" sz="2400" b="1" dirty="0">
                <a:solidFill>
                  <a:srgbClr val="C00000"/>
                </a:solidFill>
              </a:rPr>
              <a:t>dot</a:t>
            </a:r>
            <a:r>
              <a:rPr lang="en-US" sz="2400" dirty="0"/>
              <a:t> operator</a:t>
            </a:r>
            <a:endParaRPr lang="en-IN" sz="2400" dirty="0"/>
          </a:p>
          <a:p>
            <a:endParaRPr lang="en-US" sz="2400" dirty="0"/>
          </a:p>
          <a:p>
            <a:r>
              <a:rPr lang="en-US" sz="2400" b="1" u="sng" dirty="0"/>
              <a:t>Syntax:</a:t>
            </a:r>
          </a:p>
          <a:p>
            <a:pPr>
              <a:buNone/>
            </a:pPr>
            <a:r>
              <a:rPr lang="en-US" sz="2400" b="1" dirty="0">
                <a:solidFill>
                  <a:srgbClr val="0070C0"/>
                </a:solidFill>
              </a:rPr>
              <a:t>class &lt;</a:t>
            </a:r>
            <a:r>
              <a:rPr lang="en-US" sz="2400" b="1" dirty="0" err="1">
                <a:solidFill>
                  <a:srgbClr val="0070C0"/>
                </a:solidFill>
              </a:rPr>
              <a:t>class_name</a:t>
            </a:r>
            <a:r>
              <a:rPr lang="en-US" sz="2400" b="1" dirty="0">
                <a:solidFill>
                  <a:srgbClr val="0070C0"/>
                </a:solidFill>
              </a:rPr>
              <a:t>&gt;:</a:t>
            </a:r>
          </a:p>
          <a:p>
            <a:pPr>
              <a:buNone/>
            </a:pPr>
            <a:r>
              <a:rPr lang="en-US" sz="2400" dirty="0">
                <a:solidFill>
                  <a:srgbClr val="0070C0"/>
                </a:solidFill>
              </a:rPr>
              <a:t>	</a:t>
            </a:r>
            <a:endParaRPr lang="en-US" sz="2400" b="1" dirty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sz="2400" b="1" dirty="0">
                <a:solidFill>
                  <a:srgbClr val="C00000"/>
                </a:solidFill>
              </a:rPr>
              <a:t>def __init__(self):</a:t>
            </a:r>
          </a:p>
          <a:p>
            <a:pPr>
              <a:buNone/>
            </a:pPr>
            <a:r>
              <a:rPr lang="en-US" sz="2400" b="1" dirty="0">
                <a:solidFill>
                  <a:srgbClr val="C00000"/>
                </a:solidFill>
              </a:rPr>
              <a:t>	</a:t>
            </a:r>
            <a:r>
              <a:rPr lang="en-US" sz="2400" b="1" dirty="0">
                <a:solidFill>
                  <a:srgbClr val="00B050"/>
                </a:solidFill>
              </a:rPr>
              <a:t> &lt;class name&gt;.&lt;</a:t>
            </a:r>
            <a:r>
              <a:rPr lang="en-US" sz="2400" b="1" dirty="0" err="1">
                <a:solidFill>
                  <a:srgbClr val="00B050"/>
                </a:solidFill>
              </a:rPr>
              <a:t>var_name</a:t>
            </a:r>
            <a:r>
              <a:rPr lang="en-US" sz="2400" b="1" dirty="0">
                <a:solidFill>
                  <a:srgbClr val="00B050"/>
                </a:solidFill>
              </a:rPr>
              <a:t>&gt;=&lt;value&gt;</a:t>
            </a:r>
            <a:endParaRPr lang="en-US" sz="2400" b="1" dirty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2400" b="1" dirty="0">
                <a:solidFill>
                  <a:srgbClr val="C00000"/>
                </a:solidFill>
              </a:rPr>
              <a:t>	  self.&lt;</a:t>
            </a:r>
            <a:r>
              <a:rPr lang="en-US" sz="2400" b="1" dirty="0" err="1">
                <a:solidFill>
                  <a:srgbClr val="C00000"/>
                </a:solidFill>
              </a:rPr>
              <a:t>var_name</a:t>
            </a:r>
            <a:r>
              <a:rPr lang="en-US" sz="2400" b="1" dirty="0">
                <a:solidFill>
                  <a:srgbClr val="C00000"/>
                </a:solidFill>
              </a:rPr>
              <a:t>&gt;=&lt;value&gt;</a:t>
            </a:r>
          </a:p>
          <a:p>
            <a:pPr>
              <a:buNone/>
            </a:pPr>
            <a:r>
              <a:rPr lang="en-US" sz="2400" dirty="0"/>
              <a:t>	  </a:t>
            </a:r>
            <a:r>
              <a:rPr lang="en-US" sz="2400" b="1" dirty="0">
                <a:solidFill>
                  <a:srgbClr val="C00000"/>
                </a:solidFill>
              </a:rPr>
              <a:t>.</a:t>
            </a:r>
          </a:p>
          <a:p>
            <a:pPr>
              <a:buNone/>
            </a:pPr>
            <a:r>
              <a:rPr lang="en-US" sz="2400" b="1" dirty="0">
                <a:solidFill>
                  <a:srgbClr val="C00000"/>
                </a:solidFill>
              </a:rPr>
              <a:t>	  .</a:t>
            </a:r>
          </a:p>
          <a:p>
            <a:pPr>
              <a:buNone/>
            </a:pPr>
            <a:r>
              <a:rPr lang="en-US" sz="2400" b="1" dirty="0">
                <a:solidFill>
                  <a:srgbClr val="C00000"/>
                </a:solidFill>
              </a:rPr>
              <a:t>	  .</a:t>
            </a:r>
          </a:p>
          <a:p>
            <a:endParaRPr lang="en-US" sz="2400" dirty="0"/>
          </a:p>
          <a:p>
            <a:pPr lvl="1"/>
            <a:endParaRPr lang="en-US" sz="1900" b="1" dirty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>
              <a:solidFill>
                <a:srgbClr val="C00000"/>
              </a:solidFill>
            </a:endParaRPr>
          </a:p>
          <a:p>
            <a:endParaRPr lang="en-US" sz="2400" b="1" dirty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/>
          </a:p>
          <a:p>
            <a:endParaRPr lang="en-US" sz="2400" dirty="0"/>
          </a:p>
          <a:p>
            <a:pPr>
              <a:buNone/>
            </a:pPr>
            <a:endParaRPr lang="en-US" sz="2400" dirty="0"/>
          </a:p>
          <a:p>
            <a:endParaRPr lang="en-US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ular Callout 5"/>
          <p:cNvSpPr/>
          <p:nvPr/>
        </p:nvSpPr>
        <p:spPr>
          <a:xfrm>
            <a:off x="6000760" y="2571744"/>
            <a:ext cx="1985970" cy="1285884"/>
          </a:xfrm>
          <a:prstGeom prst="wedgeRectCallout">
            <a:avLst>
              <a:gd name="adj1" fmla="val -189282"/>
              <a:gd name="adj2" fmla="val 984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This is called  a          </a:t>
            </a:r>
            <a:r>
              <a:rPr lang="en-US" b="1" dirty="0">
                <a:solidFill>
                  <a:srgbClr val="FFFF00"/>
                </a:solidFill>
              </a:rPr>
              <a:t>class variable</a:t>
            </a:r>
            <a:endParaRPr lang="en-IN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2800" b="1" dirty="0"/>
              <a:t>Example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1800" b="1" dirty="0">
                <a:solidFill>
                  <a:srgbClr val="C00000"/>
                </a:solidFill>
              </a:rPr>
              <a:t>class </a:t>
            </a:r>
            <a:r>
              <a:rPr lang="en-US" sz="1800" b="1" dirty="0" err="1">
                <a:solidFill>
                  <a:srgbClr val="C00000"/>
                </a:solidFill>
              </a:rPr>
              <a:t>CompStudent</a:t>
            </a:r>
            <a:r>
              <a:rPr lang="en-US" sz="1800" b="1" dirty="0">
                <a:solidFill>
                  <a:srgbClr val="C00000"/>
                </a:solidFill>
              </a:rPr>
              <a:t>: </a:t>
            </a:r>
          </a:p>
          <a:p>
            <a:pPr>
              <a:buNone/>
            </a:pPr>
            <a:r>
              <a:rPr lang="en-US" sz="1800" b="1" dirty="0">
                <a:solidFill>
                  <a:srgbClr val="C00000"/>
                </a:solidFill>
              </a:rPr>
              <a:t>    </a:t>
            </a:r>
            <a:endParaRPr lang="en-US" sz="1800" b="1" dirty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sz="1800" b="1" dirty="0">
                <a:solidFill>
                  <a:srgbClr val="C00000"/>
                </a:solidFill>
              </a:rPr>
              <a:t>    def __init__(</a:t>
            </a:r>
            <a:r>
              <a:rPr lang="en-US" sz="1800" b="1" dirty="0" err="1">
                <a:solidFill>
                  <a:srgbClr val="C00000"/>
                </a:solidFill>
              </a:rPr>
              <a:t>self,name,roll</a:t>
            </a:r>
            <a:r>
              <a:rPr lang="en-US" sz="1800" b="1" dirty="0">
                <a:solidFill>
                  <a:srgbClr val="C00000"/>
                </a:solidFill>
              </a:rPr>
              <a:t>): </a:t>
            </a:r>
          </a:p>
          <a:p>
            <a:pPr>
              <a:buNone/>
            </a:pPr>
            <a:r>
              <a:rPr lang="en-US" sz="1800" b="1" dirty="0">
                <a:solidFill>
                  <a:srgbClr val="C00000"/>
                </a:solidFill>
              </a:rPr>
              <a:t>        </a:t>
            </a:r>
            <a:r>
              <a:rPr lang="en-US" sz="1800" b="1" dirty="0" err="1">
                <a:solidFill>
                  <a:srgbClr val="0070C0"/>
                </a:solidFill>
              </a:rPr>
              <a:t>CompStudent.stream</a:t>
            </a:r>
            <a:r>
              <a:rPr lang="en-US" sz="1800" b="1" dirty="0">
                <a:solidFill>
                  <a:srgbClr val="0070C0"/>
                </a:solidFill>
              </a:rPr>
              <a:t>='</a:t>
            </a:r>
            <a:r>
              <a:rPr lang="en-US" sz="1800" b="1" dirty="0" err="1">
                <a:solidFill>
                  <a:srgbClr val="0070C0"/>
                </a:solidFill>
              </a:rPr>
              <a:t>cse</a:t>
            </a:r>
            <a:r>
              <a:rPr lang="en-US" sz="1800" b="1" dirty="0">
                <a:solidFill>
                  <a:srgbClr val="0070C0"/>
                </a:solidFill>
              </a:rPr>
              <a:t>'</a:t>
            </a:r>
          </a:p>
          <a:p>
            <a:pPr>
              <a:buNone/>
            </a:pPr>
            <a:r>
              <a:rPr lang="en-US" sz="1800" b="1" dirty="0">
                <a:solidFill>
                  <a:srgbClr val="C00000"/>
                </a:solidFill>
              </a:rPr>
              <a:t>	   self.name = name            </a:t>
            </a:r>
          </a:p>
          <a:p>
            <a:pPr>
              <a:buNone/>
            </a:pPr>
            <a:r>
              <a:rPr lang="en-US" sz="1800" b="1" dirty="0">
                <a:solidFill>
                  <a:srgbClr val="C00000"/>
                </a:solidFill>
              </a:rPr>
              <a:t>        </a:t>
            </a:r>
            <a:r>
              <a:rPr lang="en-US" sz="1800" b="1" dirty="0" err="1">
                <a:solidFill>
                  <a:srgbClr val="C00000"/>
                </a:solidFill>
              </a:rPr>
              <a:t>self.roll</a:t>
            </a:r>
            <a:r>
              <a:rPr lang="en-US" sz="1800" b="1" dirty="0">
                <a:solidFill>
                  <a:srgbClr val="C00000"/>
                </a:solidFill>
              </a:rPr>
              <a:t> = roll            </a:t>
            </a:r>
          </a:p>
          <a:p>
            <a:pPr>
              <a:buNone/>
            </a:pPr>
            <a:endParaRPr lang="en-US" sz="1800" b="1" dirty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1800" b="1" dirty="0">
                <a:solidFill>
                  <a:srgbClr val="C00000"/>
                </a:solidFill>
              </a:rPr>
              <a:t>obj1 = </a:t>
            </a:r>
            <a:r>
              <a:rPr lang="en-US" sz="1800" b="1" dirty="0" err="1">
                <a:solidFill>
                  <a:srgbClr val="C00000"/>
                </a:solidFill>
              </a:rPr>
              <a:t>CompStudent</a:t>
            </a:r>
            <a:r>
              <a:rPr lang="en-US" sz="1800" b="1" dirty="0">
                <a:solidFill>
                  <a:srgbClr val="C00000"/>
                </a:solidFill>
              </a:rPr>
              <a:t>('Atul',1) </a:t>
            </a:r>
          </a:p>
          <a:p>
            <a:pPr>
              <a:buNone/>
            </a:pPr>
            <a:r>
              <a:rPr lang="en-US" sz="1800" b="1" dirty="0">
                <a:solidFill>
                  <a:srgbClr val="C00000"/>
                </a:solidFill>
              </a:rPr>
              <a:t>obj2 = </a:t>
            </a:r>
            <a:r>
              <a:rPr lang="en-US" sz="1800" b="1" dirty="0" err="1">
                <a:solidFill>
                  <a:srgbClr val="C00000"/>
                </a:solidFill>
              </a:rPr>
              <a:t>CompStudent</a:t>
            </a:r>
            <a:r>
              <a:rPr lang="en-US" sz="1800" b="1" dirty="0">
                <a:solidFill>
                  <a:srgbClr val="C00000"/>
                </a:solidFill>
              </a:rPr>
              <a:t>('</a:t>
            </a:r>
            <a:r>
              <a:rPr lang="en-US" sz="1800" b="1" dirty="0" err="1">
                <a:solidFill>
                  <a:srgbClr val="C00000"/>
                </a:solidFill>
              </a:rPr>
              <a:t>Chetan</a:t>
            </a:r>
            <a:r>
              <a:rPr lang="en-US" sz="1800" b="1" dirty="0">
                <a:solidFill>
                  <a:srgbClr val="C00000"/>
                </a:solidFill>
              </a:rPr>
              <a:t>', 2) </a:t>
            </a:r>
          </a:p>
          <a:p>
            <a:pPr>
              <a:buNone/>
            </a:pPr>
            <a:r>
              <a:rPr lang="en-US" sz="1800" b="1" dirty="0">
                <a:solidFill>
                  <a:srgbClr val="C00000"/>
                </a:solidFill>
              </a:rPr>
              <a:t>print(obj1.name)     </a:t>
            </a:r>
          </a:p>
          <a:p>
            <a:pPr>
              <a:buNone/>
            </a:pPr>
            <a:r>
              <a:rPr lang="en-US" sz="1800" b="1" dirty="0">
                <a:solidFill>
                  <a:srgbClr val="C00000"/>
                </a:solidFill>
              </a:rPr>
              <a:t>print(obj1.roll)</a:t>
            </a:r>
          </a:p>
          <a:p>
            <a:pPr>
              <a:buNone/>
            </a:pPr>
            <a:r>
              <a:rPr lang="en-US" sz="1800" b="1" dirty="0">
                <a:solidFill>
                  <a:srgbClr val="0070C0"/>
                </a:solidFill>
              </a:rPr>
              <a:t>print(obj1.stream)</a:t>
            </a:r>
          </a:p>
          <a:p>
            <a:pPr>
              <a:buNone/>
            </a:pPr>
            <a:r>
              <a:rPr lang="en-US" sz="1800" b="1" dirty="0">
                <a:solidFill>
                  <a:srgbClr val="C00000"/>
                </a:solidFill>
              </a:rPr>
              <a:t>print(obj2.name)   </a:t>
            </a:r>
          </a:p>
          <a:p>
            <a:pPr>
              <a:buNone/>
            </a:pPr>
            <a:r>
              <a:rPr lang="en-US" sz="1800" b="1" dirty="0">
                <a:solidFill>
                  <a:srgbClr val="C00000"/>
                </a:solidFill>
              </a:rPr>
              <a:t>print(obj2.roll)</a:t>
            </a:r>
            <a:r>
              <a:rPr lang="en-US" sz="1800" b="1" u="sng" dirty="0"/>
              <a:t> </a:t>
            </a:r>
            <a:r>
              <a:rPr lang="en-US" sz="1800" b="1" dirty="0"/>
              <a:t>						</a:t>
            </a:r>
            <a:r>
              <a:rPr lang="en-US" sz="1800" b="1" u="sng" dirty="0"/>
              <a:t>Output:</a:t>
            </a:r>
          </a:p>
          <a:p>
            <a:pPr>
              <a:buNone/>
            </a:pPr>
            <a:r>
              <a:rPr lang="en-US" sz="1800" b="1" dirty="0">
                <a:solidFill>
                  <a:srgbClr val="0070C0"/>
                </a:solidFill>
              </a:rPr>
              <a:t>print(obj2.stream)   </a:t>
            </a:r>
          </a:p>
          <a:p>
            <a:pPr>
              <a:buNone/>
            </a:pPr>
            <a:r>
              <a:rPr lang="en-US" sz="1800" b="1" dirty="0">
                <a:solidFill>
                  <a:srgbClr val="0070C0"/>
                </a:solidFill>
              </a:rPr>
              <a:t>print(</a:t>
            </a:r>
            <a:r>
              <a:rPr lang="en-US" sz="1800" b="1" dirty="0" err="1">
                <a:solidFill>
                  <a:srgbClr val="0070C0"/>
                </a:solidFill>
              </a:rPr>
              <a:t>CompStudent.stream</a:t>
            </a:r>
            <a:r>
              <a:rPr lang="en-US" sz="1800" b="1" dirty="0">
                <a:solidFill>
                  <a:srgbClr val="0070C0"/>
                </a:solidFill>
              </a:rPr>
              <a:t>)</a:t>
            </a:r>
            <a:endParaRPr lang="en-US" sz="1800" dirty="0">
              <a:solidFill>
                <a:srgbClr val="0070C0"/>
              </a:solidFill>
            </a:endParaRPr>
          </a:p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US" sz="2400" dirty="0"/>
          </a:p>
          <a:p>
            <a:endParaRPr lang="en-US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classdemo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6578" y="5500702"/>
            <a:ext cx="1214446" cy="1065562"/>
          </a:xfrm>
          <a:prstGeom prst="rect">
            <a:avLst/>
          </a:prstGeom>
        </p:spPr>
      </p:pic>
      <p:sp>
        <p:nvSpPr>
          <p:cNvPr id="7" name="Rectangular Callout 6"/>
          <p:cNvSpPr/>
          <p:nvPr/>
        </p:nvSpPr>
        <p:spPr>
          <a:xfrm>
            <a:off x="5715008" y="1643050"/>
            <a:ext cx="2500330" cy="2071702"/>
          </a:xfrm>
          <a:prstGeom prst="wedgeRectCallout">
            <a:avLst>
              <a:gd name="adj1" fmla="val -200293"/>
              <a:gd name="adj2" fmla="val 9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We have shifted the </a:t>
            </a:r>
            <a:r>
              <a:rPr lang="en-US" sz="1600" b="1" dirty="0" err="1"/>
              <a:t>var</a:t>
            </a:r>
            <a:r>
              <a:rPr lang="en-US" sz="1600" b="1" dirty="0"/>
              <a:t> </a:t>
            </a:r>
            <a:r>
              <a:rPr lang="en-US" sz="1600" b="1" dirty="0" err="1"/>
              <a:t>decl</a:t>
            </a:r>
            <a:r>
              <a:rPr lang="en-US" sz="1600" b="1" dirty="0"/>
              <a:t> from </a:t>
            </a:r>
            <a:r>
              <a:rPr lang="en-US" sz="1600" b="1" dirty="0">
                <a:solidFill>
                  <a:srgbClr val="FFFF00"/>
                </a:solidFill>
              </a:rPr>
              <a:t>class body</a:t>
            </a:r>
            <a:r>
              <a:rPr lang="en-US" sz="1600" b="1" dirty="0"/>
              <a:t> to </a:t>
            </a:r>
            <a:r>
              <a:rPr lang="en-US" sz="1600" b="1" dirty="0">
                <a:solidFill>
                  <a:srgbClr val="FFFF00"/>
                </a:solidFill>
              </a:rPr>
              <a:t>constructor body </a:t>
            </a:r>
            <a:r>
              <a:rPr lang="en-US" sz="1600" b="1" dirty="0"/>
              <a:t>, but still it will be treated as </a:t>
            </a:r>
            <a:r>
              <a:rPr lang="en-US" sz="1600" b="1" dirty="0">
                <a:solidFill>
                  <a:srgbClr val="FFFF00"/>
                </a:solidFill>
              </a:rPr>
              <a:t>class variable</a:t>
            </a:r>
            <a:r>
              <a:rPr lang="en-US" sz="1600" b="1" dirty="0"/>
              <a:t> because we have prefixed it with </a:t>
            </a:r>
            <a:r>
              <a:rPr lang="en-US" sz="1600" b="1" dirty="0" err="1">
                <a:solidFill>
                  <a:srgbClr val="FFFF00"/>
                </a:solidFill>
              </a:rPr>
              <a:t>classnname</a:t>
            </a:r>
            <a:endParaRPr lang="en-IN" sz="1600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2800" b="1" dirty="0"/>
              <a:t>Declaring Class Variable</a:t>
            </a:r>
            <a:br>
              <a:rPr lang="en-US" sz="2800" b="1" dirty="0"/>
            </a:br>
            <a:r>
              <a:rPr lang="en-US" sz="2800" b="1" dirty="0"/>
              <a:t>Inside Instance Method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We can declare a </a:t>
            </a:r>
            <a:r>
              <a:rPr lang="en-US" sz="2400" b="1" dirty="0">
                <a:solidFill>
                  <a:srgbClr val="C00000"/>
                </a:solidFill>
              </a:rPr>
              <a:t>class variable </a:t>
            </a:r>
            <a:r>
              <a:rPr lang="en-US" sz="2400" dirty="0"/>
              <a:t>inside an instance method also </a:t>
            </a:r>
            <a:r>
              <a:rPr lang="en-US" sz="2400" dirty="0" err="1"/>
              <a:t>also</a:t>
            </a:r>
            <a:r>
              <a:rPr lang="en-US" sz="2400" dirty="0"/>
              <a:t> by </a:t>
            </a:r>
            <a:r>
              <a:rPr lang="en-US" sz="2400" b="1" dirty="0">
                <a:solidFill>
                  <a:srgbClr val="C00000"/>
                </a:solidFill>
              </a:rPr>
              <a:t>prefixing</a:t>
            </a:r>
            <a:r>
              <a:rPr lang="en-US" sz="2400" dirty="0"/>
              <a:t> the variable name with the </a:t>
            </a:r>
            <a:r>
              <a:rPr lang="en-US" sz="2400" b="1" dirty="0">
                <a:solidFill>
                  <a:srgbClr val="C00000"/>
                </a:solidFill>
              </a:rPr>
              <a:t>name of the class</a:t>
            </a:r>
            <a:r>
              <a:rPr lang="en-US" sz="2400" dirty="0"/>
              <a:t> and </a:t>
            </a:r>
            <a:r>
              <a:rPr lang="en-US" sz="2400" b="1" dirty="0">
                <a:solidFill>
                  <a:srgbClr val="C00000"/>
                </a:solidFill>
              </a:rPr>
              <a:t>dot</a:t>
            </a:r>
            <a:r>
              <a:rPr lang="en-US" sz="2400" dirty="0"/>
              <a:t> operator</a:t>
            </a:r>
            <a:endParaRPr lang="en-IN" sz="2400" dirty="0"/>
          </a:p>
          <a:p>
            <a:endParaRPr lang="en-US" sz="2400" dirty="0"/>
          </a:p>
          <a:p>
            <a:r>
              <a:rPr lang="en-US" sz="2400" b="1" u="sng" dirty="0"/>
              <a:t>Syntax:</a:t>
            </a:r>
          </a:p>
          <a:p>
            <a:pPr>
              <a:buNone/>
            </a:pPr>
            <a:r>
              <a:rPr lang="en-US" sz="2400" b="1" dirty="0">
                <a:solidFill>
                  <a:srgbClr val="0070C0"/>
                </a:solidFill>
              </a:rPr>
              <a:t>class &lt;</a:t>
            </a:r>
            <a:r>
              <a:rPr lang="en-US" sz="2400" b="1" dirty="0" err="1">
                <a:solidFill>
                  <a:srgbClr val="0070C0"/>
                </a:solidFill>
              </a:rPr>
              <a:t>class_name</a:t>
            </a:r>
            <a:r>
              <a:rPr lang="en-US" sz="2400" b="1" dirty="0">
                <a:solidFill>
                  <a:srgbClr val="0070C0"/>
                </a:solidFill>
              </a:rPr>
              <a:t>&gt;:</a:t>
            </a:r>
          </a:p>
          <a:p>
            <a:pPr>
              <a:buNone/>
            </a:pPr>
            <a:r>
              <a:rPr lang="en-US" sz="2400" dirty="0">
                <a:solidFill>
                  <a:srgbClr val="0070C0"/>
                </a:solidFill>
              </a:rPr>
              <a:t>	</a:t>
            </a:r>
            <a:endParaRPr lang="en-US" sz="2400" b="1" dirty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sz="2400" b="1" dirty="0">
                <a:solidFill>
                  <a:srgbClr val="C00000"/>
                </a:solidFill>
              </a:rPr>
              <a:t>def &lt;</a:t>
            </a:r>
            <a:r>
              <a:rPr lang="en-US" sz="2400" b="1" dirty="0" err="1">
                <a:solidFill>
                  <a:srgbClr val="C00000"/>
                </a:solidFill>
              </a:rPr>
              <a:t>method_name</a:t>
            </a:r>
            <a:r>
              <a:rPr lang="en-US" sz="2400" b="1" dirty="0">
                <a:solidFill>
                  <a:srgbClr val="C00000"/>
                </a:solidFill>
              </a:rPr>
              <a:t>&gt;(self):</a:t>
            </a:r>
          </a:p>
          <a:p>
            <a:pPr>
              <a:buNone/>
            </a:pPr>
            <a:r>
              <a:rPr lang="en-US" sz="2400" b="1" dirty="0">
                <a:solidFill>
                  <a:srgbClr val="C00000"/>
                </a:solidFill>
              </a:rPr>
              <a:t>	</a:t>
            </a:r>
            <a:r>
              <a:rPr lang="en-US" sz="2400" b="1" dirty="0">
                <a:solidFill>
                  <a:srgbClr val="00B050"/>
                </a:solidFill>
              </a:rPr>
              <a:t> &lt;class name&gt;.&lt;</a:t>
            </a:r>
            <a:r>
              <a:rPr lang="en-US" sz="2400" b="1" dirty="0" err="1">
                <a:solidFill>
                  <a:srgbClr val="00B050"/>
                </a:solidFill>
              </a:rPr>
              <a:t>var_name</a:t>
            </a:r>
            <a:r>
              <a:rPr lang="en-US" sz="2400" b="1" dirty="0">
                <a:solidFill>
                  <a:srgbClr val="00B050"/>
                </a:solidFill>
              </a:rPr>
              <a:t>&gt;=&lt;value&gt;</a:t>
            </a:r>
            <a:endParaRPr lang="en-US" sz="2400" b="1" dirty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2400" b="1" dirty="0">
                <a:solidFill>
                  <a:srgbClr val="C00000"/>
                </a:solidFill>
              </a:rPr>
              <a:t>	  self.&lt;</a:t>
            </a:r>
            <a:r>
              <a:rPr lang="en-US" sz="2400" b="1" dirty="0" err="1">
                <a:solidFill>
                  <a:srgbClr val="C00000"/>
                </a:solidFill>
              </a:rPr>
              <a:t>var_name</a:t>
            </a:r>
            <a:r>
              <a:rPr lang="en-US" sz="2400" b="1" dirty="0">
                <a:solidFill>
                  <a:srgbClr val="C00000"/>
                </a:solidFill>
              </a:rPr>
              <a:t>&gt;=&lt;value&gt;</a:t>
            </a:r>
          </a:p>
          <a:p>
            <a:pPr>
              <a:buNone/>
            </a:pPr>
            <a:r>
              <a:rPr lang="en-US" sz="2400" dirty="0"/>
              <a:t>	  </a:t>
            </a:r>
            <a:r>
              <a:rPr lang="en-US" sz="2400" b="1" dirty="0">
                <a:solidFill>
                  <a:srgbClr val="C00000"/>
                </a:solidFill>
              </a:rPr>
              <a:t>.</a:t>
            </a:r>
          </a:p>
          <a:p>
            <a:pPr>
              <a:buNone/>
            </a:pPr>
            <a:r>
              <a:rPr lang="en-US" sz="2400" b="1" dirty="0">
                <a:solidFill>
                  <a:srgbClr val="C00000"/>
                </a:solidFill>
              </a:rPr>
              <a:t>	  .</a:t>
            </a:r>
          </a:p>
          <a:p>
            <a:pPr>
              <a:buNone/>
            </a:pPr>
            <a:r>
              <a:rPr lang="en-US" sz="2400" b="1" dirty="0">
                <a:solidFill>
                  <a:srgbClr val="C00000"/>
                </a:solidFill>
              </a:rPr>
              <a:t>	  .</a:t>
            </a:r>
          </a:p>
          <a:p>
            <a:endParaRPr lang="en-US" sz="2400" dirty="0"/>
          </a:p>
          <a:p>
            <a:pPr lvl="1"/>
            <a:endParaRPr lang="en-US" sz="1900" b="1" dirty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>
              <a:solidFill>
                <a:srgbClr val="C00000"/>
              </a:solidFill>
            </a:endParaRPr>
          </a:p>
          <a:p>
            <a:endParaRPr lang="en-US" sz="2400" b="1" dirty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/>
          </a:p>
          <a:p>
            <a:endParaRPr lang="en-US" sz="2400" dirty="0"/>
          </a:p>
          <a:p>
            <a:pPr>
              <a:buNone/>
            </a:pPr>
            <a:endParaRPr lang="en-US" sz="2400" dirty="0"/>
          </a:p>
          <a:p>
            <a:endParaRPr lang="en-US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ular Callout 5"/>
          <p:cNvSpPr/>
          <p:nvPr/>
        </p:nvSpPr>
        <p:spPr>
          <a:xfrm>
            <a:off x="6000760" y="2571744"/>
            <a:ext cx="1985970" cy="1285884"/>
          </a:xfrm>
          <a:prstGeom prst="wedgeRectCallout">
            <a:avLst>
              <a:gd name="adj1" fmla="val -189282"/>
              <a:gd name="adj2" fmla="val 984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This is called  a          </a:t>
            </a:r>
            <a:r>
              <a:rPr lang="en-US" b="1" dirty="0">
                <a:solidFill>
                  <a:srgbClr val="FFFF00"/>
                </a:solidFill>
              </a:rPr>
              <a:t>class variable</a:t>
            </a:r>
            <a:endParaRPr lang="en-IN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2800" b="1" dirty="0"/>
              <a:t>Example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800" b="1" dirty="0">
                <a:solidFill>
                  <a:srgbClr val="C00000"/>
                </a:solidFill>
              </a:rPr>
              <a:t>class Circle:</a:t>
            </a:r>
          </a:p>
          <a:p>
            <a:pPr>
              <a:buNone/>
            </a:pPr>
            <a:r>
              <a:rPr lang="en-US" sz="1800" b="1" dirty="0">
                <a:solidFill>
                  <a:srgbClr val="C00000"/>
                </a:solidFill>
              </a:rPr>
              <a:t>	def __init__(</a:t>
            </a:r>
            <a:r>
              <a:rPr lang="en-US" sz="1800" b="1" dirty="0" err="1">
                <a:solidFill>
                  <a:srgbClr val="C00000"/>
                </a:solidFill>
              </a:rPr>
              <a:t>self,radius</a:t>
            </a:r>
            <a:r>
              <a:rPr lang="en-US" sz="1800" b="1" dirty="0">
                <a:solidFill>
                  <a:srgbClr val="C00000"/>
                </a:solidFill>
              </a:rPr>
              <a:t>):</a:t>
            </a:r>
          </a:p>
          <a:p>
            <a:pPr>
              <a:buNone/>
            </a:pPr>
            <a:r>
              <a:rPr lang="en-US" sz="1800" b="1" dirty="0">
                <a:solidFill>
                  <a:srgbClr val="C00000"/>
                </a:solidFill>
              </a:rPr>
              <a:t>		</a:t>
            </a:r>
            <a:r>
              <a:rPr lang="en-US" sz="1800" b="1" dirty="0" err="1">
                <a:solidFill>
                  <a:srgbClr val="C00000"/>
                </a:solidFill>
              </a:rPr>
              <a:t>self.radius</a:t>
            </a:r>
            <a:r>
              <a:rPr lang="en-US" sz="1800" b="1" dirty="0">
                <a:solidFill>
                  <a:srgbClr val="C00000"/>
                </a:solidFill>
              </a:rPr>
              <a:t>=radius</a:t>
            </a:r>
          </a:p>
          <a:p>
            <a:pPr>
              <a:buNone/>
            </a:pPr>
            <a:r>
              <a:rPr lang="en-US" sz="1800" b="1" dirty="0">
                <a:solidFill>
                  <a:srgbClr val="C00000"/>
                </a:solidFill>
              </a:rPr>
              <a:t>	def </a:t>
            </a:r>
            <a:r>
              <a:rPr lang="en-US" sz="1800" b="1" dirty="0" err="1">
                <a:solidFill>
                  <a:srgbClr val="C00000"/>
                </a:solidFill>
              </a:rPr>
              <a:t>cal_area</a:t>
            </a:r>
            <a:r>
              <a:rPr lang="en-US" sz="1800" b="1" dirty="0">
                <a:solidFill>
                  <a:srgbClr val="C00000"/>
                </a:solidFill>
              </a:rPr>
              <a:t>(self):</a:t>
            </a:r>
          </a:p>
          <a:p>
            <a:pPr>
              <a:buNone/>
            </a:pPr>
            <a:r>
              <a:rPr lang="en-US" sz="1800" b="1" dirty="0">
                <a:solidFill>
                  <a:srgbClr val="C00000"/>
                </a:solidFill>
              </a:rPr>
              <a:t>		</a:t>
            </a:r>
            <a:r>
              <a:rPr lang="en-US" sz="1800" b="1" dirty="0" err="1">
                <a:solidFill>
                  <a:srgbClr val="0070C0"/>
                </a:solidFill>
              </a:rPr>
              <a:t>Circle.pi</a:t>
            </a:r>
            <a:r>
              <a:rPr lang="en-US" sz="1800" b="1" dirty="0">
                <a:solidFill>
                  <a:srgbClr val="0070C0"/>
                </a:solidFill>
              </a:rPr>
              <a:t>=3.14</a:t>
            </a:r>
          </a:p>
          <a:p>
            <a:pPr>
              <a:buNone/>
            </a:pPr>
            <a:r>
              <a:rPr lang="en-US" sz="1800" b="1" dirty="0">
                <a:solidFill>
                  <a:srgbClr val="C00000"/>
                </a:solidFill>
              </a:rPr>
              <a:t>		</a:t>
            </a:r>
            <a:r>
              <a:rPr lang="en-US" sz="1800" b="1" dirty="0" err="1">
                <a:solidFill>
                  <a:srgbClr val="C00000"/>
                </a:solidFill>
              </a:rPr>
              <a:t>self.area</a:t>
            </a:r>
            <a:r>
              <a:rPr lang="en-US" sz="1800" b="1" dirty="0">
                <a:solidFill>
                  <a:srgbClr val="C00000"/>
                </a:solidFill>
              </a:rPr>
              <a:t>=</a:t>
            </a:r>
            <a:r>
              <a:rPr lang="en-US" sz="1800" b="1" dirty="0" err="1">
                <a:solidFill>
                  <a:srgbClr val="C00000"/>
                </a:solidFill>
              </a:rPr>
              <a:t>Circle.pi</a:t>
            </a:r>
            <a:r>
              <a:rPr lang="en-US" sz="1800" b="1" dirty="0">
                <a:solidFill>
                  <a:srgbClr val="C00000"/>
                </a:solidFill>
              </a:rPr>
              <a:t> * </a:t>
            </a:r>
            <a:r>
              <a:rPr lang="en-US" sz="1800" b="1" dirty="0" err="1">
                <a:solidFill>
                  <a:srgbClr val="C00000"/>
                </a:solidFill>
              </a:rPr>
              <a:t>self.radius</a:t>
            </a:r>
            <a:r>
              <a:rPr lang="en-US" sz="1800" b="1" dirty="0">
                <a:solidFill>
                  <a:srgbClr val="C00000"/>
                </a:solidFill>
              </a:rPr>
              <a:t> ** 2</a:t>
            </a:r>
          </a:p>
          <a:p>
            <a:pPr>
              <a:buNone/>
            </a:pPr>
            <a:r>
              <a:rPr lang="en-US" sz="1800" b="1" dirty="0">
                <a:solidFill>
                  <a:srgbClr val="C00000"/>
                </a:solidFill>
              </a:rPr>
              <a:t>c1=Circle(10)</a:t>
            </a:r>
          </a:p>
          <a:p>
            <a:pPr>
              <a:buNone/>
            </a:pPr>
            <a:r>
              <a:rPr lang="en-US" sz="1800" b="1" dirty="0">
                <a:solidFill>
                  <a:srgbClr val="C00000"/>
                </a:solidFill>
              </a:rPr>
              <a:t>c2=Circle(20)</a:t>
            </a:r>
          </a:p>
          <a:p>
            <a:pPr>
              <a:buNone/>
            </a:pPr>
            <a:r>
              <a:rPr lang="en-US" sz="1800" b="1" dirty="0">
                <a:solidFill>
                  <a:srgbClr val="C00000"/>
                </a:solidFill>
              </a:rPr>
              <a:t>c1.cal_area()</a:t>
            </a:r>
          </a:p>
          <a:p>
            <a:pPr>
              <a:buNone/>
            </a:pPr>
            <a:r>
              <a:rPr lang="en-US" sz="1800" b="1" dirty="0">
                <a:solidFill>
                  <a:srgbClr val="C00000"/>
                </a:solidFill>
              </a:rPr>
              <a:t>print("radius=",c1.radius,"area=",c1.area,"pi=",</a:t>
            </a:r>
            <a:r>
              <a:rPr lang="en-US" sz="1800" b="1" dirty="0" err="1">
                <a:solidFill>
                  <a:srgbClr val="0070C0"/>
                </a:solidFill>
              </a:rPr>
              <a:t>Circle.pi</a:t>
            </a:r>
            <a:r>
              <a:rPr lang="en-US" sz="1800" b="1" dirty="0">
                <a:solidFill>
                  <a:srgbClr val="C00000"/>
                </a:solidFill>
              </a:rPr>
              <a:t>)</a:t>
            </a:r>
          </a:p>
          <a:p>
            <a:pPr>
              <a:buNone/>
            </a:pPr>
            <a:r>
              <a:rPr lang="en-US" sz="1800" b="1" dirty="0">
                <a:solidFill>
                  <a:srgbClr val="C00000"/>
                </a:solidFill>
              </a:rPr>
              <a:t>c2.cal_area()</a:t>
            </a:r>
          </a:p>
          <a:p>
            <a:pPr>
              <a:buNone/>
            </a:pPr>
            <a:r>
              <a:rPr lang="en-US" sz="1800" b="1" dirty="0">
                <a:solidFill>
                  <a:srgbClr val="C00000"/>
                </a:solidFill>
              </a:rPr>
              <a:t>print("radius=",c2.radius,"area=",c2.area,"pi=",</a:t>
            </a:r>
            <a:r>
              <a:rPr lang="en-US" sz="1800" b="1" dirty="0" err="1">
                <a:solidFill>
                  <a:srgbClr val="0070C0"/>
                </a:solidFill>
              </a:rPr>
              <a:t>Circle.pi</a:t>
            </a:r>
            <a:r>
              <a:rPr lang="en-US" sz="1800" b="1" dirty="0">
                <a:solidFill>
                  <a:srgbClr val="C00000"/>
                </a:solidFill>
              </a:rPr>
              <a:t>)</a:t>
            </a:r>
          </a:p>
          <a:p>
            <a:pPr>
              <a:buNone/>
            </a:pPr>
            <a:r>
              <a:rPr lang="en-US" sz="1800" b="1" u="sng" dirty="0"/>
              <a:t>Output:</a:t>
            </a:r>
            <a:endParaRPr lang="en-US" sz="2400" u="sng" dirty="0"/>
          </a:p>
          <a:p>
            <a:pPr>
              <a:buNone/>
            </a:pPr>
            <a:endParaRPr lang="en-US" sz="2400" dirty="0"/>
          </a:p>
          <a:p>
            <a:endParaRPr lang="en-US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classdemo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158" y="5786455"/>
            <a:ext cx="6858048" cy="598750"/>
          </a:xfrm>
          <a:prstGeom prst="rect">
            <a:avLst/>
          </a:prstGeom>
        </p:spPr>
      </p:pic>
      <p:sp>
        <p:nvSpPr>
          <p:cNvPr id="7" name="Rectangular Callout 6"/>
          <p:cNvSpPr/>
          <p:nvPr/>
        </p:nvSpPr>
        <p:spPr>
          <a:xfrm>
            <a:off x="6357950" y="1571612"/>
            <a:ext cx="2500330" cy="2071702"/>
          </a:xfrm>
          <a:prstGeom prst="wedgeRectCallout">
            <a:avLst>
              <a:gd name="adj1" fmla="val -188270"/>
              <a:gd name="adj2" fmla="val 203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We have shifted the </a:t>
            </a:r>
            <a:r>
              <a:rPr lang="en-US" sz="1600" b="1" dirty="0" err="1"/>
              <a:t>var</a:t>
            </a:r>
            <a:r>
              <a:rPr lang="en-US" sz="1600" b="1" dirty="0"/>
              <a:t> </a:t>
            </a:r>
            <a:r>
              <a:rPr lang="en-US" sz="1600" b="1" dirty="0" err="1"/>
              <a:t>decl</a:t>
            </a:r>
            <a:r>
              <a:rPr lang="en-US" sz="1600" b="1" dirty="0"/>
              <a:t> from </a:t>
            </a:r>
            <a:r>
              <a:rPr lang="en-US" sz="1600" b="1" dirty="0">
                <a:solidFill>
                  <a:srgbClr val="FFFF00"/>
                </a:solidFill>
              </a:rPr>
              <a:t>class body</a:t>
            </a:r>
            <a:r>
              <a:rPr lang="en-US" sz="1600" b="1" dirty="0"/>
              <a:t> to </a:t>
            </a:r>
            <a:r>
              <a:rPr lang="en-US" sz="1600" b="1" dirty="0">
                <a:solidFill>
                  <a:srgbClr val="FFFF00"/>
                </a:solidFill>
              </a:rPr>
              <a:t>method body </a:t>
            </a:r>
            <a:r>
              <a:rPr lang="en-US" sz="1600" b="1" dirty="0"/>
              <a:t>, but still it will be treated as </a:t>
            </a:r>
            <a:r>
              <a:rPr lang="en-US" sz="1600" b="1" dirty="0">
                <a:solidFill>
                  <a:srgbClr val="FFFF00"/>
                </a:solidFill>
              </a:rPr>
              <a:t>class variable</a:t>
            </a:r>
            <a:r>
              <a:rPr lang="en-US" sz="1600" b="1" dirty="0"/>
              <a:t> because we have prefixed it with </a:t>
            </a:r>
            <a:r>
              <a:rPr lang="en-US" sz="1600" b="1" dirty="0" err="1">
                <a:solidFill>
                  <a:srgbClr val="FFFF00"/>
                </a:solidFill>
              </a:rPr>
              <a:t>classnname</a:t>
            </a:r>
            <a:endParaRPr lang="en-IN" sz="1600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2800" b="1" dirty="0"/>
              <a:t>Obtaining Details Of </a:t>
            </a:r>
            <a:br>
              <a:rPr lang="en-US" sz="2800" b="1" dirty="0"/>
            </a:br>
            <a:r>
              <a:rPr lang="en-US" sz="2800" b="1" dirty="0"/>
              <a:t>Class Variables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/>
              <a:t>As we know , </a:t>
            </a:r>
            <a:r>
              <a:rPr lang="en-IN" sz="2400" b="1" dirty="0">
                <a:solidFill>
                  <a:srgbClr val="C00000"/>
                </a:solidFill>
              </a:rPr>
              <a:t>class variables </a:t>
            </a:r>
            <a:r>
              <a:rPr lang="en-IN" sz="2400" dirty="0"/>
              <a:t>are owned by a class itself (i.e., by its definition), so to store their details a class also uses a dictionary called </a:t>
            </a:r>
            <a:r>
              <a:rPr lang="en-IN" sz="2400" b="1" dirty="0">
                <a:solidFill>
                  <a:srgbClr val="C00000"/>
                </a:solidFill>
              </a:rPr>
              <a:t>__</a:t>
            </a:r>
            <a:r>
              <a:rPr lang="en-IN" sz="2400" b="1" dirty="0" err="1">
                <a:solidFill>
                  <a:srgbClr val="C00000"/>
                </a:solidFill>
              </a:rPr>
              <a:t>dict</a:t>
            </a:r>
            <a:r>
              <a:rPr lang="en-IN" sz="2400" b="1" dirty="0">
                <a:solidFill>
                  <a:srgbClr val="C00000"/>
                </a:solidFill>
              </a:rPr>
              <a:t>__</a:t>
            </a:r>
          </a:p>
          <a:p>
            <a:endParaRPr lang="en-IN" sz="2400" dirty="0"/>
          </a:p>
          <a:p>
            <a:endParaRPr lang="en-IN" sz="2400" dirty="0"/>
          </a:p>
          <a:p>
            <a:r>
              <a:rPr lang="en-IN" sz="2400" dirty="0"/>
              <a:t>Thus we can see that Python has </a:t>
            </a:r>
            <a:r>
              <a:rPr lang="en-IN" sz="2400" b="1" dirty="0">
                <a:solidFill>
                  <a:srgbClr val="7030A0"/>
                </a:solidFill>
              </a:rPr>
              <a:t>2</a:t>
            </a:r>
            <a:r>
              <a:rPr lang="en-IN" sz="2400" dirty="0"/>
              <a:t> </a:t>
            </a:r>
            <a:r>
              <a:rPr lang="en-IN" sz="2400" b="1" dirty="0">
                <a:solidFill>
                  <a:srgbClr val="C00000"/>
                </a:solidFill>
              </a:rPr>
              <a:t>dictionaries</a:t>
            </a:r>
            <a:r>
              <a:rPr lang="en-IN" sz="2400" dirty="0"/>
              <a:t> called </a:t>
            </a:r>
            <a:r>
              <a:rPr lang="en-IN" sz="2400" b="1" dirty="0">
                <a:solidFill>
                  <a:srgbClr val="C00000"/>
                </a:solidFill>
              </a:rPr>
              <a:t>__</a:t>
            </a:r>
            <a:r>
              <a:rPr lang="en-IN" sz="2400" b="1" dirty="0" err="1">
                <a:solidFill>
                  <a:srgbClr val="C00000"/>
                </a:solidFill>
              </a:rPr>
              <a:t>dict</a:t>
            </a:r>
            <a:r>
              <a:rPr lang="en-IN" sz="2400" b="1" dirty="0">
                <a:solidFill>
                  <a:srgbClr val="C00000"/>
                </a:solidFill>
              </a:rPr>
              <a:t>__ </a:t>
            </a:r>
            <a:r>
              <a:rPr lang="en-IN" sz="2400" dirty="0"/>
              <a:t>.</a:t>
            </a:r>
          </a:p>
          <a:p>
            <a:endParaRPr lang="en-IN" sz="2400" dirty="0"/>
          </a:p>
          <a:p>
            <a:endParaRPr lang="en-IN" sz="2400" dirty="0"/>
          </a:p>
          <a:p>
            <a:r>
              <a:rPr lang="en-IN" sz="2400" dirty="0"/>
              <a:t>One is </a:t>
            </a:r>
            <a:r>
              <a:rPr lang="en-IN" sz="2400" b="1" i="1" dirty="0">
                <a:solidFill>
                  <a:srgbClr val="0070C0"/>
                </a:solidFill>
              </a:rPr>
              <a:t>&lt;</a:t>
            </a:r>
            <a:r>
              <a:rPr lang="en-IN" sz="2400" b="1" i="1" dirty="0" err="1">
                <a:solidFill>
                  <a:srgbClr val="0070C0"/>
                </a:solidFill>
              </a:rPr>
              <a:t>class_name</a:t>
            </a:r>
            <a:r>
              <a:rPr lang="en-IN" sz="2400" b="1" i="1" dirty="0">
                <a:solidFill>
                  <a:srgbClr val="0070C0"/>
                </a:solidFill>
              </a:rPr>
              <a:t>&gt;.__</a:t>
            </a:r>
            <a:r>
              <a:rPr lang="en-IN" sz="2400" b="1" i="1" dirty="0" err="1">
                <a:solidFill>
                  <a:srgbClr val="0070C0"/>
                </a:solidFill>
              </a:rPr>
              <a:t>dict</a:t>
            </a:r>
            <a:r>
              <a:rPr lang="en-IN" sz="2400" b="1" i="1" dirty="0">
                <a:solidFill>
                  <a:srgbClr val="0070C0"/>
                </a:solidFill>
              </a:rPr>
              <a:t>__ </a:t>
            </a:r>
            <a:r>
              <a:rPr lang="en-IN" sz="2400" dirty="0"/>
              <a:t>and the other is </a:t>
            </a:r>
            <a:r>
              <a:rPr lang="en-IN" sz="2400" b="1" i="1" dirty="0">
                <a:solidFill>
                  <a:srgbClr val="0070C0"/>
                </a:solidFill>
              </a:rPr>
              <a:t>&lt;</a:t>
            </a:r>
            <a:r>
              <a:rPr lang="en-IN" sz="2400" b="1" i="1" dirty="0" err="1">
                <a:solidFill>
                  <a:srgbClr val="0070C0"/>
                </a:solidFill>
              </a:rPr>
              <a:t>object_ref</a:t>
            </a:r>
            <a:r>
              <a:rPr lang="en-IN" sz="2400" b="1" i="1" dirty="0">
                <a:solidFill>
                  <a:srgbClr val="0070C0"/>
                </a:solidFill>
              </a:rPr>
              <a:t>&gt;.__</a:t>
            </a:r>
            <a:r>
              <a:rPr lang="en-IN" sz="2400" b="1" i="1" dirty="0" err="1">
                <a:solidFill>
                  <a:srgbClr val="0070C0"/>
                </a:solidFill>
              </a:rPr>
              <a:t>dict</a:t>
            </a:r>
            <a:r>
              <a:rPr lang="en-IN" sz="2400" b="1" i="1" dirty="0">
                <a:solidFill>
                  <a:srgbClr val="0070C0"/>
                </a:solidFill>
              </a:rPr>
              <a:t>__</a:t>
            </a:r>
            <a:endParaRPr lang="en-US" sz="2400" b="1" i="1" dirty="0">
              <a:solidFill>
                <a:srgbClr val="0070C0"/>
              </a:solidFill>
            </a:endParaRPr>
          </a:p>
          <a:p>
            <a:pPr lvl="1"/>
            <a:endParaRPr lang="en-US" sz="1900" b="1" dirty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>
              <a:solidFill>
                <a:srgbClr val="C00000"/>
              </a:solidFill>
            </a:endParaRPr>
          </a:p>
          <a:p>
            <a:endParaRPr lang="en-US" sz="2400" b="1" dirty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/>
          </a:p>
          <a:p>
            <a:endParaRPr lang="en-US" sz="2400" dirty="0"/>
          </a:p>
          <a:p>
            <a:pPr>
              <a:buNone/>
            </a:pPr>
            <a:endParaRPr lang="en-US" sz="2400" dirty="0"/>
          </a:p>
          <a:p>
            <a:endParaRPr lang="en-US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Today’s Agenda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3000" b="1" dirty="0">
                <a:solidFill>
                  <a:schemeClr val="tx1"/>
                </a:solidFill>
              </a:rPr>
              <a:t>Introduction To Object Oriented Programming-III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/>
              <a:t>Adding Class Variables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/>
              <a:t>Different Ways To Create A Class Variable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/>
              <a:t>Different Ways To Access A Class Variable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/>
              <a:t>Obtaining Details Of Class Variables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/>
              <a:t>Deleting Class Variables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/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b="1" dirty="0">
              <a:solidFill>
                <a:srgbClr val="C00000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endParaRPr lang="en-US" b="1" dirty="0">
              <a:solidFill>
                <a:srgbClr val="C00000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/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endParaRPr lang="en-US" dirty="0"/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/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092281" y="260648"/>
            <a:ext cx="1872208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sz="1400" b="1" dirty="0">
                <a:solidFill>
                  <a:srgbClr val="C00000"/>
                </a:solidFill>
              </a:rPr>
              <a:t>class </a:t>
            </a:r>
            <a:r>
              <a:rPr lang="en-IN" sz="1400" b="1" dirty="0" err="1">
                <a:solidFill>
                  <a:srgbClr val="C00000"/>
                </a:solidFill>
              </a:rPr>
              <a:t>Emp</a:t>
            </a:r>
            <a:r>
              <a:rPr lang="en-IN" sz="1400" b="1" dirty="0">
                <a:solidFill>
                  <a:srgbClr val="C00000"/>
                </a:solidFill>
              </a:rPr>
              <a:t>:</a:t>
            </a:r>
          </a:p>
          <a:p>
            <a:pPr>
              <a:buNone/>
            </a:pPr>
            <a:r>
              <a:rPr lang="en-IN" sz="1400" b="1" dirty="0">
                <a:solidFill>
                  <a:srgbClr val="C00000"/>
                </a:solidFill>
              </a:rPr>
              <a:t>	</a:t>
            </a:r>
            <a:r>
              <a:rPr lang="en-IN" sz="1400" b="1" dirty="0" err="1">
                <a:solidFill>
                  <a:srgbClr val="7030A0"/>
                </a:solidFill>
              </a:rPr>
              <a:t>raise_per</a:t>
            </a:r>
            <a:r>
              <a:rPr lang="en-IN" sz="1400" b="1" dirty="0">
                <a:solidFill>
                  <a:srgbClr val="7030A0"/>
                </a:solidFill>
              </a:rPr>
              <a:t>=7.5</a:t>
            </a:r>
          </a:p>
          <a:p>
            <a:pPr>
              <a:buNone/>
            </a:pPr>
            <a:r>
              <a:rPr lang="en-IN" sz="1400" b="1" dirty="0">
                <a:solidFill>
                  <a:srgbClr val="7030A0"/>
                </a:solidFill>
              </a:rPr>
              <a:t>	</a:t>
            </a:r>
            <a:r>
              <a:rPr lang="en-IN" sz="1400" b="1" dirty="0" err="1">
                <a:solidFill>
                  <a:srgbClr val="7030A0"/>
                </a:solidFill>
              </a:rPr>
              <a:t>comp_name</a:t>
            </a:r>
            <a:r>
              <a:rPr lang="en-IN" sz="1400" b="1" dirty="0">
                <a:solidFill>
                  <a:srgbClr val="7030A0"/>
                </a:solidFill>
              </a:rPr>
              <a:t>="Google"</a:t>
            </a:r>
          </a:p>
          <a:p>
            <a:pPr>
              <a:buNone/>
            </a:pPr>
            <a:r>
              <a:rPr lang="en-IN" sz="1400" b="1" dirty="0">
                <a:solidFill>
                  <a:srgbClr val="C00000"/>
                </a:solidFill>
              </a:rPr>
              <a:t>	def __init__(self):</a:t>
            </a:r>
          </a:p>
          <a:p>
            <a:pPr>
              <a:buNone/>
            </a:pPr>
            <a:r>
              <a:rPr lang="en-IN" sz="1400" b="1" dirty="0">
                <a:solidFill>
                  <a:srgbClr val="C00000"/>
                </a:solidFill>
              </a:rPr>
              <a:t>		self.name="</a:t>
            </a:r>
            <a:r>
              <a:rPr lang="en-IN" sz="1400" b="1" dirty="0" err="1">
                <a:solidFill>
                  <a:srgbClr val="C00000"/>
                </a:solidFill>
              </a:rPr>
              <a:t>Amit</a:t>
            </a:r>
            <a:r>
              <a:rPr lang="en-IN" sz="1400" b="1" dirty="0">
                <a:solidFill>
                  <a:srgbClr val="C00000"/>
                </a:solidFill>
              </a:rPr>
              <a:t>"</a:t>
            </a:r>
          </a:p>
          <a:p>
            <a:pPr>
              <a:buNone/>
            </a:pPr>
            <a:r>
              <a:rPr lang="en-IN" sz="1400" b="1" dirty="0">
                <a:solidFill>
                  <a:srgbClr val="C00000"/>
                </a:solidFill>
              </a:rPr>
              <a:t>		</a:t>
            </a:r>
            <a:r>
              <a:rPr lang="en-IN" sz="1400" b="1" dirty="0" err="1">
                <a:solidFill>
                  <a:srgbClr val="C00000"/>
                </a:solidFill>
              </a:rPr>
              <a:t>self.age</a:t>
            </a:r>
            <a:r>
              <a:rPr lang="en-IN" sz="1400" b="1" dirty="0">
                <a:solidFill>
                  <a:srgbClr val="C00000"/>
                </a:solidFill>
              </a:rPr>
              <a:t>=24</a:t>
            </a:r>
          </a:p>
          <a:p>
            <a:pPr>
              <a:buNone/>
            </a:pPr>
            <a:r>
              <a:rPr lang="en-IN" sz="1400" b="1" dirty="0">
                <a:solidFill>
                  <a:srgbClr val="C00000"/>
                </a:solidFill>
              </a:rPr>
              <a:t>		self.sal=50000.0</a:t>
            </a:r>
          </a:p>
          <a:p>
            <a:pPr>
              <a:buNone/>
            </a:pPr>
            <a:r>
              <a:rPr lang="en-IN" sz="1400" b="1" dirty="0">
                <a:solidFill>
                  <a:srgbClr val="C00000"/>
                </a:solidFill>
              </a:rPr>
              <a:t>e1=</a:t>
            </a:r>
            <a:r>
              <a:rPr lang="en-IN" sz="1400" b="1" dirty="0" err="1">
                <a:solidFill>
                  <a:srgbClr val="C00000"/>
                </a:solidFill>
              </a:rPr>
              <a:t>Emp</a:t>
            </a:r>
            <a:r>
              <a:rPr lang="en-IN" sz="1400" b="1" dirty="0">
                <a:solidFill>
                  <a:srgbClr val="C00000"/>
                </a:solidFill>
              </a:rPr>
              <a:t>()</a:t>
            </a:r>
          </a:p>
          <a:p>
            <a:pPr>
              <a:buNone/>
            </a:pPr>
            <a:r>
              <a:rPr lang="en-IN" sz="1400" b="1" dirty="0">
                <a:solidFill>
                  <a:srgbClr val="C00000"/>
                </a:solidFill>
              </a:rPr>
              <a:t>print(e1.__dict__)</a:t>
            </a:r>
          </a:p>
          <a:p>
            <a:pPr>
              <a:buNone/>
            </a:pPr>
            <a:r>
              <a:rPr lang="en-IN" sz="1400" b="1" dirty="0">
                <a:solidFill>
                  <a:srgbClr val="C00000"/>
                </a:solidFill>
              </a:rPr>
              <a:t>print()</a:t>
            </a:r>
          </a:p>
          <a:p>
            <a:pPr>
              <a:buNone/>
            </a:pPr>
            <a:r>
              <a:rPr lang="en-IN" sz="1400" b="1" dirty="0">
                <a:solidFill>
                  <a:srgbClr val="7030A0"/>
                </a:solidFill>
              </a:rPr>
              <a:t>print(</a:t>
            </a:r>
            <a:r>
              <a:rPr lang="en-IN" sz="1400" b="1" dirty="0" err="1">
                <a:solidFill>
                  <a:srgbClr val="7030A0"/>
                </a:solidFill>
              </a:rPr>
              <a:t>Emp.__dict</a:t>
            </a:r>
            <a:r>
              <a:rPr lang="en-IN" sz="1400" b="1" dirty="0">
                <a:solidFill>
                  <a:srgbClr val="7030A0"/>
                </a:solidFill>
              </a:rPr>
              <a:t>__)</a:t>
            </a:r>
          </a:p>
          <a:p>
            <a:pPr>
              <a:buNone/>
            </a:pPr>
            <a:r>
              <a:rPr lang="en-US" sz="2000" b="1" u="sng" dirty="0"/>
              <a:t>Output:</a:t>
            </a:r>
          </a:p>
          <a:p>
            <a:pPr>
              <a:buNone/>
            </a:pPr>
            <a:endParaRPr lang="en-US" sz="1600" b="1" u="sng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classdemo1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44" y="4786323"/>
            <a:ext cx="8858312" cy="192882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/>
              <a:t>How many class variables </a:t>
            </a:r>
            <a:br>
              <a:rPr lang="en-US" sz="2800" b="1" dirty="0"/>
            </a:br>
            <a:r>
              <a:rPr lang="en-US" sz="2800" b="1" dirty="0"/>
              <a:t>will be created by this code?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sz="1800" b="1" dirty="0">
                <a:solidFill>
                  <a:srgbClr val="C00000"/>
                </a:solidFill>
              </a:rPr>
              <a:t>class Sample:</a:t>
            </a:r>
          </a:p>
          <a:p>
            <a:pPr>
              <a:buNone/>
            </a:pPr>
            <a:r>
              <a:rPr lang="en-IN" sz="1800" b="1" dirty="0">
                <a:solidFill>
                  <a:srgbClr val="C00000"/>
                </a:solidFill>
              </a:rPr>
              <a:t>	</a:t>
            </a:r>
            <a:r>
              <a:rPr lang="en-IN" sz="1800" b="1" dirty="0" err="1">
                <a:solidFill>
                  <a:srgbClr val="7030A0"/>
                </a:solidFill>
              </a:rPr>
              <a:t>i</a:t>
            </a:r>
            <a:r>
              <a:rPr lang="en-IN" sz="1800" b="1" dirty="0">
                <a:solidFill>
                  <a:srgbClr val="7030A0"/>
                </a:solidFill>
              </a:rPr>
              <a:t>=10</a:t>
            </a:r>
          </a:p>
          <a:p>
            <a:pPr>
              <a:buNone/>
            </a:pPr>
            <a:r>
              <a:rPr lang="en-IN" sz="1800" b="1" dirty="0">
                <a:solidFill>
                  <a:srgbClr val="C00000"/>
                </a:solidFill>
              </a:rPr>
              <a:t>	def  __init__(self):</a:t>
            </a:r>
          </a:p>
          <a:p>
            <a:pPr>
              <a:buNone/>
            </a:pPr>
            <a:r>
              <a:rPr lang="en-IN" sz="1800" b="1" dirty="0">
                <a:solidFill>
                  <a:srgbClr val="C00000"/>
                </a:solidFill>
              </a:rPr>
              <a:t>		</a:t>
            </a:r>
            <a:r>
              <a:rPr lang="en-IN" sz="1800" b="1" dirty="0" err="1">
                <a:solidFill>
                  <a:srgbClr val="7030A0"/>
                </a:solidFill>
              </a:rPr>
              <a:t>Sample.j</a:t>
            </a:r>
            <a:r>
              <a:rPr lang="en-IN" sz="1800" b="1" dirty="0">
                <a:solidFill>
                  <a:srgbClr val="7030A0"/>
                </a:solidFill>
              </a:rPr>
              <a:t>=20</a:t>
            </a:r>
          </a:p>
          <a:p>
            <a:pPr>
              <a:buNone/>
            </a:pPr>
            <a:r>
              <a:rPr lang="en-IN" sz="1800" b="1" dirty="0">
                <a:solidFill>
                  <a:srgbClr val="C00000"/>
                </a:solidFill>
              </a:rPr>
              <a:t>	def  f1(self):</a:t>
            </a:r>
          </a:p>
          <a:p>
            <a:pPr>
              <a:buNone/>
            </a:pPr>
            <a:r>
              <a:rPr lang="en-IN" sz="1800" b="1" dirty="0">
                <a:solidFill>
                  <a:srgbClr val="C00000"/>
                </a:solidFill>
              </a:rPr>
              <a:t>		</a:t>
            </a:r>
            <a:r>
              <a:rPr lang="en-IN" sz="1800" b="1" dirty="0" err="1">
                <a:solidFill>
                  <a:srgbClr val="7030A0"/>
                </a:solidFill>
              </a:rPr>
              <a:t>Sample.k</a:t>
            </a:r>
            <a:r>
              <a:rPr lang="en-IN" sz="1800" b="1" dirty="0">
                <a:solidFill>
                  <a:srgbClr val="7030A0"/>
                </a:solidFill>
              </a:rPr>
              <a:t>=30</a:t>
            </a:r>
          </a:p>
          <a:p>
            <a:pPr>
              <a:buNone/>
            </a:pPr>
            <a:r>
              <a:rPr lang="en-IN" sz="1800" b="1" dirty="0" err="1">
                <a:solidFill>
                  <a:srgbClr val="7030A0"/>
                </a:solidFill>
              </a:rPr>
              <a:t>Sample.m</a:t>
            </a:r>
            <a:r>
              <a:rPr lang="en-IN" sz="1800" b="1" dirty="0">
                <a:solidFill>
                  <a:srgbClr val="7030A0"/>
                </a:solidFill>
              </a:rPr>
              <a:t>=40</a:t>
            </a:r>
          </a:p>
          <a:p>
            <a:pPr>
              <a:buNone/>
            </a:pPr>
            <a:r>
              <a:rPr lang="en-IN" sz="1800" b="1" dirty="0">
                <a:solidFill>
                  <a:srgbClr val="C00000"/>
                </a:solidFill>
              </a:rPr>
              <a:t>print(</a:t>
            </a:r>
            <a:r>
              <a:rPr lang="en-IN" sz="1800" b="1" dirty="0" err="1">
                <a:solidFill>
                  <a:srgbClr val="7030A0"/>
                </a:solidFill>
              </a:rPr>
              <a:t>Sample.__dict</a:t>
            </a:r>
            <a:r>
              <a:rPr lang="en-IN" sz="1800" b="1" dirty="0">
                <a:solidFill>
                  <a:srgbClr val="7030A0"/>
                </a:solidFill>
              </a:rPr>
              <a:t>__</a:t>
            </a:r>
            <a:r>
              <a:rPr lang="en-IN" sz="1800" b="1" dirty="0">
                <a:solidFill>
                  <a:srgbClr val="C00000"/>
                </a:solidFill>
              </a:rPr>
              <a:t>)</a:t>
            </a:r>
            <a:endParaRPr lang="en-IN" sz="1800" b="1" u="sng" dirty="0">
              <a:solidFill>
                <a:srgbClr val="7030A0"/>
              </a:solidFill>
            </a:endParaRPr>
          </a:p>
          <a:p>
            <a:pPr>
              <a:buNone/>
            </a:pPr>
            <a:endParaRPr lang="en-US" sz="2000" b="1" u="sng" dirty="0"/>
          </a:p>
          <a:p>
            <a:pPr>
              <a:buNone/>
            </a:pPr>
            <a:r>
              <a:rPr lang="en-US" sz="2000" b="1" u="sng" dirty="0"/>
              <a:t>Output:</a:t>
            </a:r>
          </a:p>
          <a:p>
            <a:pPr>
              <a:buNone/>
            </a:pPr>
            <a:endParaRPr lang="en-US" sz="1600" b="1" u="sng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classdemo1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20" y="5089546"/>
            <a:ext cx="8429684" cy="1196974"/>
          </a:xfrm>
          <a:prstGeom prst="rect">
            <a:avLst/>
          </a:prstGeom>
        </p:spPr>
      </p:pic>
      <p:sp>
        <p:nvSpPr>
          <p:cNvPr id="7" name="Rectangular Callout 6"/>
          <p:cNvSpPr/>
          <p:nvPr/>
        </p:nvSpPr>
        <p:spPr>
          <a:xfrm>
            <a:off x="4214810" y="1428736"/>
            <a:ext cx="4714908" cy="3357586"/>
          </a:xfrm>
          <a:prstGeom prst="wedgeRectCallout">
            <a:avLst>
              <a:gd name="adj1" fmla="val -65009"/>
              <a:gd name="adj2" fmla="val 5731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b="1" dirty="0"/>
              <a:t>Why the code is showing only </a:t>
            </a:r>
            <a:r>
              <a:rPr lang="en-US" sz="1700" b="1" dirty="0">
                <a:solidFill>
                  <a:srgbClr val="FFFF00"/>
                </a:solidFill>
              </a:rPr>
              <a:t>2 class variables</a:t>
            </a:r>
            <a:r>
              <a:rPr lang="en-US" sz="1700" b="1" dirty="0"/>
              <a:t> even though we have </a:t>
            </a:r>
            <a:r>
              <a:rPr lang="en-US" sz="1700" b="1" dirty="0">
                <a:solidFill>
                  <a:srgbClr val="FFFF00"/>
                </a:solidFill>
              </a:rPr>
              <a:t>4</a:t>
            </a:r>
            <a:r>
              <a:rPr lang="en-US" sz="1700" b="1" dirty="0"/>
              <a:t> ?</a:t>
            </a:r>
          </a:p>
          <a:p>
            <a:pPr algn="ctr"/>
            <a:endParaRPr lang="en-US" sz="1700" b="1" dirty="0"/>
          </a:p>
          <a:p>
            <a:pPr algn="ctr"/>
            <a:r>
              <a:rPr lang="en-US" sz="1700" b="1" dirty="0"/>
              <a:t>This is because the class variable </a:t>
            </a:r>
            <a:r>
              <a:rPr lang="en-US" sz="1700" b="1" dirty="0">
                <a:solidFill>
                  <a:srgbClr val="FFFF00"/>
                </a:solidFill>
              </a:rPr>
              <a:t>k</a:t>
            </a:r>
            <a:r>
              <a:rPr lang="en-US" sz="1700" b="1" dirty="0"/>
              <a:t> will only be created when </a:t>
            </a:r>
            <a:r>
              <a:rPr lang="en-US" sz="1700" b="1" dirty="0">
                <a:solidFill>
                  <a:srgbClr val="FFFF00"/>
                </a:solidFill>
              </a:rPr>
              <a:t>f1() </a:t>
            </a:r>
            <a:r>
              <a:rPr lang="en-US" sz="1700" b="1" dirty="0"/>
              <a:t>gets called . Similarly the variable </a:t>
            </a:r>
            <a:r>
              <a:rPr lang="en-US" sz="1700" b="1" dirty="0">
                <a:solidFill>
                  <a:srgbClr val="FFFF00"/>
                </a:solidFill>
              </a:rPr>
              <a:t>j </a:t>
            </a:r>
            <a:r>
              <a:rPr lang="en-US" sz="1700" b="1" dirty="0"/>
              <a:t>will be created when we will create any object of the class . But since </a:t>
            </a:r>
            <a:r>
              <a:rPr lang="en-US" sz="1700" b="1" dirty="0">
                <a:solidFill>
                  <a:srgbClr val="FFFF00"/>
                </a:solidFill>
              </a:rPr>
              <a:t>we didn’t create any object </a:t>
            </a:r>
            <a:r>
              <a:rPr lang="en-US" sz="1700" b="1" dirty="0"/>
              <a:t>nor </a:t>
            </a:r>
            <a:r>
              <a:rPr lang="en-US" sz="1700" b="1" dirty="0">
                <a:solidFill>
                  <a:srgbClr val="FFFF00"/>
                </a:solidFill>
              </a:rPr>
              <a:t>we have called the method   f1( ) </a:t>
            </a:r>
            <a:r>
              <a:rPr lang="en-US" sz="1700" b="1" dirty="0"/>
              <a:t>so only </a:t>
            </a:r>
            <a:r>
              <a:rPr lang="en-US" sz="1700" b="1" dirty="0">
                <a:solidFill>
                  <a:srgbClr val="FFFF00"/>
                </a:solidFill>
              </a:rPr>
              <a:t>2 class variables </a:t>
            </a:r>
            <a:r>
              <a:rPr lang="en-US" sz="1700" b="1" dirty="0"/>
              <a:t>are there called </a:t>
            </a:r>
            <a:r>
              <a:rPr lang="en-US" sz="1700" b="1" dirty="0" err="1">
                <a:solidFill>
                  <a:srgbClr val="FFFF00"/>
                </a:solidFill>
              </a:rPr>
              <a:t>i</a:t>
            </a:r>
            <a:r>
              <a:rPr lang="en-US" sz="1700" b="1" dirty="0"/>
              <a:t> and </a:t>
            </a:r>
            <a:r>
              <a:rPr lang="en-US" sz="1700" b="1" dirty="0">
                <a:solidFill>
                  <a:srgbClr val="FFFF00"/>
                </a:solidFill>
              </a:rPr>
              <a:t>m</a:t>
            </a:r>
            <a:r>
              <a:rPr lang="en-US" sz="1700" b="1" dirty="0"/>
              <a:t> </a:t>
            </a:r>
            <a:endParaRPr lang="en-IN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/>
              <a:t>How many class variables </a:t>
            </a:r>
            <a:br>
              <a:rPr lang="en-US" sz="2800" b="1" dirty="0"/>
            </a:br>
            <a:r>
              <a:rPr lang="en-US" sz="2800" b="1" dirty="0"/>
              <a:t>will be created by this code?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sz="1800" b="1" dirty="0">
                <a:solidFill>
                  <a:srgbClr val="C00000"/>
                </a:solidFill>
              </a:rPr>
              <a:t>class Sample:</a:t>
            </a:r>
          </a:p>
          <a:p>
            <a:pPr>
              <a:buNone/>
            </a:pPr>
            <a:r>
              <a:rPr lang="en-IN" sz="1800" b="1" dirty="0">
                <a:solidFill>
                  <a:srgbClr val="C00000"/>
                </a:solidFill>
              </a:rPr>
              <a:t>	</a:t>
            </a:r>
            <a:r>
              <a:rPr lang="en-IN" sz="1800" b="1" dirty="0" err="1">
                <a:solidFill>
                  <a:srgbClr val="7030A0"/>
                </a:solidFill>
              </a:rPr>
              <a:t>i</a:t>
            </a:r>
            <a:r>
              <a:rPr lang="en-IN" sz="1800" b="1" dirty="0">
                <a:solidFill>
                  <a:srgbClr val="7030A0"/>
                </a:solidFill>
              </a:rPr>
              <a:t>=10</a:t>
            </a:r>
          </a:p>
          <a:p>
            <a:pPr>
              <a:buNone/>
            </a:pPr>
            <a:r>
              <a:rPr lang="en-IN" sz="1800" b="1" dirty="0">
                <a:solidFill>
                  <a:srgbClr val="C00000"/>
                </a:solidFill>
              </a:rPr>
              <a:t>	def __init__(self):</a:t>
            </a:r>
          </a:p>
          <a:p>
            <a:pPr>
              <a:buNone/>
            </a:pPr>
            <a:r>
              <a:rPr lang="en-IN" sz="1800" b="1" dirty="0">
                <a:solidFill>
                  <a:srgbClr val="C00000"/>
                </a:solidFill>
              </a:rPr>
              <a:t>		</a:t>
            </a:r>
            <a:r>
              <a:rPr lang="en-IN" sz="1800" b="1" dirty="0" err="1">
                <a:solidFill>
                  <a:srgbClr val="7030A0"/>
                </a:solidFill>
              </a:rPr>
              <a:t>Sample.j</a:t>
            </a:r>
            <a:r>
              <a:rPr lang="en-IN" sz="1800" b="1" dirty="0">
                <a:solidFill>
                  <a:srgbClr val="7030A0"/>
                </a:solidFill>
              </a:rPr>
              <a:t>=20</a:t>
            </a:r>
          </a:p>
          <a:p>
            <a:pPr>
              <a:buNone/>
            </a:pPr>
            <a:r>
              <a:rPr lang="en-IN" sz="1800" b="1" dirty="0">
                <a:solidFill>
                  <a:srgbClr val="C00000"/>
                </a:solidFill>
              </a:rPr>
              <a:t>	def f1(self):</a:t>
            </a:r>
          </a:p>
          <a:p>
            <a:pPr>
              <a:buNone/>
            </a:pPr>
            <a:r>
              <a:rPr lang="en-IN" sz="1800" b="1" dirty="0">
                <a:solidFill>
                  <a:srgbClr val="C00000"/>
                </a:solidFill>
              </a:rPr>
              <a:t>		</a:t>
            </a:r>
            <a:r>
              <a:rPr lang="en-IN" sz="1800" b="1" dirty="0" err="1">
                <a:solidFill>
                  <a:srgbClr val="7030A0"/>
                </a:solidFill>
              </a:rPr>
              <a:t>Sample.k</a:t>
            </a:r>
            <a:r>
              <a:rPr lang="en-IN" sz="1800" b="1" dirty="0">
                <a:solidFill>
                  <a:srgbClr val="7030A0"/>
                </a:solidFill>
              </a:rPr>
              <a:t>=30</a:t>
            </a:r>
          </a:p>
          <a:p>
            <a:pPr>
              <a:buNone/>
            </a:pPr>
            <a:r>
              <a:rPr lang="en-IN" sz="1800" b="1" dirty="0" err="1">
                <a:solidFill>
                  <a:srgbClr val="7030A0"/>
                </a:solidFill>
              </a:rPr>
              <a:t>Sample.m</a:t>
            </a:r>
            <a:r>
              <a:rPr lang="en-IN" sz="1800" b="1" dirty="0">
                <a:solidFill>
                  <a:srgbClr val="7030A0"/>
                </a:solidFill>
              </a:rPr>
              <a:t>=40</a:t>
            </a:r>
          </a:p>
          <a:p>
            <a:pPr>
              <a:buNone/>
            </a:pPr>
            <a:r>
              <a:rPr lang="en-IN" sz="1800" b="1" dirty="0">
                <a:solidFill>
                  <a:srgbClr val="7030A0"/>
                </a:solidFill>
              </a:rPr>
              <a:t>s1=Sample()</a:t>
            </a:r>
          </a:p>
          <a:p>
            <a:pPr>
              <a:buNone/>
            </a:pPr>
            <a:r>
              <a:rPr lang="en-IN" sz="1800" b="1" dirty="0">
                <a:solidFill>
                  <a:srgbClr val="C00000"/>
                </a:solidFill>
              </a:rPr>
              <a:t>print(</a:t>
            </a:r>
            <a:r>
              <a:rPr lang="en-IN" sz="1800" b="1" dirty="0" err="1">
                <a:solidFill>
                  <a:srgbClr val="C00000"/>
                </a:solidFill>
              </a:rPr>
              <a:t>Sample.__dict</a:t>
            </a:r>
            <a:r>
              <a:rPr lang="en-IN" sz="1800" b="1" dirty="0">
                <a:solidFill>
                  <a:srgbClr val="C00000"/>
                </a:solidFill>
              </a:rPr>
              <a:t>__)</a:t>
            </a:r>
            <a:endParaRPr lang="en-US" sz="2000" b="1" u="sng" dirty="0"/>
          </a:p>
          <a:p>
            <a:pPr>
              <a:buNone/>
            </a:pPr>
            <a:r>
              <a:rPr lang="en-US" sz="2000" b="1" u="sng" dirty="0"/>
              <a:t>Output:</a:t>
            </a:r>
          </a:p>
          <a:p>
            <a:pPr>
              <a:buNone/>
            </a:pPr>
            <a:endParaRPr lang="en-US" sz="1600" b="1" u="sng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classdemo1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282" y="4929198"/>
            <a:ext cx="8715436" cy="1428760"/>
          </a:xfrm>
          <a:prstGeom prst="rect">
            <a:avLst/>
          </a:prstGeom>
        </p:spPr>
      </p:pic>
      <p:sp>
        <p:nvSpPr>
          <p:cNvPr id="9" name="Rectangular Callout 8"/>
          <p:cNvSpPr/>
          <p:nvPr/>
        </p:nvSpPr>
        <p:spPr>
          <a:xfrm>
            <a:off x="5857884" y="2571744"/>
            <a:ext cx="2786082" cy="1500198"/>
          </a:xfrm>
          <a:prstGeom prst="wedgeRectCallout">
            <a:avLst>
              <a:gd name="adj1" fmla="val -136922"/>
              <a:gd name="adj2" fmla="val 10717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Three </a:t>
            </a:r>
            <a:r>
              <a:rPr lang="en-US" b="1" dirty="0">
                <a:solidFill>
                  <a:srgbClr val="FFFF00"/>
                </a:solidFill>
              </a:rPr>
              <a:t>class variables </a:t>
            </a:r>
            <a:r>
              <a:rPr lang="en-US" b="1" dirty="0"/>
              <a:t>will be created by the code called </a:t>
            </a:r>
            <a:r>
              <a:rPr lang="en-US" b="1" dirty="0" err="1">
                <a:solidFill>
                  <a:srgbClr val="FFFF00"/>
                </a:solidFill>
              </a:rPr>
              <a:t>i</a:t>
            </a:r>
            <a:r>
              <a:rPr lang="en-US" b="1" dirty="0" err="1"/>
              <a:t>,</a:t>
            </a:r>
            <a:r>
              <a:rPr lang="en-US" b="1" dirty="0" err="1">
                <a:solidFill>
                  <a:srgbClr val="FFFF00"/>
                </a:solidFill>
              </a:rPr>
              <a:t>j</a:t>
            </a:r>
            <a:r>
              <a:rPr lang="en-US" b="1" dirty="0"/>
              <a:t> and </a:t>
            </a:r>
            <a:r>
              <a:rPr lang="en-US" b="1" dirty="0">
                <a:solidFill>
                  <a:srgbClr val="FFFF00"/>
                </a:solidFill>
              </a:rPr>
              <a:t>m </a:t>
            </a:r>
            <a:endParaRPr lang="en-IN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/>
              <a:t>How many class variables </a:t>
            </a:r>
            <a:br>
              <a:rPr lang="en-US" sz="2800" b="1" dirty="0"/>
            </a:br>
            <a:r>
              <a:rPr lang="en-US" sz="2800" b="1" dirty="0"/>
              <a:t>will be created by this code?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sz="1800" b="1" dirty="0">
                <a:solidFill>
                  <a:srgbClr val="C00000"/>
                </a:solidFill>
              </a:rPr>
              <a:t>class Sample:</a:t>
            </a:r>
          </a:p>
          <a:p>
            <a:pPr>
              <a:buNone/>
            </a:pPr>
            <a:r>
              <a:rPr lang="en-IN" sz="1800" b="1" dirty="0">
                <a:solidFill>
                  <a:srgbClr val="C00000"/>
                </a:solidFill>
              </a:rPr>
              <a:t>	</a:t>
            </a:r>
            <a:r>
              <a:rPr lang="en-IN" sz="1800" b="1" dirty="0" err="1">
                <a:solidFill>
                  <a:srgbClr val="7030A0"/>
                </a:solidFill>
              </a:rPr>
              <a:t>i</a:t>
            </a:r>
            <a:r>
              <a:rPr lang="en-IN" sz="1800" b="1" dirty="0">
                <a:solidFill>
                  <a:srgbClr val="7030A0"/>
                </a:solidFill>
              </a:rPr>
              <a:t>=10</a:t>
            </a:r>
          </a:p>
          <a:p>
            <a:pPr>
              <a:buNone/>
            </a:pPr>
            <a:r>
              <a:rPr lang="en-IN" sz="1800" b="1" dirty="0">
                <a:solidFill>
                  <a:srgbClr val="C00000"/>
                </a:solidFill>
              </a:rPr>
              <a:t>	def __init__(self):</a:t>
            </a:r>
          </a:p>
          <a:p>
            <a:pPr>
              <a:buNone/>
            </a:pPr>
            <a:r>
              <a:rPr lang="en-IN" sz="1800" b="1" dirty="0">
                <a:solidFill>
                  <a:srgbClr val="C00000"/>
                </a:solidFill>
              </a:rPr>
              <a:t>		</a:t>
            </a:r>
            <a:r>
              <a:rPr lang="en-IN" sz="1800" b="1" dirty="0" err="1">
                <a:solidFill>
                  <a:srgbClr val="7030A0"/>
                </a:solidFill>
              </a:rPr>
              <a:t>Sample.j</a:t>
            </a:r>
            <a:r>
              <a:rPr lang="en-IN" sz="1800" b="1" dirty="0">
                <a:solidFill>
                  <a:srgbClr val="7030A0"/>
                </a:solidFill>
              </a:rPr>
              <a:t>=20</a:t>
            </a:r>
          </a:p>
          <a:p>
            <a:pPr>
              <a:buNone/>
            </a:pPr>
            <a:r>
              <a:rPr lang="en-IN" sz="1800" b="1" dirty="0">
                <a:solidFill>
                  <a:srgbClr val="C00000"/>
                </a:solidFill>
              </a:rPr>
              <a:t>	def f1(self):</a:t>
            </a:r>
          </a:p>
          <a:p>
            <a:pPr>
              <a:buNone/>
            </a:pPr>
            <a:r>
              <a:rPr lang="en-IN" sz="1800" b="1" dirty="0">
                <a:solidFill>
                  <a:srgbClr val="C00000"/>
                </a:solidFill>
              </a:rPr>
              <a:t>		</a:t>
            </a:r>
            <a:r>
              <a:rPr lang="en-IN" sz="1800" b="1" dirty="0" err="1">
                <a:solidFill>
                  <a:srgbClr val="7030A0"/>
                </a:solidFill>
              </a:rPr>
              <a:t>Sample.k</a:t>
            </a:r>
            <a:r>
              <a:rPr lang="en-IN" sz="1800" b="1" dirty="0">
                <a:solidFill>
                  <a:srgbClr val="7030A0"/>
                </a:solidFill>
              </a:rPr>
              <a:t>=30</a:t>
            </a:r>
          </a:p>
          <a:p>
            <a:pPr>
              <a:buNone/>
            </a:pPr>
            <a:r>
              <a:rPr lang="en-IN" sz="1800" b="1" dirty="0" err="1">
                <a:solidFill>
                  <a:srgbClr val="7030A0"/>
                </a:solidFill>
              </a:rPr>
              <a:t>Sample.m</a:t>
            </a:r>
            <a:r>
              <a:rPr lang="en-IN" sz="1800" b="1" dirty="0">
                <a:solidFill>
                  <a:srgbClr val="7030A0"/>
                </a:solidFill>
              </a:rPr>
              <a:t>=40</a:t>
            </a:r>
          </a:p>
          <a:p>
            <a:pPr>
              <a:buNone/>
            </a:pPr>
            <a:r>
              <a:rPr lang="en-IN" sz="1800" b="1" dirty="0">
                <a:solidFill>
                  <a:srgbClr val="7030A0"/>
                </a:solidFill>
              </a:rPr>
              <a:t>s1=Sample()</a:t>
            </a:r>
          </a:p>
          <a:p>
            <a:pPr>
              <a:buNone/>
            </a:pPr>
            <a:r>
              <a:rPr lang="en-US" sz="1800" b="1" dirty="0">
                <a:solidFill>
                  <a:srgbClr val="7030A0"/>
                </a:solidFill>
              </a:rPr>
              <a:t>S2=Sample()</a:t>
            </a:r>
            <a:endParaRPr lang="en-IN" sz="1800" b="1" dirty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IN" sz="1800" b="1" dirty="0">
                <a:solidFill>
                  <a:srgbClr val="C00000"/>
                </a:solidFill>
              </a:rPr>
              <a:t>print(</a:t>
            </a:r>
            <a:r>
              <a:rPr lang="en-IN" sz="1800" b="1" dirty="0" err="1">
                <a:solidFill>
                  <a:srgbClr val="C00000"/>
                </a:solidFill>
              </a:rPr>
              <a:t>Sample.__dict</a:t>
            </a:r>
            <a:r>
              <a:rPr lang="en-IN" sz="1800" b="1" dirty="0">
                <a:solidFill>
                  <a:srgbClr val="C00000"/>
                </a:solidFill>
              </a:rPr>
              <a:t>__)</a:t>
            </a:r>
            <a:endParaRPr lang="en-US" sz="2000" b="1" u="sng" dirty="0"/>
          </a:p>
          <a:p>
            <a:pPr>
              <a:buNone/>
            </a:pPr>
            <a:r>
              <a:rPr lang="en-US" sz="2000" b="1" u="sng" dirty="0"/>
              <a:t>Output:</a:t>
            </a:r>
          </a:p>
          <a:p>
            <a:pPr>
              <a:buNone/>
            </a:pPr>
            <a:endParaRPr lang="en-US" sz="1600" b="1" u="sng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classdemo1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282" y="5214950"/>
            <a:ext cx="8715436" cy="1143008"/>
          </a:xfrm>
          <a:prstGeom prst="rect">
            <a:avLst/>
          </a:prstGeom>
        </p:spPr>
      </p:pic>
      <p:sp>
        <p:nvSpPr>
          <p:cNvPr id="9" name="Rectangular Callout 8"/>
          <p:cNvSpPr/>
          <p:nvPr/>
        </p:nvSpPr>
        <p:spPr>
          <a:xfrm>
            <a:off x="5143504" y="1500174"/>
            <a:ext cx="3786214" cy="2071702"/>
          </a:xfrm>
          <a:prstGeom prst="wedgeRectCallout">
            <a:avLst>
              <a:gd name="adj1" fmla="val -95899"/>
              <a:gd name="adj2" fmla="val 1241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Still only three </a:t>
            </a:r>
            <a:r>
              <a:rPr lang="en-US" b="1" dirty="0">
                <a:solidFill>
                  <a:srgbClr val="FFFF00"/>
                </a:solidFill>
              </a:rPr>
              <a:t>class variables </a:t>
            </a:r>
            <a:r>
              <a:rPr lang="en-US" b="1" dirty="0"/>
              <a:t>will be created by the code called </a:t>
            </a:r>
            <a:r>
              <a:rPr lang="en-US" b="1" dirty="0" err="1">
                <a:solidFill>
                  <a:srgbClr val="FFFF00"/>
                </a:solidFill>
              </a:rPr>
              <a:t>i</a:t>
            </a:r>
            <a:r>
              <a:rPr lang="en-US" b="1" dirty="0" err="1"/>
              <a:t>,</a:t>
            </a:r>
            <a:r>
              <a:rPr lang="en-US" b="1" dirty="0" err="1">
                <a:solidFill>
                  <a:srgbClr val="FFFF00"/>
                </a:solidFill>
              </a:rPr>
              <a:t>j</a:t>
            </a:r>
            <a:r>
              <a:rPr lang="en-US" b="1" dirty="0"/>
              <a:t> and </a:t>
            </a:r>
            <a:r>
              <a:rPr lang="en-US" b="1" dirty="0">
                <a:solidFill>
                  <a:srgbClr val="FFFF00"/>
                </a:solidFill>
              </a:rPr>
              <a:t>m </a:t>
            </a:r>
            <a:r>
              <a:rPr lang="en-US" b="1" dirty="0">
                <a:solidFill>
                  <a:schemeClr val="bg1"/>
                </a:solidFill>
              </a:rPr>
              <a:t>because </a:t>
            </a:r>
            <a:r>
              <a:rPr lang="en-US" b="1" dirty="0">
                <a:solidFill>
                  <a:srgbClr val="FFFF00"/>
                </a:solidFill>
              </a:rPr>
              <a:t>class variables </a:t>
            </a:r>
            <a:r>
              <a:rPr lang="en-US" b="1" dirty="0">
                <a:solidFill>
                  <a:schemeClr val="bg1"/>
                </a:solidFill>
              </a:rPr>
              <a:t>are not created </a:t>
            </a:r>
            <a:r>
              <a:rPr lang="en-US" b="1" dirty="0">
                <a:solidFill>
                  <a:srgbClr val="FFFF00"/>
                </a:solidFill>
              </a:rPr>
              <a:t>per instance basis </a:t>
            </a:r>
            <a:r>
              <a:rPr lang="en-US" b="1" dirty="0">
                <a:solidFill>
                  <a:schemeClr val="bg1"/>
                </a:solidFill>
              </a:rPr>
              <a:t>rather there is only </a:t>
            </a:r>
            <a:r>
              <a:rPr lang="en-US" b="1" dirty="0">
                <a:solidFill>
                  <a:srgbClr val="FFFF00"/>
                </a:solidFill>
              </a:rPr>
              <a:t>1 copy </a:t>
            </a:r>
            <a:r>
              <a:rPr lang="en-US" b="1" dirty="0">
                <a:solidFill>
                  <a:schemeClr val="bg1"/>
                </a:solidFill>
              </a:rPr>
              <a:t>shared by all the objects</a:t>
            </a:r>
            <a:endParaRPr lang="en-IN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/>
              <a:t>How many class variables </a:t>
            </a:r>
            <a:br>
              <a:rPr lang="en-US" sz="2800" b="1" dirty="0"/>
            </a:br>
            <a:r>
              <a:rPr lang="en-US" sz="2800" b="1" dirty="0"/>
              <a:t>will be created by this code?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sz="1600" b="1" dirty="0">
                <a:solidFill>
                  <a:srgbClr val="C00000"/>
                </a:solidFill>
              </a:rPr>
              <a:t>class Sample:</a:t>
            </a:r>
          </a:p>
          <a:p>
            <a:pPr>
              <a:buNone/>
            </a:pPr>
            <a:r>
              <a:rPr lang="en-IN" sz="1600" b="1" dirty="0">
                <a:solidFill>
                  <a:srgbClr val="C00000"/>
                </a:solidFill>
              </a:rPr>
              <a:t>	</a:t>
            </a:r>
            <a:r>
              <a:rPr lang="en-IN" sz="1600" b="1" dirty="0" err="1">
                <a:solidFill>
                  <a:srgbClr val="7030A0"/>
                </a:solidFill>
              </a:rPr>
              <a:t>i</a:t>
            </a:r>
            <a:r>
              <a:rPr lang="en-IN" sz="1600" b="1" dirty="0">
                <a:solidFill>
                  <a:srgbClr val="7030A0"/>
                </a:solidFill>
              </a:rPr>
              <a:t>=10</a:t>
            </a:r>
          </a:p>
          <a:p>
            <a:pPr>
              <a:buNone/>
            </a:pPr>
            <a:r>
              <a:rPr lang="en-IN" sz="1600" b="1" dirty="0">
                <a:solidFill>
                  <a:srgbClr val="C00000"/>
                </a:solidFill>
              </a:rPr>
              <a:t>	def __init__(self):</a:t>
            </a:r>
          </a:p>
          <a:p>
            <a:pPr>
              <a:buNone/>
            </a:pPr>
            <a:r>
              <a:rPr lang="en-IN" sz="1600" b="1" dirty="0">
                <a:solidFill>
                  <a:srgbClr val="C00000"/>
                </a:solidFill>
              </a:rPr>
              <a:t>		</a:t>
            </a:r>
            <a:r>
              <a:rPr lang="en-IN" sz="1600" b="1" dirty="0" err="1">
                <a:solidFill>
                  <a:srgbClr val="7030A0"/>
                </a:solidFill>
              </a:rPr>
              <a:t>Sample.j</a:t>
            </a:r>
            <a:r>
              <a:rPr lang="en-IN" sz="1600" b="1" dirty="0">
                <a:solidFill>
                  <a:srgbClr val="7030A0"/>
                </a:solidFill>
              </a:rPr>
              <a:t>=20</a:t>
            </a:r>
          </a:p>
          <a:p>
            <a:pPr>
              <a:buNone/>
            </a:pPr>
            <a:r>
              <a:rPr lang="en-IN" sz="1600" b="1" dirty="0">
                <a:solidFill>
                  <a:srgbClr val="C00000"/>
                </a:solidFill>
              </a:rPr>
              <a:t>	def f1(self):</a:t>
            </a:r>
          </a:p>
          <a:p>
            <a:pPr>
              <a:buNone/>
            </a:pPr>
            <a:r>
              <a:rPr lang="en-IN" sz="1600" b="1" dirty="0">
                <a:solidFill>
                  <a:srgbClr val="C00000"/>
                </a:solidFill>
              </a:rPr>
              <a:t>		</a:t>
            </a:r>
            <a:r>
              <a:rPr lang="en-IN" sz="1600" b="1" dirty="0" err="1">
                <a:solidFill>
                  <a:srgbClr val="7030A0"/>
                </a:solidFill>
              </a:rPr>
              <a:t>Sample.k</a:t>
            </a:r>
            <a:r>
              <a:rPr lang="en-IN" sz="1600" b="1" dirty="0">
                <a:solidFill>
                  <a:srgbClr val="7030A0"/>
                </a:solidFill>
              </a:rPr>
              <a:t>=30</a:t>
            </a:r>
          </a:p>
          <a:p>
            <a:pPr>
              <a:buNone/>
            </a:pPr>
            <a:r>
              <a:rPr lang="en-IN" sz="1600" b="1" dirty="0" err="1">
                <a:solidFill>
                  <a:srgbClr val="7030A0"/>
                </a:solidFill>
              </a:rPr>
              <a:t>Sample.m</a:t>
            </a:r>
            <a:r>
              <a:rPr lang="en-IN" sz="1600" b="1" dirty="0">
                <a:solidFill>
                  <a:srgbClr val="7030A0"/>
                </a:solidFill>
              </a:rPr>
              <a:t>=40</a:t>
            </a:r>
          </a:p>
          <a:p>
            <a:pPr>
              <a:buNone/>
            </a:pPr>
            <a:r>
              <a:rPr lang="en-IN" sz="1600" b="1" dirty="0">
                <a:solidFill>
                  <a:srgbClr val="7030A0"/>
                </a:solidFill>
              </a:rPr>
              <a:t>s1=Sample()</a:t>
            </a:r>
          </a:p>
          <a:p>
            <a:pPr>
              <a:buNone/>
            </a:pPr>
            <a:r>
              <a:rPr lang="en-US" sz="1600" b="1" dirty="0">
                <a:solidFill>
                  <a:srgbClr val="7030A0"/>
                </a:solidFill>
              </a:rPr>
              <a:t>s2=Sample()</a:t>
            </a:r>
          </a:p>
          <a:p>
            <a:pPr>
              <a:buNone/>
            </a:pPr>
            <a:r>
              <a:rPr lang="en-US" sz="1600" b="1" dirty="0">
                <a:solidFill>
                  <a:srgbClr val="7030A0"/>
                </a:solidFill>
              </a:rPr>
              <a:t>s1.f1()</a:t>
            </a:r>
          </a:p>
          <a:p>
            <a:pPr>
              <a:buNone/>
            </a:pPr>
            <a:r>
              <a:rPr lang="en-US" sz="1600" b="1" dirty="0">
                <a:solidFill>
                  <a:srgbClr val="7030A0"/>
                </a:solidFill>
              </a:rPr>
              <a:t>s2.f1()</a:t>
            </a:r>
            <a:endParaRPr lang="en-IN" sz="1600" b="1" dirty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IN" sz="1600" b="1" dirty="0">
                <a:solidFill>
                  <a:srgbClr val="C00000"/>
                </a:solidFill>
              </a:rPr>
              <a:t>print(</a:t>
            </a:r>
            <a:r>
              <a:rPr lang="en-IN" sz="1600" b="1" dirty="0" err="1">
                <a:solidFill>
                  <a:srgbClr val="C00000"/>
                </a:solidFill>
              </a:rPr>
              <a:t>Sample.__dict</a:t>
            </a:r>
            <a:r>
              <a:rPr lang="en-IN" sz="1600" b="1" dirty="0">
                <a:solidFill>
                  <a:srgbClr val="C00000"/>
                </a:solidFill>
              </a:rPr>
              <a:t>__)</a:t>
            </a:r>
            <a:endParaRPr lang="en-US" sz="1600" b="1" u="sng" dirty="0"/>
          </a:p>
          <a:p>
            <a:pPr>
              <a:buNone/>
            </a:pPr>
            <a:r>
              <a:rPr lang="en-US" sz="1800" b="1" u="sng" dirty="0"/>
              <a:t>Output:</a:t>
            </a:r>
          </a:p>
          <a:p>
            <a:pPr>
              <a:buNone/>
            </a:pPr>
            <a:endParaRPr lang="en-US" sz="1600" b="1" u="sng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classdemo1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44" y="5440748"/>
            <a:ext cx="8858312" cy="127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sz="1600" b="1" dirty="0">
                <a:solidFill>
                  <a:srgbClr val="C00000"/>
                </a:solidFill>
              </a:rPr>
              <a:t>class Sample:</a:t>
            </a:r>
          </a:p>
          <a:p>
            <a:pPr>
              <a:buNone/>
            </a:pPr>
            <a:r>
              <a:rPr lang="en-IN" sz="1600" b="1" dirty="0">
                <a:solidFill>
                  <a:srgbClr val="C00000"/>
                </a:solidFill>
              </a:rPr>
              <a:t>	</a:t>
            </a:r>
            <a:r>
              <a:rPr lang="en-IN" sz="1600" b="1" dirty="0" err="1">
                <a:solidFill>
                  <a:srgbClr val="7030A0"/>
                </a:solidFill>
              </a:rPr>
              <a:t>i</a:t>
            </a:r>
            <a:r>
              <a:rPr lang="en-IN" sz="1600" b="1" dirty="0">
                <a:solidFill>
                  <a:srgbClr val="7030A0"/>
                </a:solidFill>
              </a:rPr>
              <a:t>=10</a:t>
            </a:r>
          </a:p>
          <a:p>
            <a:pPr>
              <a:buNone/>
            </a:pPr>
            <a:r>
              <a:rPr lang="en-IN" sz="1600" b="1" dirty="0">
                <a:solidFill>
                  <a:srgbClr val="C00000"/>
                </a:solidFill>
              </a:rPr>
              <a:t>	def __init__(self):</a:t>
            </a:r>
          </a:p>
          <a:p>
            <a:pPr>
              <a:buNone/>
            </a:pPr>
            <a:r>
              <a:rPr lang="en-IN" sz="1600" b="1" dirty="0">
                <a:solidFill>
                  <a:srgbClr val="C00000"/>
                </a:solidFill>
              </a:rPr>
              <a:t>		</a:t>
            </a:r>
            <a:r>
              <a:rPr lang="en-IN" sz="1600" b="1" dirty="0">
                <a:solidFill>
                  <a:srgbClr val="7030A0"/>
                </a:solidFill>
              </a:rPr>
              <a:t>print("Constructor called. . .")</a:t>
            </a:r>
          </a:p>
          <a:p>
            <a:pPr>
              <a:buNone/>
            </a:pPr>
            <a:r>
              <a:rPr lang="en-IN" sz="1600" b="1" dirty="0">
                <a:solidFill>
                  <a:srgbClr val="7030A0"/>
                </a:solidFill>
              </a:rPr>
              <a:t>		print(</a:t>
            </a:r>
            <a:r>
              <a:rPr lang="en-IN" sz="1600" b="1" dirty="0" err="1">
                <a:solidFill>
                  <a:srgbClr val="7030A0"/>
                </a:solidFill>
              </a:rPr>
              <a:t>Sample.i</a:t>
            </a:r>
            <a:r>
              <a:rPr lang="en-IN" sz="1600" b="1" dirty="0">
                <a:solidFill>
                  <a:srgbClr val="7030A0"/>
                </a:solidFill>
              </a:rPr>
              <a:t>)</a:t>
            </a:r>
          </a:p>
          <a:p>
            <a:pPr>
              <a:buNone/>
            </a:pPr>
            <a:r>
              <a:rPr lang="en-IN" sz="1600" b="1" dirty="0">
                <a:solidFill>
                  <a:srgbClr val="7030A0"/>
                </a:solidFill>
              </a:rPr>
              <a:t>		print(</a:t>
            </a:r>
            <a:r>
              <a:rPr lang="en-IN" sz="1600" b="1" dirty="0" err="1">
                <a:solidFill>
                  <a:srgbClr val="7030A0"/>
                </a:solidFill>
              </a:rPr>
              <a:t>self.i</a:t>
            </a:r>
            <a:r>
              <a:rPr lang="en-IN" sz="1600" b="1" dirty="0">
                <a:solidFill>
                  <a:srgbClr val="7030A0"/>
                </a:solidFill>
              </a:rPr>
              <a:t>)</a:t>
            </a:r>
          </a:p>
          <a:p>
            <a:pPr>
              <a:buNone/>
            </a:pPr>
            <a:r>
              <a:rPr lang="en-IN" sz="1600" b="1" dirty="0">
                <a:solidFill>
                  <a:srgbClr val="C00000"/>
                </a:solidFill>
              </a:rPr>
              <a:t>	def f1(self):</a:t>
            </a:r>
          </a:p>
          <a:p>
            <a:pPr>
              <a:buNone/>
            </a:pPr>
            <a:r>
              <a:rPr lang="en-IN" sz="1600" b="1" dirty="0">
                <a:solidFill>
                  <a:srgbClr val="C00000"/>
                </a:solidFill>
              </a:rPr>
              <a:t>		</a:t>
            </a:r>
            <a:r>
              <a:rPr lang="en-IN" sz="1600" b="1" dirty="0">
                <a:solidFill>
                  <a:srgbClr val="7030A0"/>
                </a:solidFill>
              </a:rPr>
              <a:t>print("f1 called. . .")</a:t>
            </a:r>
          </a:p>
          <a:p>
            <a:pPr>
              <a:buNone/>
            </a:pPr>
            <a:r>
              <a:rPr lang="en-IN" sz="1600" b="1" dirty="0">
                <a:solidFill>
                  <a:srgbClr val="7030A0"/>
                </a:solidFill>
              </a:rPr>
              <a:t>		print(</a:t>
            </a:r>
            <a:r>
              <a:rPr lang="en-IN" sz="1600" b="1" dirty="0" err="1">
                <a:solidFill>
                  <a:srgbClr val="7030A0"/>
                </a:solidFill>
              </a:rPr>
              <a:t>Sample.i</a:t>
            </a:r>
            <a:r>
              <a:rPr lang="en-IN" sz="1600" b="1" dirty="0">
                <a:solidFill>
                  <a:srgbClr val="7030A0"/>
                </a:solidFill>
              </a:rPr>
              <a:t>)</a:t>
            </a:r>
          </a:p>
          <a:p>
            <a:pPr>
              <a:buNone/>
            </a:pPr>
            <a:r>
              <a:rPr lang="en-IN" sz="1600" b="1" dirty="0">
                <a:solidFill>
                  <a:srgbClr val="7030A0"/>
                </a:solidFill>
              </a:rPr>
              <a:t>		print(</a:t>
            </a:r>
            <a:r>
              <a:rPr lang="en-IN" sz="1600" b="1" dirty="0" err="1">
                <a:solidFill>
                  <a:srgbClr val="7030A0"/>
                </a:solidFill>
              </a:rPr>
              <a:t>self.i</a:t>
            </a:r>
            <a:r>
              <a:rPr lang="en-IN" sz="1600" b="1" dirty="0">
                <a:solidFill>
                  <a:srgbClr val="7030A0"/>
                </a:solidFill>
              </a:rPr>
              <a:t>)</a:t>
            </a:r>
          </a:p>
          <a:p>
            <a:pPr>
              <a:buNone/>
            </a:pPr>
            <a:r>
              <a:rPr lang="en-IN" sz="1600" b="1" dirty="0">
                <a:solidFill>
                  <a:srgbClr val="C00000"/>
                </a:solidFill>
              </a:rPr>
              <a:t>s1=Sample()</a:t>
            </a:r>
          </a:p>
          <a:p>
            <a:pPr>
              <a:buNone/>
            </a:pPr>
            <a:r>
              <a:rPr lang="en-IN" sz="1600" b="1" dirty="0">
                <a:solidFill>
                  <a:srgbClr val="C00000"/>
                </a:solidFill>
              </a:rPr>
              <a:t>s1.f1()</a:t>
            </a:r>
          </a:p>
          <a:p>
            <a:pPr>
              <a:buNone/>
            </a:pPr>
            <a:r>
              <a:rPr lang="en-US" sz="1800" b="1" u="sng" dirty="0"/>
              <a:t>Output:</a:t>
            </a:r>
          </a:p>
          <a:p>
            <a:pPr>
              <a:buNone/>
            </a:pPr>
            <a:endParaRPr lang="en-US" sz="1600" b="1" u="sng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classdemo1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158" y="5429264"/>
            <a:ext cx="3571900" cy="127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sz="2400" b="1" dirty="0">
                <a:solidFill>
                  <a:srgbClr val="C00000"/>
                </a:solidFill>
              </a:rPr>
              <a:t>class Sample:</a:t>
            </a:r>
          </a:p>
          <a:p>
            <a:pPr>
              <a:buNone/>
            </a:pPr>
            <a:r>
              <a:rPr lang="en-IN" sz="2400" b="1" dirty="0">
                <a:solidFill>
                  <a:srgbClr val="C00000"/>
                </a:solidFill>
              </a:rPr>
              <a:t>	</a:t>
            </a:r>
            <a:r>
              <a:rPr lang="en-IN" sz="2400" b="1" dirty="0" err="1">
                <a:solidFill>
                  <a:srgbClr val="7030A0"/>
                </a:solidFill>
              </a:rPr>
              <a:t>i</a:t>
            </a:r>
            <a:r>
              <a:rPr lang="en-IN" sz="2400" b="1" dirty="0">
                <a:solidFill>
                  <a:srgbClr val="7030A0"/>
                </a:solidFill>
              </a:rPr>
              <a:t>=10</a:t>
            </a:r>
          </a:p>
          <a:p>
            <a:pPr>
              <a:buNone/>
            </a:pPr>
            <a:r>
              <a:rPr lang="en-IN" sz="2400" b="1" dirty="0">
                <a:solidFill>
                  <a:srgbClr val="C00000"/>
                </a:solidFill>
              </a:rPr>
              <a:t>	def __init__(self):</a:t>
            </a:r>
          </a:p>
          <a:p>
            <a:pPr>
              <a:buNone/>
            </a:pPr>
            <a:r>
              <a:rPr lang="en-IN" sz="2400" b="1" dirty="0">
                <a:solidFill>
                  <a:srgbClr val="C00000"/>
                </a:solidFill>
              </a:rPr>
              <a:t>		</a:t>
            </a:r>
            <a:r>
              <a:rPr lang="en-IN" sz="2400" b="1" dirty="0" err="1">
                <a:solidFill>
                  <a:srgbClr val="7030A0"/>
                </a:solidFill>
              </a:rPr>
              <a:t>self.i</a:t>
            </a:r>
            <a:r>
              <a:rPr lang="en-IN" sz="2400" b="1" dirty="0">
                <a:solidFill>
                  <a:srgbClr val="7030A0"/>
                </a:solidFill>
              </a:rPr>
              <a:t>=20</a:t>
            </a:r>
          </a:p>
          <a:p>
            <a:pPr>
              <a:buNone/>
            </a:pPr>
            <a:r>
              <a:rPr lang="en-IN" sz="2400" b="1" dirty="0">
                <a:solidFill>
                  <a:srgbClr val="C00000"/>
                </a:solidFill>
              </a:rPr>
              <a:t>	</a:t>
            </a:r>
          </a:p>
          <a:p>
            <a:pPr>
              <a:buNone/>
            </a:pPr>
            <a:r>
              <a:rPr lang="en-IN" sz="2400" b="1" dirty="0">
                <a:solidFill>
                  <a:srgbClr val="C00000"/>
                </a:solidFill>
              </a:rPr>
              <a:t>s1=Sample()</a:t>
            </a:r>
          </a:p>
          <a:p>
            <a:pPr>
              <a:buNone/>
            </a:pPr>
            <a:r>
              <a:rPr lang="en-IN" sz="2400" b="1" dirty="0">
                <a:solidFill>
                  <a:srgbClr val="7030A0"/>
                </a:solidFill>
              </a:rPr>
              <a:t>print(</a:t>
            </a:r>
            <a:r>
              <a:rPr lang="en-IN" sz="2400" b="1" dirty="0" err="1">
                <a:solidFill>
                  <a:srgbClr val="7030A0"/>
                </a:solidFill>
              </a:rPr>
              <a:t>Sample.i</a:t>
            </a:r>
            <a:r>
              <a:rPr lang="en-IN" sz="2400" b="1" dirty="0">
                <a:solidFill>
                  <a:srgbClr val="7030A0"/>
                </a:solidFill>
              </a:rPr>
              <a:t>)</a:t>
            </a:r>
          </a:p>
          <a:p>
            <a:pPr>
              <a:buNone/>
            </a:pPr>
            <a:endParaRPr lang="en-IN" sz="1600" b="1" u="sng" dirty="0">
              <a:solidFill>
                <a:srgbClr val="7030A0"/>
              </a:solidFill>
            </a:endParaRPr>
          </a:p>
          <a:p>
            <a:pPr>
              <a:buNone/>
            </a:pPr>
            <a:endParaRPr lang="en-IN" sz="1600" b="1" u="sng" dirty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US" sz="2400" b="1" u="sng" dirty="0"/>
              <a:t>Output:</a:t>
            </a:r>
          </a:p>
          <a:p>
            <a:pPr>
              <a:buNone/>
            </a:pPr>
            <a:endParaRPr lang="en-US" sz="1600" b="1" u="sng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classdemo1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596" y="5643578"/>
            <a:ext cx="428628" cy="415233"/>
          </a:xfrm>
          <a:prstGeom prst="rect">
            <a:avLst/>
          </a:prstGeom>
        </p:spPr>
      </p:pic>
      <p:sp>
        <p:nvSpPr>
          <p:cNvPr id="7" name="Rectangular Callout 6"/>
          <p:cNvSpPr/>
          <p:nvPr/>
        </p:nvSpPr>
        <p:spPr>
          <a:xfrm>
            <a:off x="5143504" y="1500174"/>
            <a:ext cx="3786214" cy="3571900"/>
          </a:xfrm>
          <a:prstGeom prst="wedgeRectCallout">
            <a:avLst>
              <a:gd name="adj1" fmla="val -125344"/>
              <a:gd name="adj2" fmla="val 3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As mentioned previously , if we use </a:t>
            </a:r>
            <a:r>
              <a:rPr lang="en-US" b="1" dirty="0">
                <a:solidFill>
                  <a:srgbClr val="FFFF00"/>
                </a:solidFill>
              </a:rPr>
              <a:t>self</a:t>
            </a:r>
            <a:r>
              <a:rPr lang="en-US" b="1" dirty="0">
                <a:solidFill>
                  <a:schemeClr val="bg1"/>
                </a:solidFill>
              </a:rPr>
              <a:t> or </a:t>
            </a:r>
            <a:r>
              <a:rPr lang="en-US" b="1" dirty="0">
                <a:solidFill>
                  <a:srgbClr val="FFFF00"/>
                </a:solidFill>
              </a:rPr>
              <a:t>object reference </a:t>
            </a:r>
            <a:r>
              <a:rPr lang="en-US" b="1" dirty="0">
                <a:solidFill>
                  <a:schemeClr val="bg1"/>
                </a:solidFill>
              </a:rPr>
              <a:t>to </a:t>
            </a:r>
            <a:r>
              <a:rPr lang="en-US" b="1" dirty="0">
                <a:solidFill>
                  <a:srgbClr val="FFFF00"/>
                </a:solidFill>
              </a:rPr>
              <a:t>modify</a:t>
            </a:r>
            <a:r>
              <a:rPr lang="en-US" b="1" dirty="0">
                <a:solidFill>
                  <a:schemeClr val="bg1"/>
                </a:solidFill>
              </a:rPr>
              <a:t> a </a:t>
            </a:r>
            <a:r>
              <a:rPr lang="en-US" b="1" dirty="0">
                <a:solidFill>
                  <a:srgbClr val="FFFF00"/>
                </a:solidFill>
              </a:rPr>
              <a:t>class variable </a:t>
            </a:r>
            <a:r>
              <a:rPr lang="en-US" b="1" dirty="0">
                <a:solidFill>
                  <a:schemeClr val="bg1"/>
                </a:solidFill>
              </a:rPr>
              <a:t>, then </a:t>
            </a:r>
            <a:r>
              <a:rPr lang="en-US" b="1" dirty="0">
                <a:solidFill>
                  <a:srgbClr val="FFFF00"/>
                </a:solidFill>
              </a:rPr>
              <a:t>Python</a:t>
            </a:r>
            <a:r>
              <a:rPr lang="en-US" b="1" dirty="0">
                <a:solidFill>
                  <a:schemeClr val="bg1"/>
                </a:solidFill>
              </a:rPr>
              <a:t> does not </a:t>
            </a:r>
            <a:r>
              <a:rPr lang="en-US" b="1" dirty="0">
                <a:solidFill>
                  <a:srgbClr val="FFFF00"/>
                </a:solidFill>
              </a:rPr>
              <a:t>modify </a:t>
            </a:r>
            <a:r>
              <a:rPr lang="en-US" b="1" dirty="0">
                <a:solidFill>
                  <a:schemeClr val="bg1"/>
                </a:solidFill>
              </a:rPr>
              <a:t>the </a:t>
            </a:r>
            <a:r>
              <a:rPr lang="en-US" b="1" dirty="0">
                <a:solidFill>
                  <a:srgbClr val="FFFF00"/>
                </a:solidFill>
              </a:rPr>
              <a:t>class variable </a:t>
            </a:r>
            <a:r>
              <a:rPr lang="en-US" b="1" dirty="0">
                <a:solidFill>
                  <a:schemeClr val="bg1"/>
                </a:solidFill>
              </a:rPr>
              <a:t>. Rather it creates a new </a:t>
            </a:r>
            <a:r>
              <a:rPr lang="en-US" b="1" dirty="0">
                <a:solidFill>
                  <a:srgbClr val="FFFF00"/>
                </a:solidFill>
              </a:rPr>
              <a:t>instance variable</a:t>
            </a:r>
            <a:r>
              <a:rPr lang="en-US" b="1" dirty="0">
                <a:solidFill>
                  <a:schemeClr val="bg1"/>
                </a:solidFill>
              </a:rPr>
              <a:t> inside the </a:t>
            </a:r>
            <a:r>
              <a:rPr lang="en-US" b="1" dirty="0">
                <a:solidFill>
                  <a:srgbClr val="FFFF00"/>
                </a:solidFill>
              </a:rPr>
              <a:t>object’s memory area </a:t>
            </a:r>
            <a:r>
              <a:rPr lang="en-US" b="1" dirty="0">
                <a:solidFill>
                  <a:schemeClr val="bg1"/>
                </a:solidFill>
              </a:rPr>
              <a:t>by the </a:t>
            </a:r>
            <a:r>
              <a:rPr lang="en-US" b="1" dirty="0">
                <a:solidFill>
                  <a:srgbClr val="FFFF00"/>
                </a:solidFill>
              </a:rPr>
              <a:t>same name.</a:t>
            </a: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So  in our case </a:t>
            </a:r>
            <a:r>
              <a:rPr lang="en-US" b="1" dirty="0">
                <a:solidFill>
                  <a:srgbClr val="FFFF00"/>
                </a:solidFill>
              </a:rPr>
              <a:t>2 variables </a:t>
            </a:r>
            <a:r>
              <a:rPr lang="en-US" b="1" dirty="0">
                <a:solidFill>
                  <a:schemeClr val="bg1"/>
                </a:solidFill>
              </a:rPr>
              <a:t>by the name </a:t>
            </a:r>
            <a:r>
              <a:rPr lang="en-US" b="1" dirty="0" err="1">
                <a:solidFill>
                  <a:srgbClr val="FFFF00"/>
                </a:solidFill>
              </a:rPr>
              <a:t>i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are created . </a:t>
            </a:r>
            <a:r>
              <a:rPr lang="en-US" b="1" dirty="0">
                <a:solidFill>
                  <a:srgbClr val="FFFF00"/>
                </a:solidFill>
              </a:rPr>
              <a:t>One</a:t>
            </a:r>
            <a:r>
              <a:rPr lang="en-US" b="1" dirty="0">
                <a:solidFill>
                  <a:schemeClr val="bg1"/>
                </a:solidFill>
              </a:rPr>
              <a:t> as </a:t>
            </a:r>
            <a:r>
              <a:rPr lang="en-US" b="1" dirty="0">
                <a:solidFill>
                  <a:srgbClr val="FFFF00"/>
                </a:solidFill>
              </a:rPr>
              <a:t>class variable </a:t>
            </a:r>
            <a:r>
              <a:rPr lang="en-US" b="1" dirty="0">
                <a:solidFill>
                  <a:schemeClr val="bg1"/>
                </a:solidFill>
              </a:rPr>
              <a:t>and </a:t>
            </a:r>
            <a:r>
              <a:rPr lang="en-US" b="1" dirty="0">
                <a:solidFill>
                  <a:srgbClr val="FFFF00"/>
                </a:solidFill>
              </a:rPr>
              <a:t>other</a:t>
            </a:r>
            <a:r>
              <a:rPr lang="en-US" b="1" dirty="0">
                <a:solidFill>
                  <a:schemeClr val="bg1"/>
                </a:solidFill>
              </a:rPr>
              <a:t> as </a:t>
            </a:r>
            <a:r>
              <a:rPr lang="en-US" b="1" dirty="0">
                <a:solidFill>
                  <a:srgbClr val="FFFF00"/>
                </a:solidFill>
              </a:rPr>
              <a:t>instance variable</a:t>
            </a:r>
            <a:endParaRPr lang="en-IN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sz="2400" b="1" dirty="0">
                <a:solidFill>
                  <a:srgbClr val="C00000"/>
                </a:solidFill>
              </a:rPr>
              <a:t>class Sample:</a:t>
            </a:r>
          </a:p>
          <a:p>
            <a:pPr>
              <a:buNone/>
            </a:pPr>
            <a:r>
              <a:rPr lang="en-IN" sz="2400" b="1" dirty="0">
                <a:solidFill>
                  <a:srgbClr val="7030A0"/>
                </a:solidFill>
              </a:rPr>
              <a:t>	</a:t>
            </a:r>
            <a:r>
              <a:rPr lang="en-IN" sz="2400" b="1" dirty="0" err="1">
                <a:solidFill>
                  <a:srgbClr val="7030A0"/>
                </a:solidFill>
              </a:rPr>
              <a:t>i</a:t>
            </a:r>
            <a:r>
              <a:rPr lang="en-IN" sz="2400" b="1" dirty="0">
                <a:solidFill>
                  <a:srgbClr val="7030A0"/>
                </a:solidFill>
              </a:rPr>
              <a:t>=10</a:t>
            </a:r>
          </a:p>
          <a:p>
            <a:pPr>
              <a:buNone/>
            </a:pPr>
            <a:r>
              <a:rPr lang="en-IN" sz="2400" b="1" dirty="0">
                <a:solidFill>
                  <a:srgbClr val="C00000"/>
                </a:solidFill>
              </a:rPr>
              <a:t>	def __init__(self):</a:t>
            </a:r>
          </a:p>
          <a:p>
            <a:pPr>
              <a:buNone/>
            </a:pPr>
            <a:r>
              <a:rPr lang="en-IN" sz="2400" b="1" dirty="0">
                <a:solidFill>
                  <a:srgbClr val="C00000"/>
                </a:solidFill>
              </a:rPr>
              <a:t>		</a:t>
            </a:r>
            <a:r>
              <a:rPr lang="en-IN" sz="2400" b="1" dirty="0" err="1">
                <a:solidFill>
                  <a:srgbClr val="7030A0"/>
                </a:solidFill>
              </a:rPr>
              <a:t>self.i</a:t>
            </a:r>
            <a:r>
              <a:rPr lang="en-IN" sz="2400" b="1" dirty="0">
                <a:solidFill>
                  <a:srgbClr val="7030A0"/>
                </a:solidFill>
              </a:rPr>
              <a:t>=20</a:t>
            </a:r>
          </a:p>
          <a:p>
            <a:pPr>
              <a:buNone/>
            </a:pPr>
            <a:r>
              <a:rPr lang="en-IN" sz="2400" b="1" dirty="0">
                <a:solidFill>
                  <a:srgbClr val="C00000"/>
                </a:solidFill>
              </a:rPr>
              <a:t>	</a:t>
            </a:r>
          </a:p>
          <a:p>
            <a:pPr>
              <a:buNone/>
            </a:pPr>
            <a:r>
              <a:rPr lang="en-IN" sz="2400" b="1" dirty="0">
                <a:solidFill>
                  <a:srgbClr val="C00000"/>
                </a:solidFill>
              </a:rPr>
              <a:t>s1=Sample()</a:t>
            </a:r>
          </a:p>
          <a:p>
            <a:pPr>
              <a:buNone/>
            </a:pPr>
            <a:r>
              <a:rPr lang="en-IN" sz="2400" b="1" dirty="0">
                <a:solidFill>
                  <a:srgbClr val="7030A0"/>
                </a:solidFill>
              </a:rPr>
              <a:t>print(</a:t>
            </a:r>
            <a:r>
              <a:rPr lang="en-IN" sz="2400" b="1" dirty="0" err="1">
                <a:solidFill>
                  <a:srgbClr val="7030A0"/>
                </a:solidFill>
              </a:rPr>
              <a:t>Sample.i</a:t>
            </a:r>
            <a:r>
              <a:rPr lang="en-IN" sz="2400" b="1" dirty="0">
                <a:solidFill>
                  <a:srgbClr val="7030A0"/>
                </a:solidFill>
              </a:rPr>
              <a:t>)</a:t>
            </a:r>
          </a:p>
          <a:p>
            <a:pPr>
              <a:buNone/>
            </a:pPr>
            <a:r>
              <a:rPr lang="en-IN" sz="2400" b="1" dirty="0">
                <a:solidFill>
                  <a:srgbClr val="7030A0"/>
                </a:solidFill>
              </a:rPr>
              <a:t>print(s1.i)</a:t>
            </a:r>
            <a:endParaRPr lang="en-IN" sz="1600" b="1" u="sng" dirty="0">
              <a:solidFill>
                <a:srgbClr val="7030A0"/>
              </a:solidFill>
            </a:endParaRPr>
          </a:p>
          <a:p>
            <a:pPr>
              <a:buNone/>
            </a:pPr>
            <a:endParaRPr lang="en-IN" sz="1600" b="1" u="sng" dirty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US" sz="2400" b="1" u="sng" dirty="0"/>
              <a:t>Output:</a:t>
            </a:r>
          </a:p>
          <a:p>
            <a:pPr>
              <a:buNone/>
            </a:pPr>
            <a:endParaRPr lang="en-US" sz="1600" b="1" u="sng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classdemo1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153" y="5857892"/>
            <a:ext cx="426509" cy="41523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sz="2400" b="1" dirty="0">
                <a:solidFill>
                  <a:srgbClr val="C00000"/>
                </a:solidFill>
              </a:rPr>
              <a:t>class Sample:</a:t>
            </a:r>
          </a:p>
          <a:p>
            <a:pPr>
              <a:buNone/>
            </a:pPr>
            <a:r>
              <a:rPr lang="en-IN" sz="2400" b="1" dirty="0">
                <a:solidFill>
                  <a:srgbClr val="C00000"/>
                </a:solidFill>
              </a:rPr>
              <a:t>	</a:t>
            </a:r>
            <a:r>
              <a:rPr lang="en-IN" sz="2400" b="1" dirty="0" err="1">
                <a:solidFill>
                  <a:srgbClr val="7030A0"/>
                </a:solidFill>
              </a:rPr>
              <a:t>i</a:t>
            </a:r>
            <a:r>
              <a:rPr lang="en-IN" sz="2400" b="1" dirty="0">
                <a:solidFill>
                  <a:srgbClr val="7030A0"/>
                </a:solidFill>
              </a:rPr>
              <a:t>=10</a:t>
            </a:r>
          </a:p>
          <a:p>
            <a:pPr>
              <a:buNone/>
            </a:pPr>
            <a:r>
              <a:rPr lang="en-IN" sz="2400" b="1" dirty="0">
                <a:solidFill>
                  <a:srgbClr val="C00000"/>
                </a:solidFill>
              </a:rPr>
              <a:t>	def __init__(self):</a:t>
            </a:r>
          </a:p>
          <a:p>
            <a:pPr>
              <a:buNone/>
            </a:pPr>
            <a:r>
              <a:rPr lang="en-IN" sz="2400" b="1" dirty="0">
                <a:solidFill>
                  <a:srgbClr val="C00000"/>
                </a:solidFill>
              </a:rPr>
              <a:t>		</a:t>
            </a:r>
            <a:r>
              <a:rPr lang="en-IN" sz="2400" b="1" dirty="0" err="1">
                <a:solidFill>
                  <a:srgbClr val="7030A0"/>
                </a:solidFill>
              </a:rPr>
              <a:t>Sample.i</a:t>
            </a:r>
            <a:r>
              <a:rPr lang="en-IN" sz="2400" b="1" dirty="0">
                <a:solidFill>
                  <a:srgbClr val="7030A0"/>
                </a:solidFill>
              </a:rPr>
              <a:t>=20</a:t>
            </a:r>
          </a:p>
          <a:p>
            <a:pPr>
              <a:buNone/>
            </a:pPr>
            <a:r>
              <a:rPr lang="en-IN" sz="2400" b="1" dirty="0">
                <a:solidFill>
                  <a:srgbClr val="C00000"/>
                </a:solidFill>
              </a:rPr>
              <a:t>	</a:t>
            </a:r>
          </a:p>
          <a:p>
            <a:pPr>
              <a:buNone/>
            </a:pPr>
            <a:r>
              <a:rPr lang="en-IN" sz="2400" b="1" dirty="0">
                <a:solidFill>
                  <a:srgbClr val="C00000"/>
                </a:solidFill>
              </a:rPr>
              <a:t>s1=Sample()</a:t>
            </a:r>
          </a:p>
          <a:p>
            <a:pPr>
              <a:buNone/>
            </a:pPr>
            <a:r>
              <a:rPr lang="en-IN" sz="2400" b="1" dirty="0">
                <a:solidFill>
                  <a:srgbClr val="7030A0"/>
                </a:solidFill>
              </a:rPr>
              <a:t>print(</a:t>
            </a:r>
            <a:r>
              <a:rPr lang="en-IN" sz="2400" b="1" dirty="0" err="1">
                <a:solidFill>
                  <a:srgbClr val="7030A0"/>
                </a:solidFill>
              </a:rPr>
              <a:t>Sample.i</a:t>
            </a:r>
            <a:r>
              <a:rPr lang="en-IN" sz="2400" b="1" dirty="0">
                <a:solidFill>
                  <a:srgbClr val="7030A0"/>
                </a:solidFill>
              </a:rPr>
              <a:t>)</a:t>
            </a:r>
          </a:p>
          <a:p>
            <a:pPr>
              <a:buNone/>
            </a:pPr>
            <a:r>
              <a:rPr lang="en-IN" sz="2400" b="1" dirty="0">
                <a:solidFill>
                  <a:srgbClr val="7030A0"/>
                </a:solidFill>
              </a:rPr>
              <a:t>print(s1.i)</a:t>
            </a:r>
            <a:endParaRPr lang="en-IN" sz="1600" b="1" u="sng" dirty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US" sz="2400" b="1" u="sng" dirty="0"/>
              <a:t>Output:</a:t>
            </a:r>
          </a:p>
          <a:p>
            <a:pPr>
              <a:buNone/>
            </a:pPr>
            <a:endParaRPr lang="en-US" sz="1600" b="1" u="sng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classdemo1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596" y="5500702"/>
            <a:ext cx="490694" cy="6572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sz="2000" b="1" dirty="0">
                <a:solidFill>
                  <a:srgbClr val="C00000"/>
                </a:solidFill>
              </a:rPr>
              <a:t>class Sample:</a:t>
            </a:r>
          </a:p>
          <a:p>
            <a:pPr>
              <a:buNone/>
            </a:pPr>
            <a:r>
              <a:rPr lang="en-IN" sz="2000" b="1" dirty="0">
                <a:solidFill>
                  <a:srgbClr val="C00000"/>
                </a:solidFill>
              </a:rPr>
              <a:t>	</a:t>
            </a:r>
            <a:r>
              <a:rPr lang="en-IN" sz="2000" b="1" dirty="0" err="1">
                <a:solidFill>
                  <a:srgbClr val="7030A0"/>
                </a:solidFill>
              </a:rPr>
              <a:t>i</a:t>
            </a:r>
            <a:r>
              <a:rPr lang="en-IN" sz="2000" b="1" dirty="0">
                <a:solidFill>
                  <a:srgbClr val="7030A0"/>
                </a:solidFill>
              </a:rPr>
              <a:t>=10</a:t>
            </a:r>
          </a:p>
          <a:p>
            <a:pPr>
              <a:buNone/>
            </a:pPr>
            <a:r>
              <a:rPr lang="en-IN" sz="2000" b="1" dirty="0">
                <a:solidFill>
                  <a:srgbClr val="C00000"/>
                </a:solidFill>
              </a:rPr>
              <a:t>	def __init__(self):</a:t>
            </a:r>
          </a:p>
          <a:p>
            <a:pPr>
              <a:buNone/>
            </a:pPr>
            <a:r>
              <a:rPr lang="en-IN" sz="2000" b="1" dirty="0">
                <a:solidFill>
                  <a:srgbClr val="C00000"/>
                </a:solidFill>
              </a:rPr>
              <a:t>		</a:t>
            </a:r>
            <a:r>
              <a:rPr lang="en-IN" sz="2000" b="1" dirty="0" err="1">
                <a:solidFill>
                  <a:srgbClr val="7030A0"/>
                </a:solidFill>
              </a:rPr>
              <a:t>Sample.i</a:t>
            </a:r>
            <a:r>
              <a:rPr lang="en-IN" sz="2000" b="1" dirty="0">
                <a:solidFill>
                  <a:srgbClr val="7030A0"/>
                </a:solidFill>
              </a:rPr>
              <a:t>=20</a:t>
            </a:r>
          </a:p>
          <a:p>
            <a:pPr>
              <a:buNone/>
            </a:pPr>
            <a:r>
              <a:rPr lang="en-IN" sz="2000" b="1" dirty="0">
                <a:solidFill>
                  <a:srgbClr val="C00000"/>
                </a:solidFill>
              </a:rPr>
              <a:t>	</a:t>
            </a:r>
          </a:p>
          <a:p>
            <a:pPr>
              <a:buNone/>
            </a:pPr>
            <a:r>
              <a:rPr lang="en-IN" sz="2000" b="1" dirty="0">
                <a:solidFill>
                  <a:srgbClr val="C00000"/>
                </a:solidFill>
              </a:rPr>
              <a:t>s1=Sample()</a:t>
            </a:r>
          </a:p>
          <a:p>
            <a:pPr>
              <a:buNone/>
            </a:pPr>
            <a:r>
              <a:rPr lang="en-IN" sz="2000" b="1" dirty="0">
                <a:solidFill>
                  <a:srgbClr val="7030A0"/>
                </a:solidFill>
              </a:rPr>
              <a:t>s1.i=30</a:t>
            </a:r>
          </a:p>
          <a:p>
            <a:pPr>
              <a:buNone/>
            </a:pPr>
            <a:r>
              <a:rPr lang="en-IN" sz="2000" b="1" dirty="0">
                <a:solidFill>
                  <a:srgbClr val="7030A0"/>
                </a:solidFill>
              </a:rPr>
              <a:t>print(</a:t>
            </a:r>
            <a:r>
              <a:rPr lang="en-IN" sz="2000" b="1" dirty="0" err="1">
                <a:solidFill>
                  <a:srgbClr val="7030A0"/>
                </a:solidFill>
              </a:rPr>
              <a:t>Sample.i</a:t>
            </a:r>
            <a:r>
              <a:rPr lang="en-IN" sz="2000" b="1" dirty="0">
                <a:solidFill>
                  <a:srgbClr val="7030A0"/>
                </a:solidFill>
              </a:rPr>
              <a:t>)</a:t>
            </a:r>
          </a:p>
          <a:p>
            <a:pPr>
              <a:buNone/>
            </a:pPr>
            <a:r>
              <a:rPr lang="en-IN" sz="2000" b="1" dirty="0">
                <a:solidFill>
                  <a:srgbClr val="7030A0"/>
                </a:solidFill>
              </a:rPr>
              <a:t>print(s1.i)</a:t>
            </a:r>
          </a:p>
          <a:p>
            <a:pPr>
              <a:buNone/>
            </a:pPr>
            <a:r>
              <a:rPr lang="en-US" sz="2400" b="1" u="sng" dirty="0"/>
              <a:t>Output:</a:t>
            </a:r>
          </a:p>
          <a:p>
            <a:pPr>
              <a:buNone/>
            </a:pPr>
            <a:endParaRPr lang="en-US" sz="1600" b="1" u="sng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classdemo1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158" y="5357826"/>
            <a:ext cx="384645" cy="5128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2800" b="1" dirty="0"/>
              <a:t>Class Variables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Class variables </a:t>
            </a:r>
            <a:r>
              <a:rPr lang="en-US" sz="2400" dirty="0"/>
              <a:t>are those variables which are defined within the </a:t>
            </a:r>
            <a:r>
              <a:rPr lang="en-IN" sz="2400" b="1" dirty="0">
                <a:solidFill>
                  <a:srgbClr val="C00000"/>
                </a:solidFill>
              </a:rPr>
              <a:t>class body </a:t>
            </a:r>
            <a:r>
              <a:rPr lang="en-IN" sz="2400" b="1" u="sng" dirty="0">
                <a:solidFill>
                  <a:srgbClr val="7030A0"/>
                </a:solidFill>
              </a:rPr>
              <a:t>outside any method</a:t>
            </a:r>
          </a:p>
          <a:p>
            <a:endParaRPr lang="en-IN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They are also called as </a:t>
            </a:r>
            <a:r>
              <a:rPr lang="en-US" sz="2400" b="1" dirty="0">
                <a:solidFill>
                  <a:srgbClr val="C00000"/>
                </a:solidFill>
              </a:rPr>
              <a:t>static variables </a:t>
            </a:r>
            <a:r>
              <a:rPr lang="en-US" sz="2400" dirty="0"/>
              <a:t>, although there is no </a:t>
            </a:r>
            <a:r>
              <a:rPr lang="en-US" sz="2400" b="1" dirty="0">
                <a:solidFill>
                  <a:srgbClr val="C00000"/>
                </a:solidFill>
              </a:rPr>
              <a:t>static</a:t>
            </a:r>
            <a:r>
              <a:rPr lang="en-US" sz="2400" dirty="0"/>
              <a:t> keyword used with them</a:t>
            </a:r>
          </a:p>
          <a:p>
            <a:endParaRPr lang="en-IN" sz="2400" dirty="0"/>
          </a:p>
          <a:p>
            <a:endParaRPr lang="en-IN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lvl="1"/>
            <a:endParaRPr lang="en-US" sz="1900" b="1" dirty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>
              <a:solidFill>
                <a:srgbClr val="C00000"/>
              </a:solidFill>
            </a:endParaRPr>
          </a:p>
          <a:p>
            <a:endParaRPr lang="en-US" sz="2400" b="1" dirty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/>
          </a:p>
          <a:p>
            <a:endParaRPr lang="en-US" sz="2400" dirty="0"/>
          </a:p>
          <a:p>
            <a:pPr>
              <a:buNone/>
            </a:pPr>
            <a:endParaRPr lang="en-US" sz="2400" dirty="0"/>
          </a:p>
          <a:p>
            <a:endParaRPr lang="en-US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sz="2000" b="1" dirty="0">
                <a:solidFill>
                  <a:srgbClr val="C00000"/>
                </a:solidFill>
              </a:rPr>
              <a:t>class Sample:</a:t>
            </a:r>
          </a:p>
          <a:p>
            <a:pPr>
              <a:buNone/>
            </a:pPr>
            <a:r>
              <a:rPr lang="en-IN" sz="2000" b="1" dirty="0">
                <a:solidFill>
                  <a:srgbClr val="C00000"/>
                </a:solidFill>
              </a:rPr>
              <a:t>	</a:t>
            </a:r>
            <a:r>
              <a:rPr lang="en-IN" sz="2000" b="1" dirty="0" err="1">
                <a:solidFill>
                  <a:srgbClr val="7030A0"/>
                </a:solidFill>
              </a:rPr>
              <a:t>i</a:t>
            </a:r>
            <a:r>
              <a:rPr lang="en-IN" sz="2000" b="1" dirty="0">
                <a:solidFill>
                  <a:srgbClr val="7030A0"/>
                </a:solidFill>
              </a:rPr>
              <a:t>=10</a:t>
            </a:r>
          </a:p>
          <a:p>
            <a:pPr>
              <a:buNone/>
            </a:pPr>
            <a:r>
              <a:rPr lang="en-IN" sz="2000" b="1" dirty="0">
                <a:solidFill>
                  <a:srgbClr val="C00000"/>
                </a:solidFill>
              </a:rPr>
              <a:t>	def __init__(self):</a:t>
            </a:r>
          </a:p>
          <a:p>
            <a:pPr>
              <a:buNone/>
            </a:pPr>
            <a:r>
              <a:rPr lang="en-IN" sz="2000" b="1" dirty="0">
                <a:solidFill>
                  <a:srgbClr val="C00000"/>
                </a:solidFill>
              </a:rPr>
              <a:t>		</a:t>
            </a:r>
            <a:r>
              <a:rPr lang="en-IN" sz="2000" b="1" dirty="0" err="1">
                <a:solidFill>
                  <a:srgbClr val="7030A0"/>
                </a:solidFill>
              </a:rPr>
              <a:t>self.j</a:t>
            </a:r>
            <a:r>
              <a:rPr lang="en-IN" sz="2000" b="1" dirty="0">
                <a:solidFill>
                  <a:srgbClr val="7030A0"/>
                </a:solidFill>
              </a:rPr>
              <a:t>=20</a:t>
            </a:r>
          </a:p>
          <a:p>
            <a:pPr>
              <a:buNone/>
            </a:pPr>
            <a:r>
              <a:rPr lang="en-IN" sz="2000" b="1" dirty="0">
                <a:solidFill>
                  <a:srgbClr val="C00000"/>
                </a:solidFill>
              </a:rPr>
              <a:t>s1=Sample()</a:t>
            </a:r>
          </a:p>
          <a:p>
            <a:pPr>
              <a:buNone/>
            </a:pPr>
            <a:r>
              <a:rPr lang="en-IN" sz="2000" b="1" dirty="0">
                <a:solidFill>
                  <a:srgbClr val="C00000"/>
                </a:solidFill>
              </a:rPr>
              <a:t>s2=Sample()</a:t>
            </a:r>
          </a:p>
          <a:p>
            <a:pPr>
              <a:buNone/>
            </a:pPr>
            <a:r>
              <a:rPr lang="en-IN" sz="2000" b="1" dirty="0">
                <a:solidFill>
                  <a:srgbClr val="7030A0"/>
                </a:solidFill>
              </a:rPr>
              <a:t>s1.i=100</a:t>
            </a:r>
          </a:p>
          <a:p>
            <a:pPr>
              <a:buNone/>
            </a:pPr>
            <a:r>
              <a:rPr lang="en-IN" sz="2000" b="1" dirty="0">
                <a:solidFill>
                  <a:srgbClr val="7030A0"/>
                </a:solidFill>
              </a:rPr>
              <a:t>s1.j=200</a:t>
            </a:r>
          </a:p>
          <a:p>
            <a:pPr>
              <a:buNone/>
            </a:pPr>
            <a:r>
              <a:rPr lang="en-IN" sz="2000" b="1" dirty="0">
                <a:solidFill>
                  <a:srgbClr val="7030A0"/>
                </a:solidFill>
              </a:rPr>
              <a:t>print(s1.i,s1.j)</a:t>
            </a:r>
          </a:p>
          <a:p>
            <a:pPr>
              <a:buNone/>
            </a:pPr>
            <a:r>
              <a:rPr lang="en-IN" sz="2000" b="1" dirty="0">
                <a:solidFill>
                  <a:srgbClr val="7030A0"/>
                </a:solidFill>
              </a:rPr>
              <a:t>print(s2.i,s2.j)</a:t>
            </a:r>
          </a:p>
          <a:p>
            <a:pPr>
              <a:buNone/>
            </a:pPr>
            <a:r>
              <a:rPr lang="en-US" sz="2400" b="1" u="sng" dirty="0"/>
              <a:t>Output:</a:t>
            </a:r>
          </a:p>
          <a:p>
            <a:pPr>
              <a:buNone/>
            </a:pPr>
            <a:endParaRPr lang="en-US" sz="1600" b="1" u="sng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classdemo1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158" y="5643578"/>
            <a:ext cx="1143008" cy="47321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sz="2000" b="1" dirty="0">
                <a:solidFill>
                  <a:srgbClr val="C00000"/>
                </a:solidFill>
              </a:rPr>
              <a:t>class Sample:</a:t>
            </a:r>
          </a:p>
          <a:p>
            <a:pPr>
              <a:buNone/>
            </a:pPr>
            <a:r>
              <a:rPr lang="en-IN" sz="2000" b="1" dirty="0">
                <a:solidFill>
                  <a:srgbClr val="C00000"/>
                </a:solidFill>
              </a:rPr>
              <a:t>	</a:t>
            </a:r>
            <a:r>
              <a:rPr lang="en-IN" sz="2000" b="1" dirty="0" err="1">
                <a:solidFill>
                  <a:srgbClr val="7030A0"/>
                </a:solidFill>
              </a:rPr>
              <a:t>i</a:t>
            </a:r>
            <a:r>
              <a:rPr lang="en-IN" sz="2000" b="1" dirty="0">
                <a:solidFill>
                  <a:srgbClr val="7030A0"/>
                </a:solidFill>
              </a:rPr>
              <a:t>=10</a:t>
            </a:r>
          </a:p>
          <a:p>
            <a:pPr>
              <a:buNone/>
            </a:pPr>
            <a:r>
              <a:rPr lang="en-IN" sz="2000" b="1" dirty="0">
                <a:solidFill>
                  <a:srgbClr val="C00000"/>
                </a:solidFill>
              </a:rPr>
              <a:t>	def f1(self):</a:t>
            </a:r>
          </a:p>
          <a:p>
            <a:pPr>
              <a:buNone/>
            </a:pPr>
            <a:r>
              <a:rPr lang="en-IN" sz="2000" b="1" dirty="0">
                <a:solidFill>
                  <a:srgbClr val="C00000"/>
                </a:solidFill>
              </a:rPr>
              <a:t>		</a:t>
            </a:r>
            <a:r>
              <a:rPr lang="en-IN" sz="2000" b="1" dirty="0" err="1">
                <a:solidFill>
                  <a:srgbClr val="7030A0"/>
                </a:solidFill>
              </a:rPr>
              <a:t>self.j</a:t>
            </a:r>
            <a:r>
              <a:rPr lang="en-IN" sz="2000" b="1" dirty="0">
                <a:solidFill>
                  <a:srgbClr val="7030A0"/>
                </a:solidFill>
              </a:rPr>
              <a:t>=20</a:t>
            </a:r>
          </a:p>
          <a:p>
            <a:pPr>
              <a:buNone/>
            </a:pPr>
            <a:r>
              <a:rPr lang="en-IN" sz="2000" b="1" dirty="0">
                <a:solidFill>
                  <a:srgbClr val="C00000"/>
                </a:solidFill>
              </a:rPr>
              <a:t>s1=Sample()</a:t>
            </a:r>
          </a:p>
          <a:p>
            <a:pPr>
              <a:buNone/>
            </a:pPr>
            <a:r>
              <a:rPr lang="en-IN" sz="2000" b="1" dirty="0">
                <a:solidFill>
                  <a:srgbClr val="C00000"/>
                </a:solidFill>
              </a:rPr>
              <a:t>s2=Sample()</a:t>
            </a:r>
          </a:p>
          <a:p>
            <a:pPr>
              <a:buNone/>
            </a:pPr>
            <a:r>
              <a:rPr lang="en-IN" sz="2000" b="1" dirty="0">
                <a:solidFill>
                  <a:srgbClr val="7030A0"/>
                </a:solidFill>
              </a:rPr>
              <a:t>s1.i=100</a:t>
            </a:r>
          </a:p>
          <a:p>
            <a:pPr>
              <a:buNone/>
            </a:pPr>
            <a:r>
              <a:rPr lang="en-IN" sz="2000" b="1" dirty="0">
                <a:solidFill>
                  <a:srgbClr val="7030A0"/>
                </a:solidFill>
              </a:rPr>
              <a:t>s1.j=200</a:t>
            </a:r>
          </a:p>
          <a:p>
            <a:pPr>
              <a:buNone/>
            </a:pPr>
            <a:r>
              <a:rPr lang="en-IN" sz="2000" b="1" dirty="0">
                <a:solidFill>
                  <a:srgbClr val="7030A0"/>
                </a:solidFill>
              </a:rPr>
              <a:t>print(s1.i,s1.j)</a:t>
            </a:r>
          </a:p>
          <a:p>
            <a:pPr>
              <a:buNone/>
            </a:pPr>
            <a:r>
              <a:rPr lang="en-IN" sz="2000" b="1" dirty="0">
                <a:solidFill>
                  <a:srgbClr val="7030A0"/>
                </a:solidFill>
              </a:rPr>
              <a:t>print(s2.i,s2.j)</a:t>
            </a:r>
          </a:p>
          <a:p>
            <a:pPr>
              <a:buNone/>
            </a:pPr>
            <a:r>
              <a:rPr lang="en-US" sz="2400" b="1" u="sng" dirty="0"/>
              <a:t>Output:</a:t>
            </a:r>
          </a:p>
          <a:p>
            <a:pPr>
              <a:buNone/>
            </a:pPr>
            <a:endParaRPr lang="en-US" sz="1600" b="1" u="sng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classdemo1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44" y="5643578"/>
            <a:ext cx="8001056" cy="10715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2800" b="1" dirty="0"/>
              <a:t>Deleting Class Variables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/>
              <a:t>We can </a:t>
            </a:r>
            <a:r>
              <a:rPr lang="en-US" sz="2400" b="1" dirty="0">
                <a:solidFill>
                  <a:srgbClr val="C00000"/>
                </a:solidFill>
              </a:rPr>
              <a:t>delete/remove</a:t>
            </a:r>
            <a:r>
              <a:rPr lang="en-US" sz="2400" dirty="0"/>
              <a:t> instance variables in 2 ways</a:t>
            </a:r>
          </a:p>
          <a:p>
            <a:endParaRPr lang="en-US" sz="2400" b="1" dirty="0">
              <a:solidFill>
                <a:srgbClr val="C00000"/>
              </a:solidFill>
            </a:endParaRP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Using </a:t>
            </a:r>
            <a:r>
              <a:rPr lang="en-US" sz="2000" b="1" dirty="0">
                <a:solidFill>
                  <a:srgbClr val="0070C0"/>
                </a:solidFill>
              </a:rPr>
              <a:t>del </a:t>
            </a:r>
            <a:r>
              <a:rPr lang="en-US" sz="2000" b="1" dirty="0" err="1">
                <a:solidFill>
                  <a:srgbClr val="0070C0"/>
                </a:solidFill>
              </a:rPr>
              <a:t>classname</a:t>
            </a:r>
            <a:r>
              <a:rPr lang="en-US" sz="2000" b="1" dirty="0">
                <a:solidFill>
                  <a:srgbClr val="0070C0"/>
                </a:solidFill>
              </a:rPr>
              <a:t> .&lt;</a:t>
            </a:r>
            <a:r>
              <a:rPr lang="en-US" sz="2000" b="1" dirty="0" err="1">
                <a:solidFill>
                  <a:srgbClr val="0070C0"/>
                </a:solidFill>
              </a:rPr>
              <a:t>var_name</a:t>
            </a:r>
            <a:r>
              <a:rPr lang="en-US" sz="2000" b="1" dirty="0">
                <a:solidFill>
                  <a:srgbClr val="0070C0"/>
                </a:solidFill>
              </a:rPr>
              <a:t>&gt; </a:t>
            </a:r>
            <a:r>
              <a:rPr lang="en-US" sz="2000" dirty="0">
                <a:solidFill>
                  <a:schemeClr val="tx1"/>
                </a:solidFill>
              </a:rPr>
              <a:t>from anywhere in the program</a:t>
            </a:r>
          </a:p>
          <a:p>
            <a:endParaRPr lang="en-US" sz="2000" dirty="0"/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Using </a:t>
            </a:r>
            <a:r>
              <a:rPr lang="en-US" sz="2000" b="1" dirty="0">
                <a:solidFill>
                  <a:srgbClr val="0070C0"/>
                </a:solidFill>
              </a:rPr>
              <a:t>del </a:t>
            </a:r>
            <a:r>
              <a:rPr lang="en-US" sz="2000" b="1" dirty="0" err="1">
                <a:solidFill>
                  <a:srgbClr val="0070C0"/>
                </a:solidFill>
              </a:rPr>
              <a:t>cls</a:t>
            </a:r>
            <a:r>
              <a:rPr lang="en-US" sz="2000" b="1" dirty="0">
                <a:solidFill>
                  <a:srgbClr val="0070C0"/>
                </a:solidFill>
              </a:rPr>
              <a:t>.&lt;</a:t>
            </a:r>
            <a:r>
              <a:rPr lang="en-US" sz="2000" b="1" dirty="0" err="1">
                <a:solidFill>
                  <a:srgbClr val="0070C0"/>
                </a:solidFill>
              </a:rPr>
              <a:t>var_name</a:t>
            </a:r>
            <a:r>
              <a:rPr lang="en-US" sz="2000" b="1" dirty="0">
                <a:solidFill>
                  <a:srgbClr val="0070C0"/>
                </a:solidFill>
              </a:rPr>
              <a:t>&gt; </a:t>
            </a:r>
            <a:r>
              <a:rPr lang="en-US" sz="2000" dirty="0">
                <a:solidFill>
                  <a:schemeClr val="tx1"/>
                </a:solidFill>
              </a:rPr>
              <a:t>from </a:t>
            </a:r>
            <a:r>
              <a:rPr lang="en-US" sz="2000" b="1" dirty="0" err="1">
                <a:solidFill>
                  <a:srgbClr val="C00000"/>
                </a:solidFill>
              </a:rPr>
              <a:t>classmethod</a:t>
            </a:r>
            <a:endParaRPr lang="en-IN" sz="2000" b="1" dirty="0">
              <a:solidFill>
                <a:srgbClr val="C00000"/>
              </a:solidFill>
            </a:endParaRPr>
          </a:p>
          <a:p>
            <a:endParaRPr lang="en-US" sz="2400" dirty="0"/>
          </a:p>
          <a:p>
            <a:pPr>
              <a:buNone/>
            </a:pPr>
            <a:endParaRPr lang="en-US" sz="2400" dirty="0"/>
          </a:p>
          <a:p>
            <a:r>
              <a:rPr lang="en-US" sz="2400" b="1" u="sng" dirty="0"/>
              <a:t>Special Note</a:t>
            </a:r>
            <a:r>
              <a:rPr lang="en-US" sz="2400" dirty="0"/>
              <a:t>: We cannot </a:t>
            </a:r>
            <a:r>
              <a:rPr lang="en-US" sz="2400" b="1" dirty="0">
                <a:solidFill>
                  <a:srgbClr val="7030A0"/>
                </a:solidFill>
              </a:rPr>
              <a:t>delete</a:t>
            </a:r>
            <a:r>
              <a:rPr lang="en-US" sz="2400" dirty="0"/>
              <a:t> a </a:t>
            </a:r>
            <a:r>
              <a:rPr lang="en-US" sz="2400" b="1" dirty="0">
                <a:solidFill>
                  <a:srgbClr val="C00000"/>
                </a:solidFill>
              </a:rPr>
              <a:t>class variable </a:t>
            </a:r>
            <a:r>
              <a:rPr lang="en-US" sz="2400" dirty="0"/>
              <a:t>using </a:t>
            </a:r>
            <a:r>
              <a:rPr lang="en-US" sz="2400" b="1" dirty="0">
                <a:solidFill>
                  <a:srgbClr val="C00000"/>
                </a:solidFill>
              </a:rPr>
              <a:t>object reference </a:t>
            </a:r>
            <a:r>
              <a:rPr lang="en-US" sz="2400" dirty="0"/>
              <a:t>or </a:t>
            </a:r>
            <a:r>
              <a:rPr lang="en-US" sz="2400" b="1" dirty="0">
                <a:solidFill>
                  <a:srgbClr val="C00000"/>
                </a:solidFill>
              </a:rPr>
              <a:t>self</a:t>
            </a:r>
            <a:r>
              <a:rPr lang="en-US" sz="2400" dirty="0"/>
              <a:t> , otherwise </a:t>
            </a:r>
            <a:r>
              <a:rPr lang="en-US" sz="2400" b="1" dirty="0">
                <a:solidFill>
                  <a:srgbClr val="C00000"/>
                </a:solidFill>
              </a:rPr>
              <a:t>Python</a:t>
            </a:r>
            <a:r>
              <a:rPr lang="en-US" sz="2400" dirty="0"/>
              <a:t> will throw </a:t>
            </a:r>
            <a:r>
              <a:rPr lang="en-US" sz="2400" b="1" dirty="0" err="1">
                <a:solidFill>
                  <a:srgbClr val="C00000"/>
                </a:solidFill>
              </a:rPr>
              <a:t>AttributeError</a:t>
            </a:r>
            <a:r>
              <a:rPr lang="en-US" sz="2400" dirty="0"/>
              <a:t> exception</a:t>
            </a:r>
          </a:p>
          <a:p>
            <a:endParaRPr lang="en-US" sz="2400" dirty="0"/>
          </a:p>
          <a:p>
            <a:pPr lvl="1"/>
            <a:endParaRPr lang="en-US" sz="1900" b="1" dirty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>
              <a:solidFill>
                <a:srgbClr val="C00000"/>
              </a:solidFill>
            </a:endParaRPr>
          </a:p>
          <a:p>
            <a:endParaRPr lang="en-US" sz="2400" b="1" dirty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/>
          </a:p>
          <a:p>
            <a:endParaRPr lang="en-US" sz="2400" dirty="0"/>
          </a:p>
          <a:p>
            <a:pPr>
              <a:buNone/>
            </a:pPr>
            <a:endParaRPr lang="en-US" sz="2400" dirty="0"/>
          </a:p>
          <a:p>
            <a:endParaRPr lang="en-US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sz="1800" b="1" dirty="0">
                <a:solidFill>
                  <a:srgbClr val="C00000"/>
                </a:solidFill>
              </a:rPr>
              <a:t>class Sample:</a:t>
            </a:r>
          </a:p>
          <a:p>
            <a:pPr>
              <a:buNone/>
            </a:pPr>
            <a:r>
              <a:rPr lang="en-IN" sz="1800" b="1" dirty="0">
                <a:solidFill>
                  <a:srgbClr val="C00000"/>
                </a:solidFill>
              </a:rPr>
              <a:t>	</a:t>
            </a:r>
            <a:r>
              <a:rPr lang="en-IN" sz="1800" b="1" dirty="0" err="1">
                <a:solidFill>
                  <a:srgbClr val="7030A0"/>
                </a:solidFill>
              </a:rPr>
              <a:t>i</a:t>
            </a:r>
            <a:r>
              <a:rPr lang="en-IN" sz="1800" b="1" dirty="0">
                <a:solidFill>
                  <a:srgbClr val="7030A0"/>
                </a:solidFill>
              </a:rPr>
              <a:t>=10</a:t>
            </a:r>
          </a:p>
          <a:p>
            <a:pPr>
              <a:buNone/>
            </a:pPr>
            <a:r>
              <a:rPr lang="en-IN" sz="1800" b="1" dirty="0">
                <a:solidFill>
                  <a:srgbClr val="C00000"/>
                </a:solidFill>
              </a:rPr>
              <a:t>	def __init__(self):</a:t>
            </a:r>
          </a:p>
          <a:p>
            <a:pPr>
              <a:buNone/>
            </a:pPr>
            <a:r>
              <a:rPr lang="en-IN" sz="1800" b="1" dirty="0">
                <a:solidFill>
                  <a:srgbClr val="C00000"/>
                </a:solidFill>
              </a:rPr>
              <a:t>		</a:t>
            </a:r>
            <a:r>
              <a:rPr lang="en-IN" sz="1800" b="1" dirty="0">
                <a:solidFill>
                  <a:srgbClr val="7030A0"/>
                </a:solidFill>
              </a:rPr>
              <a:t>del </a:t>
            </a:r>
            <a:r>
              <a:rPr lang="en-IN" sz="1800" b="1" dirty="0" err="1">
                <a:solidFill>
                  <a:srgbClr val="7030A0"/>
                </a:solidFill>
              </a:rPr>
              <a:t>Sample.i</a:t>
            </a:r>
            <a:endParaRPr lang="en-IN" sz="1800" b="1" dirty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IN" sz="1800" b="1" dirty="0">
                <a:solidFill>
                  <a:srgbClr val="C00000"/>
                </a:solidFill>
              </a:rPr>
              <a:t>	</a:t>
            </a:r>
          </a:p>
          <a:p>
            <a:pPr>
              <a:buNone/>
            </a:pPr>
            <a:r>
              <a:rPr lang="en-IN" sz="1800" b="1" dirty="0">
                <a:solidFill>
                  <a:srgbClr val="C00000"/>
                </a:solidFill>
              </a:rPr>
              <a:t>print(</a:t>
            </a:r>
            <a:r>
              <a:rPr lang="en-IN" sz="1800" b="1" dirty="0" err="1">
                <a:solidFill>
                  <a:srgbClr val="C00000"/>
                </a:solidFill>
              </a:rPr>
              <a:t>Sample.__dict</a:t>
            </a:r>
            <a:r>
              <a:rPr lang="en-IN" sz="1800" b="1" dirty="0">
                <a:solidFill>
                  <a:srgbClr val="C00000"/>
                </a:solidFill>
              </a:rPr>
              <a:t>__)</a:t>
            </a:r>
          </a:p>
          <a:p>
            <a:pPr>
              <a:buNone/>
            </a:pPr>
            <a:r>
              <a:rPr lang="en-IN" sz="1800" b="1" dirty="0">
                <a:solidFill>
                  <a:srgbClr val="C00000"/>
                </a:solidFill>
              </a:rPr>
              <a:t>s1=Sample()</a:t>
            </a:r>
          </a:p>
          <a:p>
            <a:pPr>
              <a:buNone/>
            </a:pPr>
            <a:r>
              <a:rPr lang="en-IN" sz="1800" b="1" dirty="0">
                <a:solidFill>
                  <a:srgbClr val="C00000"/>
                </a:solidFill>
              </a:rPr>
              <a:t>print()</a:t>
            </a:r>
          </a:p>
          <a:p>
            <a:pPr>
              <a:buNone/>
            </a:pPr>
            <a:r>
              <a:rPr lang="en-IN" sz="1800" b="1" dirty="0">
                <a:solidFill>
                  <a:srgbClr val="C00000"/>
                </a:solidFill>
              </a:rPr>
              <a:t>print(</a:t>
            </a:r>
            <a:r>
              <a:rPr lang="en-IN" sz="1800" b="1" dirty="0" err="1">
                <a:solidFill>
                  <a:srgbClr val="C00000"/>
                </a:solidFill>
              </a:rPr>
              <a:t>Sample.__dict</a:t>
            </a:r>
            <a:r>
              <a:rPr lang="en-IN" sz="1800" b="1" dirty="0">
                <a:solidFill>
                  <a:srgbClr val="C00000"/>
                </a:solidFill>
              </a:rPr>
              <a:t>__)</a:t>
            </a:r>
            <a:endParaRPr lang="en-IN" sz="1800" b="1" u="sng" dirty="0">
              <a:solidFill>
                <a:srgbClr val="C00000"/>
              </a:solidFill>
            </a:endParaRPr>
          </a:p>
          <a:p>
            <a:pPr>
              <a:buNone/>
            </a:pPr>
            <a:endParaRPr lang="en-US" sz="2000" b="1" u="sng" dirty="0"/>
          </a:p>
          <a:p>
            <a:pPr>
              <a:buNone/>
            </a:pPr>
            <a:r>
              <a:rPr lang="en-US" sz="2000" b="1" u="sng" dirty="0"/>
              <a:t>Output:</a:t>
            </a:r>
          </a:p>
          <a:p>
            <a:pPr>
              <a:buNone/>
            </a:pPr>
            <a:endParaRPr lang="en-US" sz="1600" b="1" u="sng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classdemo1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158" y="5357826"/>
            <a:ext cx="8358245" cy="135732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sz="1800" b="1" dirty="0">
                <a:solidFill>
                  <a:srgbClr val="C00000"/>
                </a:solidFill>
              </a:rPr>
              <a:t>class Sample:</a:t>
            </a:r>
          </a:p>
          <a:p>
            <a:pPr>
              <a:buNone/>
            </a:pPr>
            <a:r>
              <a:rPr lang="en-IN" sz="1800" b="1" dirty="0">
                <a:solidFill>
                  <a:srgbClr val="C00000"/>
                </a:solidFill>
              </a:rPr>
              <a:t>	</a:t>
            </a:r>
            <a:r>
              <a:rPr lang="en-IN" sz="1800" b="1" dirty="0" err="1">
                <a:solidFill>
                  <a:srgbClr val="7030A0"/>
                </a:solidFill>
              </a:rPr>
              <a:t>i</a:t>
            </a:r>
            <a:r>
              <a:rPr lang="en-IN" sz="1800" b="1" dirty="0">
                <a:solidFill>
                  <a:srgbClr val="7030A0"/>
                </a:solidFill>
              </a:rPr>
              <a:t>=10</a:t>
            </a:r>
          </a:p>
          <a:p>
            <a:pPr>
              <a:buNone/>
            </a:pPr>
            <a:r>
              <a:rPr lang="en-IN" sz="1800" b="1" dirty="0">
                <a:solidFill>
                  <a:srgbClr val="C00000"/>
                </a:solidFill>
              </a:rPr>
              <a:t>	def __init__(self):</a:t>
            </a:r>
          </a:p>
          <a:p>
            <a:pPr>
              <a:buNone/>
            </a:pPr>
            <a:r>
              <a:rPr lang="en-IN" sz="1800" b="1" dirty="0">
                <a:solidFill>
                  <a:srgbClr val="C00000"/>
                </a:solidFill>
              </a:rPr>
              <a:t>		</a:t>
            </a:r>
            <a:r>
              <a:rPr lang="en-IN" sz="1800" b="1" dirty="0">
                <a:solidFill>
                  <a:srgbClr val="7030A0"/>
                </a:solidFill>
              </a:rPr>
              <a:t>del </a:t>
            </a:r>
            <a:r>
              <a:rPr lang="en-IN" sz="1800" b="1" dirty="0" err="1">
                <a:solidFill>
                  <a:srgbClr val="7030A0"/>
                </a:solidFill>
              </a:rPr>
              <a:t>self.i</a:t>
            </a:r>
            <a:endParaRPr lang="en-IN" sz="1800" b="1" dirty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IN" sz="1800" b="1" dirty="0">
                <a:solidFill>
                  <a:srgbClr val="C00000"/>
                </a:solidFill>
              </a:rPr>
              <a:t>	</a:t>
            </a:r>
          </a:p>
          <a:p>
            <a:pPr>
              <a:buNone/>
            </a:pPr>
            <a:r>
              <a:rPr lang="en-IN" sz="1800" b="1" dirty="0">
                <a:solidFill>
                  <a:srgbClr val="C00000"/>
                </a:solidFill>
              </a:rPr>
              <a:t>print(</a:t>
            </a:r>
            <a:r>
              <a:rPr lang="en-IN" sz="1800" b="1" dirty="0" err="1">
                <a:solidFill>
                  <a:srgbClr val="C00000"/>
                </a:solidFill>
              </a:rPr>
              <a:t>Sample.__dict</a:t>
            </a:r>
            <a:r>
              <a:rPr lang="en-IN" sz="1800" b="1" dirty="0">
                <a:solidFill>
                  <a:srgbClr val="C00000"/>
                </a:solidFill>
              </a:rPr>
              <a:t>__)</a:t>
            </a:r>
          </a:p>
          <a:p>
            <a:pPr>
              <a:buNone/>
            </a:pPr>
            <a:r>
              <a:rPr lang="en-IN" sz="1800" b="1" dirty="0">
                <a:solidFill>
                  <a:srgbClr val="C00000"/>
                </a:solidFill>
              </a:rPr>
              <a:t>s1=Sample()</a:t>
            </a:r>
          </a:p>
          <a:p>
            <a:pPr>
              <a:buNone/>
            </a:pPr>
            <a:r>
              <a:rPr lang="en-IN" sz="1800" b="1" dirty="0">
                <a:solidFill>
                  <a:srgbClr val="C00000"/>
                </a:solidFill>
              </a:rPr>
              <a:t>print()</a:t>
            </a:r>
          </a:p>
          <a:p>
            <a:pPr>
              <a:buNone/>
            </a:pPr>
            <a:r>
              <a:rPr lang="en-IN" sz="1800" b="1" dirty="0">
                <a:solidFill>
                  <a:srgbClr val="C00000"/>
                </a:solidFill>
              </a:rPr>
              <a:t>print(</a:t>
            </a:r>
            <a:r>
              <a:rPr lang="en-IN" sz="1800" b="1" dirty="0" err="1">
                <a:solidFill>
                  <a:srgbClr val="C00000"/>
                </a:solidFill>
              </a:rPr>
              <a:t>Sample.__dict</a:t>
            </a:r>
            <a:r>
              <a:rPr lang="en-IN" sz="1800" b="1" dirty="0">
                <a:solidFill>
                  <a:srgbClr val="C00000"/>
                </a:solidFill>
              </a:rPr>
              <a:t>__)</a:t>
            </a:r>
            <a:endParaRPr lang="en-IN" sz="1800" b="1" u="sng" dirty="0">
              <a:solidFill>
                <a:srgbClr val="C00000"/>
              </a:solidFill>
            </a:endParaRPr>
          </a:p>
          <a:p>
            <a:pPr>
              <a:buNone/>
            </a:pPr>
            <a:endParaRPr lang="en-US" sz="2000" b="1" u="sng" dirty="0"/>
          </a:p>
          <a:p>
            <a:pPr>
              <a:buNone/>
            </a:pPr>
            <a:r>
              <a:rPr lang="en-US" sz="2000" b="1" u="sng" dirty="0"/>
              <a:t>Output:</a:t>
            </a:r>
          </a:p>
          <a:p>
            <a:pPr>
              <a:buNone/>
            </a:pPr>
            <a:endParaRPr lang="en-US" sz="1600" b="1" u="sng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classdemo1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44" y="5214950"/>
            <a:ext cx="8858311" cy="15001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sz="1800" b="1" dirty="0">
                <a:solidFill>
                  <a:srgbClr val="C00000"/>
                </a:solidFill>
              </a:rPr>
              <a:t>class Sample:</a:t>
            </a:r>
          </a:p>
          <a:p>
            <a:pPr>
              <a:buNone/>
            </a:pPr>
            <a:r>
              <a:rPr lang="en-IN" sz="1800" b="1" dirty="0">
                <a:solidFill>
                  <a:srgbClr val="C00000"/>
                </a:solidFill>
              </a:rPr>
              <a:t>	</a:t>
            </a:r>
            <a:r>
              <a:rPr lang="en-IN" sz="1800" b="1" dirty="0" err="1">
                <a:solidFill>
                  <a:srgbClr val="C00000"/>
                </a:solidFill>
              </a:rPr>
              <a:t>i</a:t>
            </a:r>
            <a:r>
              <a:rPr lang="en-IN" sz="1800" b="1" dirty="0">
                <a:solidFill>
                  <a:srgbClr val="C00000"/>
                </a:solidFill>
              </a:rPr>
              <a:t>=10</a:t>
            </a:r>
          </a:p>
          <a:p>
            <a:pPr>
              <a:buNone/>
            </a:pPr>
            <a:r>
              <a:rPr lang="en-IN" sz="1800" b="1" dirty="0">
                <a:solidFill>
                  <a:srgbClr val="C00000"/>
                </a:solidFill>
              </a:rPr>
              <a:t>	def __init__(self):</a:t>
            </a:r>
          </a:p>
          <a:p>
            <a:pPr>
              <a:buNone/>
            </a:pPr>
            <a:r>
              <a:rPr lang="en-IN" sz="1800" b="1" dirty="0">
                <a:solidFill>
                  <a:srgbClr val="C00000"/>
                </a:solidFill>
              </a:rPr>
              <a:t>		</a:t>
            </a:r>
            <a:r>
              <a:rPr lang="en-IN" sz="1800" b="1" dirty="0">
                <a:solidFill>
                  <a:srgbClr val="0070C0"/>
                </a:solidFill>
              </a:rPr>
              <a:t>del </a:t>
            </a:r>
            <a:r>
              <a:rPr lang="en-IN" sz="1800" b="1" dirty="0" err="1">
                <a:solidFill>
                  <a:srgbClr val="0070C0"/>
                </a:solidFill>
              </a:rPr>
              <a:t>Sample.i</a:t>
            </a:r>
            <a:endParaRPr lang="en-IN" sz="1800" b="1" dirty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IN" sz="1800" b="1" dirty="0">
                <a:solidFill>
                  <a:srgbClr val="C00000"/>
                </a:solidFill>
              </a:rPr>
              <a:t>	</a:t>
            </a:r>
          </a:p>
          <a:p>
            <a:pPr>
              <a:buNone/>
            </a:pPr>
            <a:r>
              <a:rPr lang="en-IN" sz="1800" b="1" dirty="0">
                <a:solidFill>
                  <a:srgbClr val="C00000"/>
                </a:solidFill>
              </a:rPr>
              <a:t>print(</a:t>
            </a:r>
            <a:r>
              <a:rPr lang="en-IN" sz="1800" b="1" dirty="0" err="1">
                <a:solidFill>
                  <a:srgbClr val="C00000"/>
                </a:solidFill>
              </a:rPr>
              <a:t>Sample.__dict</a:t>
            </a:r>
            <a:r>
              <a:rPr lang="en-IN" sz="1800" b="1" dirty="0">
                <a:solidFill>
                  <a:srgbClr val="C00000"/>
                </a:solidFill>
              </a:rPr>
              <a:t>__)</a:t>
            </a:r>
          </a:p>
          <a:p>
            <a:pPr>
              <a:buNone/>
            </a:pPr>
            <a:r>
              <a:rPr lang="en-IN" sz="1800" b="1" dirty="0">
                <a:solidFill>
                  <a:srgbClr val="C00000"/>
                </a:solidFill>
              </a:rPr>
              <a:t>s1=Sample()</a:t>
            </a:r>
          </a:p>
          <a:p>
            <a:pPr>
              <a:buNone/>
            </a:pPr>
            <a:r>
              <a:rPr lang="en-IN" sz="1800" b="1" dirty="0">
                <a:solidFill>
                  <a:srgbClr val="0070C0"/>
                </a:solidFill>
              </a:rPr>
              <a:t>del </a:t>
            </a:r>
            <a:r>
              <a:rPr lang="en-IN" sz="1800" b="1" dirty="0" err="1">
                <a:solidFill>
                  <a:srgbClr val="0070C0"/>
                </a:solidFill>
              </a:rPr>
              <a:t>Sample.i</a:t>
            </a:r>
            <a:endParaRPr lang="en-IN" sz="1800" b="1" dirty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IN" sz="1800" b="1" dirty="0">
                <a:solidFill>
                  <a:srgbClr val="C00000"/>
                </a:solidFill>
              </a:rPr>
              <a:t>print()</a:t>
            </a:r>
          </a:p>
          <a:p>
            <a:pPr>
              <a:buNone/>
            </a:pPr>
            <a:r>
              <a:rPr lang="en-IN" sz="1800" b="1" dirty="0">
                <a:solidFill>
                  <a:srgbClr val="C00000"/>
                </a:solidFill>
              </a:rPr>
              <a:t>print(</a:t>
            </a:r>
            <a:r>
              <a:rPr lang="en-IN" sz="1800" b="1" dirty="0" err="1">
                <a:solidFill>
                  <a:srgbClr val="C00000"/>
                </a:solidFill>
              </a:rPr>
              <a:t>Sample.__dict</a:t>
            </a:r>
            <a:r>
              <a:rPr lang="en-IN" sz="1800" b="1" dirty="0">
                <a:solidFill>
                  <a:srgbClr val="C00000"/>
                </a:solidFill>
              </a:rPr>
              <a:t>__)</a:t>
            </a:r>
            <a:endParaRPr lang="en-IN" sz="1800" b="1" u="sng" dirty="0">
              <a:solidFill>
                <a:srgbClr val="C00000"/>
              </a:solidFill>
            </a:endParaRPr>
          </a:p>
          <a:p>
            <a:pPr>
              <a:buNone/>
            </a:pPr>
            <a:endParaRPr lang="en-US" sz="2000" b="1" u="sng" dirty="0"/>
          </a:p>
          <a:p>
            <a:pPr>
              <a:buNone/>
            </a:pPr>
            <a:r>
              <a:rPr lang="en-US" sz="2000" b="1" u="sng" dirty="0"/>
              <a:t>Output:</a:t>
            </a:r>
          </a:p>
          <a:p>
            <a:pPr>
              <a:buNone/>
            </a:pPr>
            <a:endParaRPr lang="en-US" sz="1600" b="1" u="sng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classdemo1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44" y="5572140"/>
            <a:ext cx="8786874" cy="11430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2800" b="1" dirty="0"/>
              <a:t>Class Variables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/>
              <a:t>The are </a:t>
            </a:r>
            <a:r>
              <a:rPr lang="en-IN" sz="2400" b="1" dirty="0">
                <a:solidFill>
                  <a:srgbClr val="C00000"/>
                </a:solidFill>
              </a:rPr>
              <a:t>shared by all instances </a:t>
            </a:r>
            <a:r>
              <a:rPr lang="en-IN" sz="2400" dirty="0"/>
              <a:t>of the class and </a:t>
            </a:r>
            <a:r>
              <a:rPr lang="en-IN" sz="2400" b="1" dirty="0">
                <a:solidFill>
                  <a:srgbClr val="C00000"/>
                </a:solidFill>
              </a:rPr>
              <a:t>have the same value</a:t>
            </a:r>
            <a:r>
              <a:rPr lang="en-IN" sz="2400" dirty="0"/>
              <a:t> for each instance of the class.</a:t>
            </a:r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r>
              <a:rPr lang="en-IN" sz="2400" dirty="0"/>
              <a:t>They have a </a:t>
            </a:r>
            <a:r>
              <a:rPr lang="en-IN" sz="2400" b="1" dirty="0">
                <a:solidFill>
                  <a:srgbClr val="C00000"/>
                </a:solidFill>
              </a:rPr>
              <a:t>single copy </a:t>
            </a:r>
            <a:r>
              <a:rPr lang="en-IN" sz="2400" dirty="0"/>
              <a:t>maintained at the </a:t>
            </a:r>
            <a:r>
              <a:rPr lang="en-IN" sz="2400" b="1" dirty="0">
                <a:solidFill>
                  <a:srgbClr val="0070C0"/>
                </a:solidFill>
              </a:rPr>
              <a:t>class level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lvl="1"/>
            <a:endParaRPr lang="en-US" sz="1900" b="1" dirty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>
              <a:solidFill>
                <a:srgbClr val="C00000"/>
              </a:solidFill>
            </a:endParaRPr>
          </a:p>
          <a:p>
            <a:endParaRPr lang="en-US" sz="2400" b="1" dirty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/>
          </a:p>
          <a:p>
            <a:endParaRPr lang="en-US" sz="2400" dirty="0"/>
          </a:p>
          <a:p>
            <a:pPr>
              <a:buNone/>
            </a:pPr>
            <a:endParaRPr lang="en-US" sz="2400" dirty="0"/>
          </a:p>
          <a:p>
            <a:endParaRPr lang="en-US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2800" b="1" dirty="0"/>
              <a:t>What Is </a:t>
            </a:r>
            <a:r>
              <a:rPr lang="en-US" sz="2800" b="1" dirty="0">
                <a:solidFill>
                  <a:srgbClr val="C00000"/>
                </a:solidFill>
              </a:rPr>
              <a:t>Class Level </a:t>
            </a:r>
            <a:r>
              <a:rPr lang="en-US" sz="2800" b="1" dirty="0"/>
              <a:t>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/>
              <a:t>The term </a:t>
            </a:r>
            <a:r>
              <a:rPr lang="en-US" sz="2400" b="1" dirty="0">
                <a:solidFill>
                  <a:srgbClr val="C00000"/>
                </a:solidFill>
              </a:rPr>
              <a:t>class level </a:t>
            </a:r>
            <a:r>
              <a:rPr lang="en-US" sz="2400" dirty="0"/>
              <a:t>means inside the </a:t>
            </a:r>
            <a:r>
              <a:rPr lang="en-US" sz="2400" b="1" dirty="0">
                <a:solidFill>
                  <a:srgbClr val="C00000"/>
                </a:solidFill>
              </a:rPr>
              <a:t>class object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r>
              <a:rPr lang="en-US" sz="2400" dirty="0"/>
              <a:t>In </a:t>
            </a:r>
            <a:r>
              <a:rPr lang="en-US" sz="2400" b="1" dirty="0">
                <a:solidFill>
                  <a:srgbClr val="C00000"/>
                </a:solidFill>
              </a:rPr>
              <a:t>Python</a:t>
            </a:r>
            <a:r>
              <a:rPr lang="en-US" sz="2400" dirty="0"/>
              <a:t> , </a:t>
            </a:r>
            <a:r>
              <a:rPr lang="en-US" sz="2400" b="1" i="1" dirty="0">
                <a:solidFill>
                  <a:srgbClr val="0070C0"/>
                </a:solidFill>
              </a:rPr>
              <a:t>for every class one special object is created called as </a:t>
            </a:r>
            <a:r>
              <a:rPr lang="en-US" sz="2400" b="1" u="sng" dirty="0">
                <a:solidFill>
                  <a:srgbClr val="C00000"/>
                </a:solidFill>
              </a:rPr>
              <a:t>class object </a:t>
            </a:r>
          </a:p>
          <a:p>
            <a:endParaRPr lang="en-US" sz="2400" dirty="0"/>
          </a:p>
          <a:p>
            <a:r>
              <a:rPr lang="en-US" sz="2400" b="1" dirty="0">
                <a:solidFill>
                  <a:srgbClr val="7030A0"/>
                </a:solidFill>
              </a:rPr>
              <a:t>Don’t think it is the same object which we create. No it is not that!</a:t>
            </a:r>
          </a:p>
          <a:p>
            <a:endParaRPr lang="en-US" sz="2400" dirty="0"/>
          </a:p>
          <a:p>
            <a:r>
              <a:rPr lang="en-US" sz="2400" dirty="0"/>
              <a:t>Rather , for every class , </a:t>
            </a:r>
            <a:r>
              <a:rPr lang="en-US" sz="2400" b="1" dirty="0">
                <a:solidFill>
                  <a:srgbClr val="C00000"/>
                </a:solidFill>
              </a:rPr>
              <a:t>Python</a:t>
            </a:r>
            <a:r>
              <a:rPr lang="en-US" sz="2400" dirty="0"/>
              <a:t> itself creates an object called as </a:t>
            </a:r>
            <a:r>
              <a:rPr lang="en-US" sz="2400" b="1" dirty="0">
                <a:solidFill>
                  <a:srgbClr val="C00000"/>
                </a:solidFill>
              </a:rPr>
              <a:t>class object </a:t>
            </a:r>
            <a:r>
              <a:rPr lang="en-US" sz="2400" dirty="0"/>
              <a:t>and inside this object all the </a:t>
            </a:r>
            <a:r>
              <a:rPr lang="en-US" sz="2400" b="1" dirty="0">
                <a:solidFill>
                  <a:srgbClr val="C00000"/>
                </a:solidFill>
              </a:rPr>
              <a:t>class / static </a:t>
            </a:r>
            <a:r>
              <a:rPr lang="en-US" sz="2400" dirty="0"/>
              <a:t>variables live</a:t>
            </a:r>
            <a:endParaRPr lang="en-IN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lvl="1"/>
            <a:endParaRPr lang="en-US" sz="1900" b="1" dirty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>
              <a:solidFill>
                <a:srgbClr val="C00000"/>
              </a:solidFill>
            </a:endParaRPr>
          </a:p>
          <a:p>
            <a:endParaRPr lang="en-US" sz="2400" b="1" dirty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/>
          </a:p>
          <a:p>
            <a:endParaRPr lang="en-US" sz="2400" dirty="0"/>
          </a:p>
          <a:p>
            <a:pPr>
              <a:buNone/>
            </a:pPr>
            <a:endParaRPr lang="en-US" sz="2400" dirty="0"/>
          </a:p>
          <a:p>
            <a:endParaRPr lang="en-US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2800" b="1" dirty="0"/>
              <a:t>When Should </a:t>
            </a:r>
            <a:br>
              <a:rPr lang="en-US" sz="2800" b="1" dirty="0"/>
            </a:br>
            <a:r>
              <a:rPr lang="en-US" sz="2800" b="1" dirty="0"/>
              <a:t>We Use </a:t>
            </a:r>
            <a:r>
              <a:rPr lang="en-US" sz="2800" b="1" dirty="0">
                <a:solidFill>
                  <a:srgbClr val="C00000"/>
                </a:solidFill>
              </a:rPr>
              <a:t>Class Variable </a:t>
            </a:r>
            <a:r>
              <a:rPr lang="en-US" sz="2800" b="1" dirty="0"/>
              <a:t>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/>
              <a:t>Whenever we don’t want to create a </a:t>
            </a:r>
            <a:r>
              <a:rPr lang="en-US" sz="2400" b="1" dirty="0">
                <a:solidFill>
                  <a:srgbClr val="C00000"/>
                </a:solidFill>
              </a:rPr>
              <a:t>separate copy </a:t>
            </a:r>
            <a:r>
              <a:rPr lang="en-US" sz="2400" dirty="0"/>
              <a:t>of the </a:t>
            </a:r>
            <a:r>
              <a:rPr lang="en-US" sz="2400" b="1" dirty="0">
                <a:solidFill>
                  <a:srgbClr val="C00000"/>
                </a:solidFill>
              </a:rPr>
              <a:t>variable</a:t>
            </a:r>
            <a:r>
              <a:rPr lang="en-US" sz="2400" dirty="0"/>
              <a:t> for </a:t>
            </a:r>
            <a:r>
              <a:rPr lang="en-US" sz="2400" b="1" dirty="0">
                <a:solidFill>
                  <a:srgbClr val="C00000"/>
                </a:solidFill>
              </a:rPr>
              <a:t>each object </a:t>
            </a:r>
            <a:r>
              <a:rPr lang="en-US" sz="2400" dirty="0"/>
              <a:t>, then we can declare it as a </a:t>
            </a:r>
            <a:r>
              <a:rPr lang="en-US" sz="2400" b="1" dirty="0">
                <a:solidFill>
                  <a:srgbClr val="C00000"/>
                </a:solidFill>
              </a:rPr>
              <a:t>class variable.</a:t>
            </a:r>
          </a:p>
          <a:p>
            <a:endParaRPr lang="en-US" sz="2400" dirty="0"/>
          </a:p>
          <a:p>
            <a:r>
              <a:rPr lang="en-US" sz="2400" dirty="0"/>
              <a:t>For example :</a:t>
            </a:r>
          </a:p>
          <a:p>
            <a:pPr lvl="1"/>
            <a:endParaRPr lang="en-US" sz="1900" dirty="0"/>
          </a:p>
          <a:p>
            <a:pPr lvl="1"/>
            <a:r>
              <a:rPr lang="en-US" sz="1900" dirty="0"/>
              <a:t>The variable </a:t>
            </a:r>
            <a:r>
              <a:rPr lang="en-US" sz="1900" b="1" dirty="0">
                <a:solidFill>
                  <a:srgbClr val="7030A0"/>
                </a:solidFill>
              </a:rPr>
              <a:t>pi</a:t>
            </a:r>
            <a:r>
              <a:rPr lang="en-US" sz="1900" dirty="0"/>
              <a:t> in a class called </a:t>
            </a:r>
            <a:r>
              <a:rPr lang="en-US" sz="1900" b="1" dirty="0">
                <a:solidFill>
                  <a:srgbClr val="C00000"/>
                </a:solidFill>
              </a:rPr>
              <a:t>Circle</a:t>
            </a:r>
            <a:r>
              <a:rPr lang="en-US" sz="1900" dirty="0"/>
              <a:t> can be declared as a </a:t>
            </a:r>
            <a:r>
              <a:rPr lang="en-US" sz="1900" b="1" dirty="0">
                <a:solidFill>
                  <a:srgbClr val="C00000"/>
                </a:solidFill>
              </a:rPr>
              <a:t>class level variable </a:t>
            </a:r>
            <a:r>
              <a:rPr lang="en-US" sz="1900" dirty="0"/>
              <a:t>since all </a:t>
            </a:r>
            <a:r>
              <a:rPr lang="en-US" sz="1900" b="1" dirty="0">
                <a:solidFill>
                  <a:srgbClr val="C00000"/>
                </a:solidFill>
              </a:rPr>
              <a:t>Circle</a:t>
            </a:r>
            <a:r>
              <a:rPr lang="en-US" sz="1900" dirty="0"/>
              <a:t> </a:t>
            </a:r>
            <a:r>
              <a:rPr lang="en-US" sz="1900" b="1" dirty="0">
                <a:solidFill>
                  <a:srgbClr val="C00000"/>
                </a:solidFill>
              </a:rPr>
              <a:t>objects</a:t>
            </a:r>
            <a:r>
              <a:rPr lang="en-US" sz="1900" dirty="0"/>
              <a:t> will have the </a:t>
            </a:r>
            <a:r>
              <a:rPr lang="en-US" sz="1900" b="1" dirty="0">
                <a:solidFill>
                  <a:srgbClr val="C00000"/>
                </a:solidFill>
              </a:rPr>
              <a:t>same value </a:t>
            </a:r>
            <a:r>
              <a:rPr lang="en-US" sz="1900" dirty="0"/>
              <a:t>for </a:t>
            </a:r>
            <a:r>
              <a:rPr lang="en-US" sz="1900" b="1" dirty="0">
                <a:solidFill>
                  <a:srgbClr val="7030A0"/>
                </a:solidFill>
              </a:rPr>
              <a:t>pi</a:t>
            </a:r>
          </a:p>
          <a:p>
            <a:endParaRPr lang="en-US" sz="2400" dirty="0"/>
          </a:p>
          <a:p>
            <a:pPr lvl="1"/>
            <a:r>
              <a:rPr lang="en-US" sz="1900" dirty="0"/>
              <a:t>Another example could be a variable called </a:t>
            </a:r>
            <a:r>
              <a:rPr lang="en-US" sz="1900" b="1" dirty="0" err="1">
                <a:solidFill>
                  <a:srgbClr val="7030A0"/>
                </a:solidFill>
              </a:rPr>
              <a:t>max_marks</a:t>
            </a:r>
            <a:r>
              <a:rPr lang="en-US" sz="1900" dirty="0"/>
              <a:t> in a class called </a:t>
            </a:r>
            <a:r>
              <a:rPr lang="en-US" sz="1900" b="1" dirty="0">
                <a:solidFill>
                  <a:srgbClr val="C00000"/>
                </a:solidFill>
              </a:rPr>
              <a:t>Student</a:t>
            </a:r>
            <a:r>
              <a:rPr lang="en-US" sz="1900" dirty="0"/>
              <a:t> . It </a:t>
            </a:r>
            <a:r>
              <a:rPr lang="en-US" sz="1900"/>
              <a:t>should also be </a:t>
            </a:r>
            <a:r>
              <a:rPr lang="en-US" sz="1900" dirty="0"/>
              <a:t>declared at the </a:t>
            </a:r>
            <a:r>
              <a:rPr lang="en-US" sz="1900" b="1" dirty="0">
                <a:solidFill>
                  <a:srgbClr val="C00000"/>
                </a:solidFill>
              </a:rPr>
              <a:t>class level </a:t>
            </a:r>
            <a:r>
              <a:rPr lang="en-US" sz="1900" dirty="0"/>
              <a:t>because each </a:t>
            </a:r>
            <a:r>
              <a:rPr lang="en-US" sz="1900" b="1" dirty="0">
                <a:solidFill>
                  <a:srgbClr val="C00000"/>
                </a:solidFill>
              </a:rPr>
              <a:t>Student </a:t>
            </a:r>
            <a:r>
              <a:rPr lang="en-US" sz="1900" dirty="0"/>
              <a:t>will have same </a:t>
            </a:r>
            <a:r>
              <a:rPr lang="en-US" sz="1900" b="1" dirty="0" err="1">
                <a:solidFill>
                  <a:srgbClr val="7030A0"/>
                </a:solidFill>
              </a:rPr>
              <a:t>max_marks</a:t>
            </a:r>
            <a:endParaRPr lang="en-IN" sz="1900" b="1" dirty="0">
              <a:solidFill>
                <a:srgbClr val="7030A0"/>
              </a:solidFill>
            </a:endParaRP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lvl="1"/>
            <a:endParaRPr lang="en-US" sz="1900" b="1" dirty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>
              <a:solidFill>
                <a:srgbClr val="C00000"/>
              </a:solidFill>
            </a:endParaRPr>
          </a:p>
          <a:p>
            <a:endParaRPr lang="en-US" sz="2400" b="1" dirty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/>
          </a:p>
          <a:p>
            <a:endParaRPr lang="en-US" sz="2400" dirty="0"/>
          </a:p>
          <a:p>
            <a:pPr>
              <a:buNone/>
            </a:pPr>
            <a:endParaRPr lang="en-US" sz="2400" dirty="0"/>
          </a:p>
          <a:p>
            <a:endParaRPr lang="en-US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2800" b="1" dirty="0"/>
              <a:t>Using Class Variable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We can use a class variable at </a:t>
            </a:r>
            <a:r>
              <a:rPr lang="en-US" sz="2400" b="1" dirty="0">
                <a:solidFill>
                  <a:srgbClr val="7030A0"/>
                </a:solidFill>
              </a:rPr>
              <a:t>6 places </a:t>
            </a:r>
            <a:r>
              <a:rPr lang="en-US" sz="2400" dirty="0"/>
              <a:t>in </a:t>
            </a:r>
            <a:r>
              <a:rPr lang="en-US" sz="2400" b="1" dirty="0">
                <a:solidFill>
                  <a:srgbClr val="C00000"/>
                </a:solidFill>
              </a:rPr>
              <a:t>Python</a:t>
            </a:r>
            <a:r>
              <a:rPr lang="en-US" sz="2400" dirty="0"/>
              <a:t>:</a:t>
            </a:r>
          </a:p>
          <a:p>
            <a:endParaRPr lang="en-US" sz="2400" b="1" dirty="0">
              <a:solidFill>
                <a:srgbClr val="7030A0"/>
              </a:solidFill>
            </a:endParaRPr>
          </a:p>
          <a:p>
            <a:pPr lvl="1"/>
            <a:r>
              <a:rPr lang="en-US" sz="1900" dirty="0"/>
              <a:t>Inside the </a:t>
            </a:r>
            <a:r>
              <a:rPr lang="en-US" sz="1900" b="1" dirty="0">
                <a:solidFill>
                  <a:srgbClr val="C00000"/>
                </a:solidFill>
              </a:rPr>
              <a:t>class body </a:t>
            </a:r>
            <a:r>
              <a:rPr lang="en-US" sz="1900" dirty="0"/>
              <a:t>but </a:t>
            </a:r>
            <a:r>
              <a:rPr lang="en-US" sz="1900" b="1" dirty="0">
                <a:solidFill>
                  <a:srgbClr val="C00000"/>
                </a:solidFill>
              </a:rPr>
              <a:t>outside any method</a:t>
            </a:r>
          </a:p>
          <a:p>
            <a:endParaRPr lang="en-US" sz="2400" dirty="0"/>
          </a:p>
          <a:p>
            <a:pPr lvl="1"/>
            <a:r>
              <a:rPr lang="en-US" sz="1900" dirty="0"/>
              <a:t>Inside the </a:t>
            </a:r>
            <a:r>
              <a:rPr lang="en-US" sz="1900" b="1" dirty="0">
                <a:solidFill>
                  <a:srgbClr val="C00000"/>
                </a:solidFill>
              </a:rPr>
              <a:t>constructor </a:t>
            </a:r>
            <a:r>
              <a:rPr lang="en-US" sz="1900" dirty="0"/>
              <a:t>using the </a:t>
            </a:r>
            <a:r>
              <a:rPr lang="en-US" sz="1900" b="1" dirty="0">
                <a:solidFill>
                  <a:srgbClr val="C00000"/>
                </a:solidFill>
              </a:rPr>
              <a:t>name of the class</a:t>
            </a:r>
          </a:p>
          <a:p>
            <a:endParaRPr lang="en-US" sz="2400" dirty="0"/>
          </a:p>
          <a:p>
            <a:pPr lvl="1"/>
            <a:r>
              <a:rPr lang="en-US" sz="1900" dirty="0"/>
              <a:t>Inside </a:t>
            </a:r>
            <a:r>
              <a:rPr lang="en-US" sz="1900" b="1" dirty="0">
                <a:solidFill>
                  <a:srgbClr val="C00000"/>
                </a:solidFill>
              </a:rPr>
              <a:t>instance method </a:t>
            </a:r>
            <a:r>
              <a:rPr lang="en-US" sz="1900" dirty="0"/>
              <a:t>using </a:t>
            </a:r>
            <a:r>
              <a:rPr lang="en-US" sz="1900" b="1" dirty="0">
                <a:solidFill>
                  <a:srgbClr val="C00000"/>
                </a:solidFill>
              </a:rPr>
              <a:t>name of the class</a:t>
            </a:r>
          </a:p>
          <a:p>
            <a:endParaRPr lang="en-US" sz="2400" dirty="0"/>
          </a:p>
          <a:p>
            <a:pPr lvl="1"/>
            <a:r>
              <a:rPr lang="en-US" sz="1900" dirty="0"/>
              <a:t>Inside </a:t>
            </a:r>
            <a:r>
              <a:rPr lang="en-US" sz="1900" b="1" dirty="0" err="1">
                <a:solidFill>
                  <a:srgbClr val="C00000"/>
                </a:solidFill>
              </a:rPr>
              <a:t>classmethod</a:t>
            </a:r>
            <a:r>
              <a:rPr lang="en-US" sz="1900" dirty="0"/>
              <a:t> using </a:t>
            </a:r>
            <a:r>
              <a:rPr lang="en-US" sz="1900" b="1" dirty="0">
                <a:solidFill>
                  <a:srgbClr val="C00000"/>
                </a:solidFill>
              </a:rPr>
              <a:t>name of the class </a:t>
            </a:r>
            <a:r>
              <a:rPr lang="en-US" sz="1900" dirty="0"/>
              <a:t>or using the special reference </a:t>
            </a:r>
            <a:r>
              <a:rPr lang="en-US" sz="1900" b="1" dirty="0" err="1">
                <a:solidFill>
                  <a:srgbClr val="C00000"/>
                </a:solidFill>
              </a:rPr>
              <a:t>cls</a:t>
            </a:r>
            <a:endParaRPr lang="en-US" sz="1900" b="1" dirty="0">
              <a:solidFill>
                <a:srgbClr val="C00000"/>
              </a:solidFill>
            </a:endParaRPr>
          </a:p>
          <a:p>
            <a:pPr lvl="1"/>
            <a:endParaRPr lang="en-US" sz="1900" dirty="0"/>
          </a:p>
          <a:p>
            <a:pPr lvl="1"/>
            <a:r>
              <a:rPr lang="en-US" sz="1900" dirty="0"/>
              <a:t>Inside </a:t>
            </a:r>
            <a:r>
              <a:rPr lang="en-US" sz="1900" b="1" dirty="0" err="1">
                <a:solidFill>
                  <a:srgbClr val="C00000"/>
                </a:solidFill>
              </a:rPr>
              <a:t>staticmethod</a:t>
            </a:r>
            <a:r>
              <a:rPr lang="en-US" sz="1900" dirty="0"/>
              <a:t> using the </a:t>
            </a:r>
            <a:r>
              <a:rPr lang="en-US" sz="1900" b="1" dirty="0">
                <a:solidFill>
                  <a:srgbClr val="C00000"/>
                </a:solidFill>
              </a:rPr>
              <a:t>name of the class</a:t>
            </a:r>
          </a:p>
          <a:p>
            <a:pPr lvl="1"/>
            <a:endParaRPr lang="en-US" sz="1900" dirty="0"/>
          </a:p>
          <a:p>
            <a:pPr lvl="1"/>
            <a:r>
              <a:rPr lang="en-US" sz="1900" dirty="0"/>
              <a:t>From outside the class using </a:t>
            </a:r>
            <a:r>
              <a:rPr lang="en-US" sz="1900" b="1" dirty="0">
                <a:solidFill>
                  <a:srgbClr val="C00000"/>
                </a:solidFill>
              </a:rPr>
              <a:t>name of the class</a:t>
            </a:r>
            <a:endParaRPr lang="en-IN" sz="1900" b="1" dirty="0">
              <a:solidFill>
                <a:srgbClr val="C00000"/>
              </a:solidFill>
            </a:endParaRPr>
          </a:p>
          <a:p>
            <a:pPr lvl="1"/>
            <a:endParaRPr lang="en-IN" sz="1900" b="1" dirty="0">
              <a:solidFill>
                <a:srgbClr val="C00000"/>
              </a:solidFill>
            </a:endParaRP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lvl="1"/>
            <a:endParaRPr lang="en-US" sz="1900" b="1" dirty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>
              <a:solidFill>
                <a:srgbClr val="C00000"/>
              </a:solidFill>
            </a:endParaRPr>
          </a:p>
          <a:p>
            <a:endParaRPr lang="en-US" sz="2400" b="1" dirty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/>
          </a:p>
          <a:p>
            <a:endParaRPr lang="en-US" sz="2400" dirty="0"/>
          </a:p>
          <a:p>
            <a:pPr>
              <a:buNone/>
            </a:pPr>
            <a:endParaRPr lang="en-US" sz="2400" dirty="0"/>
          </a:p>
          <a:p>
            <a:endParaRPr lang="en-US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br>
              <a:rPr lang="en-US" sz="2800" b="1" dirty="0"/>
            </a:br>
            <a:r>
              <a:rPr lang="en-US" sz="2800" b="1" dirty="0"/>
              <a:t>Declaring Inside Class Body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/>
          </a:bodyPr>
          <a:lstStyle/>
          <a:p>
            <a:r>
              <a:rPr lang="en-US" sz="2400" dirty="0"/>
              <a:t>To declare a </a:t>
            </a:r>
            <a:r>
              <a:rPr lang="en-US" sz="2400" b="1" dirty="0">
                <a:solidFill>
                  <a:srgbClr val="C00000"/>
                </a:solidFill>
              </a:rPr>
              <a:t>class variable </a:t>
            </a:r>
            <a:r>
              <a:rPr lang="en-US" sz="2400" dirty="0"/>
              <a:t>inside class body but outside any method body , we simply declare it below the </a:t>
            </a:r>
            <a:r>
              <a:rPr lang="en-US" sz="2400" b="1" dirty="0">
                <a:solidFill>
                  <a:srgbClr val="C00000"/>
                </a:solidFill>
              </a:rPr>
              <a:t>class header</a:t>
            </a:r>
          </a:p>
          <a:p>
            <a:endParaRPr lang="en-US" sz="2400" b="1" dirty="0">
              <a:solidFill>
                <a:srgbClr val="C00000"/>
              </a:solidFill>
            </a:endParaRPr>
          </a:p>
          <a:p>
            <a:r>
              <a:rPr lang="en-US" sz="2400" b="1" u="sng" dirty="0"/>
              <a:t>Syntax:</a:t>
            </a:r>
          </a:p>
          <a:p>
            <a:pPr>
              <a:buNone/>
            </a:pPr>
            <a:r>
              <a:rPr lang="en-US" sz="2400" b="1" dirty="0">
                <a:solidFill>
                  <a:srgbClr val="0070C0"/>
                </a:solidFill>
              </a:rPr>
              <a:t>class &lt;</a:t>
            </a:r>
            <a:r>
              <a:rPr lang="en-US" sz="2400" b="1" dirty="0" err="1">
                <a:solidFill>
                  <a:srgbClr val="0070C0"/>
                </a:solidFill>
              </a:rPr>
              <a:t>class_name</a:t>
            </a:r>
            <a:r>
              <a:rPr lang="en-US" sz="2400" b="1" dirty="0">
                <a:solidFill>
                  <a:srgbClr val="0070C0"/>
                </a:solidFill>
              </a:rPr>
              <a:t>&gt;:</a:t>
            </a:r>
          </a:p>
          <a:p>
            <a:pPr>
              <a:buNone/>
            </a:pPr>
            <a:r>
              <a:rPr lang="en-US" sz="2400" dirty="0">
                <a:solidFill>
                  <a:srgbClr val="0070C0"/>
                </a:solidFill>
              </a:rPr>
              <a:t>	</a:t>
            </a:r>
            <a:r>
              <a:rPr lang="en-US" sz="2400" b="1" dirty="0">
                <a:solidFill>
                  <a:srgbClr val="00B050"/>
                </a:solidFill>
              </a:rPr>
              <a:t>&lt;</a:t>
            </a:r>
            <a:r>
              <a:rPr lang="en-US" sz="2400" b="1" dirty="0" err="1">
                <a:solidFill>
                  <a:srgbClr val="00B050"/>
                </a:solidFill>
              </a:rPr>
              <a:t>var_name</a:t>
            </a:r>
            <a:r>
              <a:rPr lang="en-US" sz="2400" b="1" dirty="0">
                <a:solidFill>
                  <a:srgbClr val="00B050"/>
                </a:solidFill>
              </a:rPr>
              <a:t>&gt;=&lt;value&gt;</a:t>
            </a:r>
          </a:p>
          <a:p>
            <a:pPr>
              <a:buNone/>
            </a:pPr>
            <a:r>
              <a:rPr lang="en-US" sz="2400" b="1" dirty="0">
                <a:solidFill>
                  <a:srgbClr val="C00000"/>
                </a:solidFill>
              </a:rPr>
              <a:t>def __init__(self):</a:t>
            </a:r>
          </a:p>
          <a:p>
            <a:pPr>
              <a:buNone/>
            </a:pPr>
            <a:r>
              <a:rPr lang="en-US" sz="2400" b="1" dirty="0">
                <a:solidFill>
                  <a:srgbClr val="C00000"/>
                </a:solidFill>
              </a:rPr>
              <a:t>	</a:t>
            </a:r>
            <a:r>
              <a:rPr lang="en-US" sz="2400" b="1" dirty="0">
                <a:solidFill>
                  <a:srgbClr val="7030A0"/>
                </a:solidFill>
              </a:rPr>
              <a:t>// object specific code</a:t>
            </a:r>
          </a:p>
          <a:p>
            <a:endParaRPr lang="en-US" sz="2400" b="1" dirty="0">
              <a:solidFill>
                <a:srgbClr val="C00000"/>
              </a:solidFill>
            </a:endParaRPr>
          </a:p>
          <a:p>
            <a:endParaRPr lang="en-IN" sz="1400" b="1" dirty="0">
              <a:solidFill>
                <a:srgbClr val="C00000"/>
              </a:solidFill>
            </a:endParaRPr>
          </a:p>
          <a:p>
            <a:r>
              <a:rPr lang="en-US" sz="2400" dirty="0"/>
              <a:t>To access the </a:t>
            </a:r>
            <a:r>
              <a:rPr lang="en-US" sz="2400" b="1" dirty="0">
                <a:solidFill>
                  <a:srgbClr val="C00000"/>
                </a:solidFill>
              </a:rPr>
              <a:t>class level variables </a:t>
            </a:r>
            <a:r>
              <a:rPr lang="en-US" sz="2400" dirty="0"/>
              <a:t>we use </a:t>
            </a:r>
            <a:r>
              <a:rPr lang="en-US" sz="2400" b="1" dirty="0">
                <a:solidFill>
                  <a:srgbClr val="C00000"/>
                </a:solidFill>
              </a:rPr>
              <a:t>class name </a:t>
            </a:r>
            <a:r>
              <a:rPr lang="en-US" sz="2400" dirty="0"/>
              <a:t>before them with </a:t>
            </a:r>
            <a:r>
              <a:rPr lang="en-US" sz="2400" b="1" dirty="0">
                <a:solidFill>
                  <a:srgbClr val="C00000"/>
                </a:solidFill>
              </a:rPr>
              <a:t>dot operator</a:t>
            </a:r>
          </a:p>
          <a:p>
            <a:endParaRPr lang="en-US" sz="2400" dirty="0"/>
          </a:p>
          <a:p>
            <a:endParaRPr lang="en-US" sz="2400" dirty="0"/>
          </a:p>
          <a:p>
            <a:pPr lvl="1"/>
            <a:endParaRPr lang="en-US" sz="1900" b="1" dirty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>
              <a:solidFill>
                <a:srgbClr val="C00000"/>
              </a:solidFill>
            </a:endParaRPr>
          </a:p>
          <a:p>
            <a:endParaRPr lang="en-US" sz="2400" b="1" dirty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/>
          </a:p>
          <a:p>
            <a:endParaRPr lang="en-US" sz="2400" dirty="0"/>
          </a:p>
          <a:p>
            <a:pPr>
              <a:buNone/>
            </a:pPr>
            <a:endParaRPr lang="en-US" sz="2400" dirty="0"/>
          </a:p>
          <a:p>
            <a:endParaRPr lang="en-US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ular Callout 5"/>
          <p:cNvSpPr/>
          <p:nvPr/>
        </p:nvSpPr>
        <p:spPr>
          <a:xfrm>
            <a:off x="6786578" y="3786190"/>
            <a:ext cx="1985970" cy="1285884"/>
          </a:xfrm>
          <a:prstGeom prst="wedgeRectCallout">
            <a:avLst>
              <a:gd name="adj1" fmla="val -276322"/>
              <a:gd name="adj2" fmla="val -447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This is called  a          </a:t>
            </a:r>
            <a:r>
              <a:rPr lang="en-US" b="1" dirty="0">
                <a:solidFill>
                  <a:srgbClr val="FFFF00"/>
                </a:solidFill>
              </a:rPr>
              <a:t>class variable</a:t>
            </a:r>
            <a:endParaRPr lang="en-IN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2800" b="1" dirty="0"/>
              <a:t>How To Access and Modify </a:t>
            </a:r>
            <a:br>
              <a:rPr lang="en-US" sz="2800" b="1" dirty="0"/>
            </a:br>
            <a:r>
              <a:rPr lang="en-US" sz="2800" b="1" dirty="0"/>
              <a:t>Class Variables?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/>
              <a:t>We must clearly understand the difference between </a:t>
            </a:r>
            <a:r>
              <a:rPr lang="en-US" sz="2400" b="1" dirty="0">
                <a:solidFill>
                  <a:srgbClr val="C00000"/>
                </a:solidFill>
              </a:rPr>
              <a:t>accessing</a:t>
            </a:r>
            <a:r>
              <a:rPr lang="en-US" sz="2400" dirty="0"/>
              <a:t> and </a:t>
            </a:r>
            <a:r>
              <a:rPr lang="en-US" sz="2400" b="1" dirty="0">
                <a:solidFill>
                  <a:srgbClr val="C00000"/>
                </a:solidFill>
              </a:rPr>
              <a:t>modifying</a:t>
            </a:r>
            <a:r>
              <a:rPr lang="en-US" sz="2400" dirty="0"/>
              <a:t> .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b="1" dirty="0">
                <a:solidFill>
                  <a:srgbClr val="C00000"/>
                </a:solidFill>
              </a:rPr>
              <a:t>Accessing</a:t>
            </a:r>
            <a:r>
              <a:rPr lang="en-US" sz="2400" dirty="0"/>
              <a:t> means we are just reading the value of the variable 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b="1" dirty="0">
                <a:solidFill>
                  <a:srgbClr val="C00000"/>
                </a:solidFill>
              </a:rPr>
              <a:t>Modifying</a:t>
            </a:r>
            <a:r>
              <a:rPr lang="en-US" sz="2400" dirty="0"/>
              <a:t> means we are changing it’s value</a:t>
            </a:r>
          </a:p>
          <a:p>
            <a:pPr lvl="1"/>
            <a:endParaRPr lang="en-US" sz="1900" b="1" dirty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>
              <a:solidFill>
                <a:srgbClr val="C00000"/>
              </a:solidFill>
            </a:endParaRPr>
          </a:p>
          <a:p>
            <a:pPr lvl="1"/>
            <a:endParaRPr lang="en-US" sz="1900" b="1" dirty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>
              <a:solidFill>
                <a:srgbClr val="C00000"/>
              </a:solidFill>
            </a:endParaRPr>
          </a:p>
          <a:p>
            <a:endParaRPr lang="en-IN" sz="1400" b="1" dirty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/>
          </a:p>
          <a:p>
            <a:endParaRPr lang="en-US" sz="2400" dirty="0"/>
          </a:p>
          <a:p>
            <a:pPr lvl="1"/>
            <a:endParaRPr lang="en-US" sz="1900" b="1" dirty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>
              <a:solidFill>
                <a:srgbClr val="C00000"/>
              </a:solidFill>
            </a:endParaRPr>
          </a:p>
          <a:p>
            <a:endParaRPr lang="en-US" sz="2400" b="1" dirty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/>
          </a:p>
          <a:p>
            <a:endParaRPr lang="en-US" sz="2400" dirty="0"/>
          </a:p>
          <a:p>
            <a:pPr>
              <a:buNone/>
            </a:pPr>
            <a:endParaRPr lang="en-US" sz="2400" dirty="0"/>
          </a:p>
          <a:p>
            <a:endParaRPr lang="en-US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12775</TotalTime>
  <Words>2639</Words>
  <Application>Microsoft Office PowerPoint</Application>
  <PresentationFormat>On-screen Show (4:3)</PresentationFormat>
  <Paragraphs>539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Arial</vt:lpstr>
      <vt:lpstr>Calibri</vt:lpstr>
      <vt:lpstr>Georgia</vt:lpstr>
      <vt:lpstr>Wingdings</vt:lpstr>
      <vt:lpstr>Wingdings 2</vt:lpstr>
      <vt:lpstr>Civic</vt:lpstr>
      <vt:lpstr>PowerPoint Presentation</vt:lpstr>
      <vt:lpstr>Today’s Agenda</vt:lpstr>
      <vt:lpstr> Class Variables</vt:lpstr>
      <vt:lpstr> Class Variables</vt:lpstr>
      <vt:lpstr> What Is Class Level ?</vt:lpstr>
      <vt:lpstr> When Should  We Use Class Variable ?</vt:lpstr>
      <vt:lpstr> Using Class Variable</vt:lpstr>
      <vt:lpstr>  Declaring Inside Class Body</vt:lpstr>
      <vt:lpstr> How To Access and Modify  Class Variables?</vt:lpstr>
      <vt:lpstr> How To Access  Class Variables?</vt:lpstr>
      <vt:lpstr> How To Modify Class Variables?</vt:lpstr>
      <vt:lpstr> Example</vt:lpstr>
      <vt:lpstr>Exercise</vt:lpstr>
      <vt:lpstr>Solution</vt:lpstr>
      <vt:lpstr> Declaring Class Variable Inside Constructor</vt:lpstr>
      <vt:lpstr> Example</vt:lpstr>
      <vt:lpstr> Declaring Class Variable Inside Instance Method</vt:lpstr>
      <vt:lpstr> Example</vt:lpstr>
      <vt:lpstr> Obtaining Details Of  Class Variables</vt:lpstr>
      <vt:lpstr>Guess The Output ?</vt:lpstr>
      <vt:lpstr>How many class variables  will be created by this code?</vt:lpstr>
      <vt:lpstr>How many class variables  will be created by this code?</vt:lpstr>
      <vt:lpstr>How many class variables  will be created by this code?</vt:lpstr>
      <vt:lpstr>How many class variables  will be created by this code?</vt:lpstr>
      <vt:lpstr>Guess The Output ?</vt:lpstr>
      <vt:lpstr>Guess The Output ?</vt:lpstr>
      <vt:lpstr>Guess The Output ?</vt:lpstr>
      <vt:lpstr>Guess The Output ?</vt:lpstr>
      <vt:lpstr>Guess The Output ?</vt:lpstr>
      <vt:lpstr>Guess The Output ?</vt:lpstr>
      <vt:lpstr>Guess The Output ?</vt:lpstr>
      <vt:lpstr> Deleting Class Variables</vt:lpstr>
      <vt:lpstr>Guess The Output ?</vt:lpstr>
      <vt:lpstr>Guess The Output ?</vt:lpstr>
      <vt:lpstr>Guess The Output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WEBINAR ON JAVA(J2SE)</dc:title>
  <dc:creator>palash</dc:creator>
  <cp:lastModifiedBy>DEEPAK SINGH</cp:lastModifiedBy>
  <cp:revision>1499</cp:revision>
  <dcterms:created xsi:type="dcterms:W3CDTF">2015-12-21T13:46:48Z</dcterms:created>
  <dcterms:modified xsi:type="dcterms:W3CDTF">2021-02-02T03:44:37Z</dcterms:modified>
</cp:coreProperties>
</file>