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169" r:id="rId4"/>
    <p:sldId id="1174" r:id="rId5"/>
    <p:sldId id="1175" r:id="rId6"/>
    <p:sldId id="1205" r:id="rId7"/>
    <p:sldId id="1206" r:id="rId8"/>
    <p:sldId id="1209" r:id="rId9"/>
    <p:sldId id="1207" r:id="rId10"/>
    <p:sldId id="1208" r:id="rId11"/>
    <p:sldId id="1183" r:id="rId12"/>
    <p:sldId id="1214" r:id="rId13"/>
    <p:sldId id="1215" r:id="rId14"/>
    <p:sldId id="1216" r:id="rId15"/>
    <p:sldId id="1217" r:id="rId16"/>
    <p:sldId id="1219" r:id="rId17"/>
    <p:sldId id="1220" r:id="rId18"/>
    <p:sldId id="1221" r:id="rId19"/>
    <p:sldId id="1222" r:id="rId20"/>
    <p:sldId id="1223" r:id="rId21"/>
    <p:sldId id="1224" r:id="rId22"/>
    <p:sldId id="12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68" d="100"/>
          <a:sy n="68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41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class </a:t>
            </a:r>
            <a:r>
              <a:rPr lang="en-US" sz="1500" b="1" dirty="0" err="1">
                <a:solidFill>
                  <a:srgbClr val="C00000"/>
                </a:solidFill>
              </a:rPr>
              <a:t>Emp</a:t>
            </a:r>
            <a:r>
              <a:rPr lang="en-US" sz="1500" b="1" dirty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</a:t>
            </a:r>
            <a:r>
              <a:rPr lang="en-US" sz="1500" b="1" dirty="0" err="1">
                <a:solidFill>
                  <a:srgbClr val="002060"/>
                </a:solidFill>
              </a:rPr>
              <a:t>raise_amount</a:t>
            </a:r>
            <a:r>
              <a:rPr lang="en-US" sz="1500" b="1" dirty="0">
                <a:solidFill>
                  <a:srgbClr val="002060"/>
                </a:solidFill>
              </a:rPr>
              <a:t>=0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002060"/>
                </a:solidFill>
              </a:rPr>
              <a:t>	</a:t>
            </a:r>
            <a:r>
              <a:rPr lang="en-US" sz="1500" b="1" dirty="0">
                <a:solidFill>
                  <a:srgbClr val="00B050"/>
                </a:solidFill>
              </a:rPr>
              <a:t>@</a:t>
            </a:r>
            <a:r>
              <a:rPr lang="en-US" sz="1500" b="1" dirty="0" err="1">
                <a:solidFill>
                  <a:srgbClr val="00B050"/>
                </a:solidFill>
              </a:rPr>
              <a:t>classmethod</a:t>
            </a:r>
            <a:endParaRPr lang="en-US" sz="1500" b="1" dirty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sz="1500" b="1" dirty="0">
                <a:solidFill>
                  <a:srgbClr val="002060"/>
                </a:solidFill>
              </a:rPr>
              <a:t>	def </a:t>
            </a:r>
            <a:r>
              <a:rPr lang="en-US" sz="1500" b="1" dirty="0" err="1">
                <a:solidFill>
                  <a:srgbClr val="002060"/>
                </a:solidFill>
              </a:rPr>
              <a:t>set_raise_amount</a:t>
            </a:r>
            <a:r>
              <a:rPr lang="en-US" sz="1500" b="1" dirty="0">
                <a:solidFill>
                  <a:srgbClr val="002060"/>
                </a:solidFill>
              </a:rPr>
              <a:t>(</a:t>
            </a:r>
            <a:r>
              <a:rPr lang="en-US" sz="1500" b="1" dirty="0" err="1">
                <a:solidFill>
                  <a:srgbClr val="002060"/>
                </a:solidFill>
              </a:rPr>
              <a:t>cls</a:t>
            </a:r>
            <a:r>
              <a:rPr lang="en-US" sz="1500" b="1" dirty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002060"/>
                </a:solidFill>
              </a:rPr>
              <a:t>		</a:t>
            </a:r>
            <a:r>
              <a:rPr lang="en-US" sz="1500" b="1" dirty="0" err="1">
                <a:solidFill>
                  <a:srgbClr val="002060"/>
                </a:solidFill>
              </a:rPr>
              <a:t>cls.raise_amount</a:t>
            </a:r>
            <a:r>
              <a:rPr lang="en-US" sz="1500" b="1" dirty="0">
                <a:solidFill>
                  <a:srgbClr val="002060"/>
                </a:solidFill>
              </a:rPr>
              <a:t>=float(input("Enter raise percentage:"))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def __init__(</a:t>
            </a:r>
            <a:r>
              <a:rPr lang="en-US" sz="1500" b="1" dirty="0" err="1">
                <a:solidFill>
                  <a:srgbClr val="C00000"/>
                </a:solidFill>
              </a:rPr>
              <a:t>self,name,age,sal</a:t>
            </a:r>
            <a:r>
              <a:rPr lang="en-US" sz="1500" b="1" dirty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	</a:t>
            </a:r>
            <a:r>
              <a:rPr lang="en-US" sz="1500" b="1" dirty="0" err="1">
                <a:solidFill>
                  <a:srgbClr val="C00000"/>
                </a:solidFill>
              </a:rPr>
              <a:t>self.age</a:t>
            </a:r>
            <a:r>
              <a:rPr lang="en-US" sz="1500" b="1" dirty="0">
                <a:solidFill>
                  <a:srgbClr val="C0000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	self.sal=</a:t>
            </a:r>
            <a:r>
              <a:rPr lang="en-US" sz="1500" b="1" dirty="0" err="1">
                <a:solidFill>
                  <a:srgbClr val="C00000"/>
                </a:solidFill>
              </a:rPr>
              <a:t>sal</a:t>
            </a:r>
            <a:endParaRPr lang="en-US" sz="1500" b="1" dirty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def </a:t>
            </a:r>
            <a:r>
              <a:rPr lang="en-US" sz="1500" b="1" dirty="0" err="1">
                <a:solidFill>
                  <a:srgbClr val="C00000"/>
                </a:solidFill>
              </a:rPr>
              <a:t>increase_sal</a:t>
            </a:r>
            <a:r>
              <a:rPr lang="en-US" sz="1500" b="1" dirty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	self.sal=self.sal+(self.sal*</a:t>
            </a:r>
            <a:r>
              <a:rPr lang="en-US" sz="1500" b="1" dirty="0" err="1">
                <a:solidFill>
                  <a:srgbClr val="7030A0"/>
                </a:solidFill>
              </a:rPr>
              <a:t>Emp.raise_amount</a:t>
            </a:r>
            <a:r>
              <a:rPr lang="en-US" sz="1500" b="1" dirty="0">
                <a:solidFill>
                  <a:srgbClr val="C0000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	print(</a:t>
            </a:r>
            <a:r>
              <a:rPr lang="en-US" sz="1500" b="1" dirty="0" err="1">
                <a:solidFill>
                  <a:srgbClr val="C00000"/>
                </a:solidFill>
              </a:rPr>
              <a:t>self.name,self.age,self.sal</a:t>
            </a:r>
            <a:r>
              <a:rPr lang="en-US" sz="1500" b="1" dirty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err="1">
                <a:solidFill>
                  <a:srgbClr val="002060"/>
                </a:solidFill>
              </a:rPr>
              <a:t>Emp.set_raise_amount</a:t>
            </a:r>
            <a:r>
              <a:rPr lang="en-US" sz="1500" b="1" dirty="0">
                <a:solidFill>
                  <a:srgbClr val="002060"/>
                </a:solidFill>
              </a:rPr>
              <a:t>()</a:t>
            </a:r>
            <a:r>
              <a:rPr lang="en-US" sz="1500" b="1" dirty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e1=</a:t>
            </a:r>
            <a:r>
              <a:rPr lang="en-US" sz="1500" b="1" dirty="0" err="1">
                <a:solidFill>
                  <a:srgbClr val="C00000"/>
                </a:solidFill>
              </a:rPr>
              <a:t>Emp</a:t>
            </a:r>
            <a:r>
              <a:rPr lang="en-US" sz="1500" b="1" dirty="0">
                <a:solidFill>
                  <a:srgbClr val="C0000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e2=</a:t>
            </a:r>
            <a:r>
              <a:rPr lang="en-US" sz="1500" b="1" dirty="0" err="1">
                <a:solidFill>
                  <a:srgbClr val="C00000"/>
                </a:solidFill>
              </a:rPr>
              <a:t>Emp</a:t>
            </a:r>
            <a:r>
              <a:rPr lang="en-US" sz="1500" b="1" dirty="0">
                <a:solidFill>
                  <a:srgbClr val="C0000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print("After incrementing </a:t>
            </a:r>
            <a:r>
              <a:rPr lang="en-US" sz="1500" b="1" dirty="0" err="1">
                <a:solidFill>
                  <a:srgbClr val="C00000"/>
                </a:solidFill>
              </a:rPr>
              <a:t>by",</a:t>
            </a:r>
            <a:r>
              <a:rPr lang="en-US" sz="1500" b="1" dirty="0" err="1">
                <a:solidFill>
                  <a:srgbClr val="7030A0"/>
                </a:solidFill>
              </a:rPr>
              <a:t>Emp.raise_amount</a:t>
            </a:r>
            <a:r>
              <a:rPr lang="en-US" sz="1500" b="1" dirty="0" err="1">
                <a:solidFill>
                  <a:srgbClr val="C00000"/>
                </a:solidFill>
              </a:rPr>
              <a:t>,"percent</a:t>
            </a:r>
            <a:r>
              <a:rPr lang="en-US" sz="1500" b="1" dirty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e2.display()</a:t>
            </a:r>
            <a:endParaRPr lang="en-US" sz="1500" b="1" u="sng" dirty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>
                <a:solidFill>
                  <a:srgbClr val="C00000"/>
                </a:solidFill>
              </a:rPr>
              <a:t>	 		</a:t>
            </a:r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6929454" y="2857496"/>
            <a:ext cx="1985970" cy="1285884"/>
          </a:xfrm>
          <a:prstGeom prst="wedgeRectCallout">
            <a:avLst>
              <a:gd name="adj1" fmla="val -312273"/>
              <a:gd name="adj2" fmla="val -9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This can </a:t>
            </a:r>
            <a:r>
              <a:rPr lang="en-US" sz="1400" b="1" dirty="0" err="1"/>
              <a:t>can</a:t>
            </a:r>
            <a:r>
              <a:rPr lang="en-US" sz="1400" b="1" dirty="0"/>
              <a:t> also be written as </a:t>
            </a:r>
          </a:p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Emp.raise_amount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third type </a:t>
            </a:r>
            <a:r>
              <a:rPr lang="en-US" sz="2400" dirty="0"/>
              <a:t>of method a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class can contain are called </a:t>
            </a:r>
            <a:r>
              <a:rPr lang="en-US" sz="2400" b="1" dirty="0">
                <a:solidFill>
                  <a:srgbClr val="002060"/>
                </a:solidFill>
              </a:rPr>
              <a:t>static methods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Static methods</a:t>
            </a:r>
            <a:r>
              <a:rPr lang="en-IN" sz="2400" dirty="0"/>
              <a:t>, much like </a:t>
            </a:r>
            <a:r>
              <a:rPr lang="en-IN" sz="2400" b="1" dirty="0">
                <a:solidFill>
                  <a:srgbClr val="002060"/>
                </a:solidFill>
              </a:rPr>
              <a:t>class methods</a:t>
            </a:r>
            <a:r>
              <a:rPr lang="en-IN" sz="2400" dirty="0"/>
              <a:t>, are methods that are </a:t>
            </a:r>
            <a:r>
              <a:rPr lang="en-IN" sz="2400" b="1" dirty="0">
                <a:solidFill>
                  <a:srgbClr val="C00000"/>
                </a:solidFill>
              </a:rPr>
              <a:t>bound to a class </a:t>
            </a:r>
            <a:r>
              <a:rPr lang="en-IN" sz="2400" dirty="0"/>
              <a:t>rather than it’s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Just like </a:t>
            </a:r>
            <a:r>
              <a:rPr lang="en-IN" sz="2400" b="1" dirty="0">
                <a:solidFill>
                  <a:srgbClr val="002060"/>
                </a:solidFill>
              </a:rPr>
              <a:t>class methods </a:t>
            </a:r>
            <a:r>
              <a:rPr lang="en-IN" sz="2400" dirty="0"/>
              <a:t>, they also do not require any </a:t>
            </a:r>
            <a:r>
              <a:rPr lang="en-IN" sz="2400" b="1" dirty="0">
                <a:solidFill>
                  <a:srgbClr val="C00000"/>
                </a:solidFill>
              </a:rPr>
              <a:t>object </a:t>
            </a:r>
            <a:r>
              <a:rPr lang="en-IN" sz="2400" dirty="0"/>
              <a:t>to be called and can be called using </a:t>
            </a:r>
            <a:r>
              <a:rPr lang="en-IN" sz="2400" b="1" dirty="0">
                <a:solidFill>
                  <a:srgbClr val="C00000"/>
                </a:solidFill>
              </a:rPr>
              <a:t>name of the class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difference between a </a:t>
            </a:r>
            <a:r>
              <a:rPr lang="en-IN" sz="2400" b="1" dirty="0">
                <a:solidFill>
                  <a:srgbClr val="C00000"/>
                </a:solidFill>
              </a:rPr>
              <a:t>static method </a:t>
            </a:r>
            <a:r>
              <a:rPr lang="en-IN" sz="2400" dirty="0"/>
              <a:t>and a </a:t>
            </a:r>
            <a:r>
              <a:rPr lang="en-IN" sz="2400" b="1" dirty="0">
                <a:solidFill>
                  <a:srgbClr val="C00000"/>
                </a:solidFill>
              </a:rPr>
              <a:t>class method </a:t>
            </a:r>
            <a:r>
              <a:rPr lang="en-IN" sz="2400" dirty="0"/>
              <a:t>is: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Static method </a:t>
            </a:r>
            <a:r>
              <a:rPr lang="en-IN" sz="1900" b="1" dirty="0"/>
              <a:t>knows </a:t>
            </a:r>
            <a:r>
              <a:rPr lang="en-IN" sz="1900" b="1" dirty="0">
                <a:solidFill>
                  <a:srgbClr val="002060"/>
                </a:solidFill>
              </a:rPr>
              <a:t>nothing</a:t>
            </a:r>
            <a:r>
              <a:rPr lang="en-IN" sz="1900" b="1" dirty="0"/>
              <a:t> about the class and just deals with the parameters.</a:t>
            </a:r>
          </a:p>
          <a:p>
            <a:pPr lvl="1"/>
            <a:endParaRPr lang="en-IN" sz="1900" b="1" dirty="0"/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Class method </a:t>
            </a:r>
            <a:r>
              <a:rPr lang="en-IN" sz="1900" b="1" dirty="0"/>
              <a:t>works with the class since it’s parameter is always the class itself.</a:t>
            </a:r>
          </a:p>
          <a:p>
            <a:endParaRPr lang="en-US" sz="2400" dirty="0"/>
          </a:p>
          <a:p>
            <a:r>
              <a:rPr lang="en-US" sz="2400" dirty="0"/>
              <a:t>This means that a </a:t>
            </a:r>
            <a:r>
              <a:rPr lang="en-US" sz="2400" b="1" dirty="0">
                <a:solidFill>
                  <a:srgbClr val="002060"/>
                </a:solidFill>
              </a:rPr>
              <a:t>static method </a:t>
            </a:r>
            <a:r>
              <a:rPr lang="en-US" sz="2400" dirty="0"/>
              <a:t>doesn’t even get 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reference unlike a </a:t>
            </a:r>
            <a:r>
              <a:rPr lang="en-US" sz="2400" b="1" dirty="0">
                <a:solidFill>
                  <a:srgbClr val="002060"/>
                </a:solidFill>
              </a:rPr>
              <a:t>class method</a:t>
            </a:r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C00000"/>
                </a:solidFill>
              </a:rPr>
              <a:t>knows nothing </a:t>
            </a:r>
            <a:r>
              <a:rPr lang="en-US" sz="2400" dirty="0"/>
              <a:t>about the class and is only interested to work upon  it’s </a:t>
            </a:r>
            <a:r>
              <a:rPr lang="en-US" sz="2400" b="1" dirty="0">
                <a:solidFill>
                  <a:srgbClr val="C00000"/>
                </a:solidFill>
              </a:rPr>
              <a:t>parameters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Creating A Static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create a </a:t>
            </a:r>
            <a:r>
              <a:rPr lang="en-US" sz="2400" b="1" dirty="0">
                <a:solidFill>
                  <a:srgbClr val="C00000"/>
                </a:solidFill>
              </a:rPr>
              <a:t>static method </a:t>
            </a:r>
            <a:r>
              <a:rPr lang="en-US" sz="2400" dirty="0"/>
              <a:t>we write the decorator </a:t>
            </a:r>
            <a:r>
              <a:rPr lang="en-US" sz="2400" b="1" dirty="0">
                <a:solidFill>
                  <a:srgbClr val="002060"/>
                </a:solidFill>
              </a:rPr>
              <a:t>@</a:t>
            </a:r>
            <a:r>
              <a:rPr lang="en-US" sz="2400" b="1" dirty="0" err="1">
                <a:solidFill>
                  <a:srgbClr val="002060"/>
                </a:solidFill>
              </a:rPr>
              <a:t>staticmethod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on top of </a:t>
            </a:r>
            <a:r>
              <a:rPr lang="en-US" sz="2400" b="1" dirty="0">
                <a:solidFill>
                  <a:srgbClr val="C00000"/>
                </a:solidFill>
              </a:rPr>
              <a:t>method definition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 err="1">
                <a:solidFill>
                  <a:srgbClr val="00B050"/>
                </a:solidFill>
              </a:rPr>
              <a:t>staticmethod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  &lt;</a:t>
            </a:r>
            <a:r>
              <a:rPr lang="en-US" sz="2400" b="1" dirty="0" err="1">
                <a:solidFill>
                  <a:srgbClr val="C00000"/>
                </a:solidFill>
              </a:rPr>
              <a:t>method_name</a:t>
            </a:r>
            <a:r>
              <a:rPr lang="en-US" sz="2400" b="1" dirty="0">
                <a:solidFill>
                  <a:srgbClr val="C00000"/>
                </a:solidFill>
              </a:rPr>
              <a:t>&gt;(&lt;</a:t>
            </a:r>
            <a:r>
              <a:rPr lang="en-US" sz="2400" b="1" dirty="0" err="1">
                <a:solidFill>
                  <a:srgbClr val="C00000"/>
                </a:solidFill>
              </a:rPr>
              <a:t>arg_list</a:t>
            </a:r>
            <a:r>
              <a:rPr lang="en-US" sz="2400" b="1" dirty="0">
                <a:solidFill>
                  <a:srgbClr val="C00000"/>
                </a:solidFill>
              </a:rPr>
              <a:t>&gt; 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// argument specific code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929322" y="2571744"/>
            <a:ext cx="2286016" cy="1928826"/>
          </a:xfrm>
          <a:prstGeom prst="wedgeRectCallout">
            <a:avLst>
              <a:gd name="adj1" fmla="val -137689"/>
              <a:gd name="adj2" fmla="val 3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 that a </a:t>
            </a:r>
            <a:r>
              <a:rPr lang="en-US" b="1" dirty="0">
                <a:solidFill>
                  <a:srgbClr val="FFFF00"/>
                </a:solidFill>
              </a:rPr>
              <a:t>static method </a:t>
            </a:r>
            <a:r>
              <a:rPr lang="en-US" b="1" dirty="0"/>
              <a:t>doesn’t get any </a:t>
            </a:r>
            <a:r>
              <a:rPr lang="en-US" b="1" dirty="0">
                <a:solidFill>
                  <a:srgbClr val="FFFF00"/>
                </a:solidFill>
              </a:rPr>
              <a:t>implicit argument </a:t>
            </a:r>
            <a:r>
              <a:rPr lang="en-US" b="1" dirty="0"/>
              <a:t>by Python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</a:t>
            </a:r>
            <a:r>
              <a:rPr lang="en-IN" sz="2000" b="1" dirty="0" err="1">
                <a:solidFill>
                  <a:srgbClr val="C00000"/>
                </a:solidFill>
              </a:rPr>
              <a:t>MyMath</a:t>
            </a:r>
            <a:r>
              <a:rPr lang="en-IN" sz="20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>
                <a:solidFill>
                  <a:srgbClr val="7030A0"/>
                </a:solidFill>
              </a:rPr>
              <a:t>@</a:t>
            </a:r>
            <a:r>
              <a:rPr lang="en-IN" sz="2000" b="1" dirty="0" err="1">
                <a:solidFill>
                  <a:srgbClr val="7030A0"/>
                </a:solidFill>
              </a:rPr>
              <a:t>staticmethod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def </a:t>
            </a:r>
            <a:r>
              <a:rPr lang="en-IN" sz="2000" b="1" dirty="0" err="1">
                <a:solidFill>
                  <a:srgbClr val="002060"/>
                </a:solidFill>
              </a:rPr>
              <a:t>add_nos</a:t>
            </a:r>
            <a:r>
              <a:rPr lang="en-IN" sz="2000" b="1" dirty="0">
                <a:solidFill>
                  <a:srgbClr val="002060"/>
                </a:solidFill>
              </a:rPr>
              <a:t>(</a:t>
            </a:r>
            <a:r>
              <a:rPr lang="en-IN" sz="2000" b="1" dirty="0" err="1">
                <a:solidFill>
                  <a:srgbClr val="002060"/>
                </a:solidFill>
              </a:rPr>
              <a:t>a,b</a:t>
            </a:r>
            <a:r>
              <a:rPr lang="en-IN" sz="2000" b="1" dirty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	c=</a:t>
            </a:r>
            <a:r>
              <a:rPr lang="en-IN" sz="2000" b="1" dirty="0" err="1">
                <a:solidFill>
                  <a:srgbClr val="002060"/>
                </a:solidFill>
              </a:rPr>
              <a:t>a+b</a:t>
            </a:r>
            <a:endParaRPr lang="en-IN" sz="20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>
                <a:solidFill>
                  <a:srgbClr val="7030A0"/>
                </a:solidFill>
              </a:rPr>
              <a:t>@</a:t>
            </a:r>
            <a:r>
              <a:rPr lang="en-IN" sz="2000" b="1" dirty="0" err="1">
                <a:solidFill>
                  <a:srgbClr val="7030A0"/>
                </a:solidFill>
              </a:rPr>
              <a:t>staticmethod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def </a:t>
            </a:r>
            <a:r>
              <a:rPr lang="en-IN" sz="2000" b="1" dirty="0" err="1">
                <a:solidFill>
                  <a:srgbClr val="002060"/>
                </a:solidFill>
              </a:rPr>
              <a:t>mult_nos</a:t>
            </a:r>
            <a:r>
              <a:rPr lang="en-IN" sz="2000" b="1" dirty="0">
                <a:solidFill>
                  <a:srgbClr val="002060"/>
                </a:solidFill>
              </a:rPr>
              <a:t>(</a:t>
            </a:r>
            <a:r>
              <a:rPr lang="en-IN" sz="2000" b="1" dirty="0" err="1">
                <a:solidFill>
                  <a:srgbClr val="002060"/>
                </a:solidFill>
              </a:rPr>
              <a:t>a,b</a:t>
            </a:r>
            <a:r>
              <a:rPr lang="en-IN" sz="2000" b="1" dirty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	c=a*b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print("Sum of 10 and 20 </a:t>
            </a:r>
            <a:r>
              <a:rPr lang="en-IN" sz="2000" b="1" dirty="0" err="1">
                <a:solidFill>
                  <a:srgbClr val="C00000"/>
                </a:solidFill>
              </a:rPr>
              <a:t>is",</a:t>
            </a:r>
            <a:r>
              <a:rPr lang="en-IN" sz="2000" b="1" dirty="0" err="1">
                <a:solidFill>
                  <a:srgbClr val="7030A0"/>
                </a:solidFill>
              </a:rPr>
              <a:t>MyMath.add_nos</a:t>
            </a:r>
            <a:r>
              <a:rPr lang="en-IN" sz="2000" b="1" dirty="0">
                <a:solidFill>
                  <a:srgbClr val="7030A0"/>
                </a:solidFill>
              </a:rPr>
              <a:t>(10,20)</a:t>
            </a:r>
            <a:r>
              <a:rPr lang="en-IN" sz="20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print("Product of 10 and 20 </a:t>
            </a:r>
            <a:r>
              <a:rPr lang="en-IN" sz="2000" b="1" dirty="0" err="1">
                <a:solidFill>
                  <a:srgbClr val="C00000"/>
                </a:solidFill>
              </a:rPr>
              <a:t>is",</a:t>
            </a:r>
            <a:r>
              <a:rPr lang="en-IN" sz="2000" b="1" dirty="0" err="1">
                <a:solidFill>
                  <a:srgbClr val="7030A0"/>
                </a:solidFill>
              </a:rPr>
              <a:t>MyMath.mult_nos</a:t>
            </a:r>
            <a:r>
              <a:rPr lang="en-IN" sz="2000" b="1" dirty="0">
                <a:solidFill>
                  <a:srgbClr val="7030A0"/>
                </a:solidFill>
              </a:rPr>
              <a:t>(10,20)</a:t>
            </a:r>
            <a:r>
              <a:rPr lang="en-IN" sz="2000" b="1" dirty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static method can access class data using the name of the class.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For example , the method </a:t>
            </a:r>
            <a:r>
              <a:rPr lang="en-US" sz="2400" b="1" dirty="0" err="1">
                <a:solidFill>
                  <a:srgbClr val="C00000"/>
                </a:solidFill>
              </a:rPr>
              <a:t>set_raise</a:t>
            </a:r>
            <a:r>
              <a:rPr lang="en-US" sz="2400" b="1" dirty="0">
                <a:solidFill>
                  <a:srgbClr val="C00000"/>
                </a:solidFill>
              </a:rPr>
              <a:t>( ) </a:t>
            </a:r>
            <a:r>
              <a:rPr lang="en-US" sz="2400" dirty="0"/>
              <a:t>in our </a:t>
            </a:r>
            <a:r>
              <a:rPr lang="en-US" sz="2400" b="1" dirty="0" err="1">
                <a:solidFill>
                  <a:srgbClr val="C00000"/>
                </a:solidFill>
              </a:rPr>
              <a:t>Emp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example can be also be declared as </a:t>
            </a:r>
            <a:r>
              <a:rPr lang="en-US" sz="2400" b="1" dirty="0">
                <a:solidFill>
                  <a:srgbClr val="C00000"/>
                </a:solidFill>
              </a:rPr>
              <a:t>static method </a:t>
            </a:r>
            <a:r>
              <a:rPr lang="en-US" sz="2400" dirty="0"/>
              <a:t>instead of </a:t>
            </a:r>
            <a:r>
              <a:rPr lang="en-US" sz="2400" b="1" dirty="0">
                <a:solidFill>
                  <a:srgbClr val="C00000"/>
                </a:solidFill>
              </a:rPr>
              <a:t>class method</a:t>
            </a: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</a:t>
            </a:r>
            <a:r>
              <a:rPr lang="en-IN" sz="1800" b="1" dirty="0" err="1">
                <a:solidFill>
                  <a:srgbClr val="C00000"/>
                </a:solidFill>
              </a:rPr>
              <a:t>Emp</a:t>
            </a:r>
            <a:r>
              <a:rPr lang="en-IN" sz="18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C00000"/>
                </a:solidFill>
              </a:rPr>
              <a:t>raise_amount</a:t>
            </a:r>
            <a:r>
              <a:rPr lang="en-IN" sz="1800" b="1" dirty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>
                <a:solidFill>
                  <a:srgbClr val="002060"/>
                </a:solidFill>
              </a:rPr>
              <a:t>@</a:t>
            </a:r>
            <a:r>
              <a:rPr lang="en-IN" sz="1800" b="1" dirty="0" err="1">
                <a:solidFill>
                  <a:srgbClr val="002060"/>
                </a:solidFill>
              </a:rPr>
              <a:t>staticmethod</a:t>
            </a:r>
            <a:endParaRPr lang="en-IN" sz="18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</a:rPr>
              <a:t>	def </a:t>
            </a:r>
            <a:r>
              <a:rPr lang="en-IN" sz="1800" b="1" dirty="0" err="1">
                <a:solidFill>
                  <a:srgbClr val="002060"/>
                </a:solidFill>
              </a:rPr>
              <a:t>set_raise_amount</a:t>
            </a:r>
            <a:r>
              <a:rPr lang="en-IN" sz="1800" b="1" dirty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</a:rPr>
              <a:t>		</a:t>
            </a:r>
            <a:r>
              <a:rPr lang="en-IN" sz="1800" b="1" dirty="0" err="1">
                <a:solidFill>
                  <a:srgbClr val="002060"/>
                </a:solidFill>
              </a:rPr>
              <a:t>Emp.raise_amount</a:t>
            </a:r>
            <a:r>
              <a:rPr lang="en-IN" sz="1800" b="1" dirty="0">
                <a:solidFill>
                  <a:srgbClr val="002060"/>
                </a:solidFill>
              </a:rPr>
              <a:t>=float(input("Enter raise percentage:"))</a:t>
            </a:r>
            <a:endParaRPr lang="en-US" sz="1800" b="1" dirty="0">
              <a:solidFill>
                <a:srgbClr val="00206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357950" y="3714752"/>
            <a:ext cx="2071702" cy="1643074"/>
          </a:xfrm>
          <a:prstGeom prst="wedgeRectCallout">
            <a:avLst>
              <a:gd name="adj1" fmla="val -243990"/>
              <a:gd name="adj2" fmla="val 6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 </a:t>
            </a:r>
            <a:r>
              <a:rPr lang="en-US" sz="1600" b="1" dirty="0" err="1">
                <a:solidFill>
                  <a:srgbClr val="FFFF00"/>
                </a:solidFill>
              </a:rPr>
              <a:t>cls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/>
              <a:t>argument is there so to access the </a:t>
            </a:r>
            <a:r>
              <a:rPr lang="en-US" sz="1600" b="1" dirty="0">
                <a:solidFill>
                  <a:srgbClr val="002060"/>
                </a:solidFill>
              </a:rPr>
              <a:t>class data </a:t>
            </a:r>
            <a:r>
              <a:rPr lang="en-US" sz="1600" b="1" dirty="0" err="1">
                <a:solidFill>
                  <a:srgbClr val="FFFF00"/>
                </a:solidFill>
              </a:rPr>
              <a:t>raise_amount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/>
              <a:t>we have to use class name </a:t>
            </a:r>
            <a:r>
              <a:rPr lang="en-US" sz="1600" b="1" dirty="0" err="1">
                <a:solidFill>
                  <a:srgbClr val="FFFF00"/>
                </a:solidFill>
              </a:rPr>
              <a:t>Emp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Another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we don’t use the decorator </a:t>
            </a:r>
            <a:r>
              <a:rPr lang="en-US" sz="2400" b="1" dirty="0">
                <a:solidFill>
                  <a:srgbClr val="002060"/>
                </a:solidFill>
              </a:rPr>
              <a:t>@</a:t>
            </a:r>
            <a:r>
              <a:rPr lang="en-US" sz="2400" b="1" dirty="0" err="1">
                <a:solidFill>
                  <a:srgbClr val="002060"/>
                </a:solidFill>
              </a:rPr>
              <a:t>staticmethod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, then 2 things can happen: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If we call the method </a:t>
            </a:r>
            <a:r>
              <a:rPr lang="en-US" sz="1900" b="1" dirty="0">
                <a:solidFill>
                  <a:srgbClr val="C00000"/>
                </a:solidFill>
              </a:rPr>
              <a:t>using object reference </a:t>
            </a:r>
            <a:r>
              <a:rPr lang="en-US" sz="1900" dirty="0">
                <a:solidFill>
                  <a:srgbClr val="002060"/>
                </a:solidFill>
              </a:rPr>
              <a:t>Python will consider it to be </a:t>
            </a:r>
            <a:r>
              <a:rPr lang="en-US" sz="1900" b="1" dirty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</a:rPr>
              <a:t>If we are calling it using </a:t>
            </a:r>
            <a:r>
              <a:rPr lang="en-US" sz="1900" b="1" dirty="0" err="1">
                <a:solidFill>
                  <a:srgbClr val="C00000"/>
                </a:solidFill>
              </a:rPr>
              <a:t>classname</a:t>
            </a:r>
            <a:r>
              <a:rPr lang="en-US" sz="1900" dirty="0">
                <a:solidFill>
                  <a:srgbClr val="002060"/>
                </a:solidFill>
              </a:rPr>
              <a:t> , then </a:t>
            </a:r>
            <a:r>
              <a:rPr lang="en-US" sz="1900" b="1" dirty="0">
                <a:solidFill>
                  <a:srgbClr val="C00000"/>
                </a:solidFill>
              </a:rPr>
              <a:t>Python </a:t>
            </a:r>
            <a:r>
              <a:rPr lang="en-US" sz="1900" dirty="0">
                <a:solidFill>
                  <a:srgbClr val="002060"/>
                </a:solidFill>
              </a:rPr>
              <a:t>will consider it to be a </a:t>
            </a:r>
            <a:r>
              <a:rPr lang="en-US" sz="1900" b="1" dirty="0">
                <a:solidFill>
                  <a:srgbClr val="C00000"/>
                </a:solidFill>
              </a:rPr>
              <a:t>static method</a:t>
            </a:r>
            <a:endParaRPr lang="en-IN" sz="19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d=Demo()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d.display</a:t>
            </a:r>
            <a:r>
              <a:rPr lang="en-IN" sz="2000" b="1" dirty="0">
                <a:solidFill>
                  <a:srgbClr val="7030A0"/>
                </a:solidFill>
              </a:rPr>
              <a:t>()</a:t>
            </a: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214950"/>
            <a:ext cx="8143932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00628" y="1928802"/>
            <a:ext cx="3929090" cy="3071834"/>
          </a:xfrm>
          <a:prstGeom prst="wedgeRectCallout">
            <a:avLst>
              <a:gd name="adj1" fmla="val -128502"/>
              <a:gd name="adj2" fmla="val 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Since we have not used the decorator </a:t>
            </a:r>
            <a:r>
              <a:rPr lang="en-US" sz="1600" b="1" dirty="0">
                <a:solidFill>
                  <a:srgbClr val="FFFF00"/>
                </a:solidFill>
              </a:rPr>
              <a:t>@</a:t>
            </a:r>
            <a:r>
              <a:rPr lang="en-US" sz="1600" b="1" dirty="0" err="1">
                <a:solidFill>
                  <a:srgbClr val="FFFF00"/>
                </a:solidFill>
              </a:rPr>
              <a:t>staticmethod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/>
              <a:t>with the method </a:t>
            </a:r>
            <a:r>
              <a:rPr lang="en-US" sz="1600" b="1" dirty="0">
                <a:solidFill>
                  <a:srgbClr val="FFFF00"/>
                </a:solidFill>
              </a:rPr>
              <a:t>display ( ) </a:t>
            </a:r>
            <a:r>
              <a:rPr lang="en-US" sz="1600" b="1" dirty="0"/>
              <a:t>and we are calling it using </a:t>
            </a:r>
            <a:r>
              <a:rPr lang="en-US" sz="1600" b="1" dirty="0">
                <a:solidFill>
                  <a:srgbClr val="FFFF00"/>
                </a:solidFill>
              </a:rPr>
              <a:t>object reference </a:t>
            </a:r>
            <a:r>
              <a:rPr lang="en-US" sz="1600" b="1" dirty="0"/>
              <a:t>, so </a:t>
            </a:r>
            <a:r>
              <a:rPr lang="en-US" sz="1600" b="1" dirty="0">
                <a:solidFill>
                  <a:srgbClr val="FFFF00"/>
                </a:solidFill>
              </a:rPr>
              <a:t>Python</a:t>
            </a:r>
            <a:r>
              <a:rPr lang="en-US" sz="1600" b="1" dirty="0"/>
              <a:t> is considering it to be an </a:t>
            </a:r>
            <a:r>
              <a:rPr lang="en-US" sz="1600" b="1" dirty="0">
                <a:solidFill>
                  <a:srgbClr val="FFFF00"/>
                </a:solidFill>
              </a:rPr>
              <a:t>instance method</a:t>
            </a:r>
            <a:r>
              <a:rPr lang="en-US" sz="1600" b="1" dirty="0"/>
              <a:t>. As we know to every </a:t>
            </a:r>
            <a:r>
              <a:rPr lang="en-US" sz="1600" b="1" dirty="0">
                <a:solidFill>
                  <a:srgbClr val="FFFF00"/>
                </a:solidFill>
              </a:rPr>
              <a:t>instance method </a:t>
            </a:r>
            <a:r>
              <a:rPr lang="en-US" sz="1600" b="1" dirty="0"/>
              <a:t>Python passes an </a:t>
            </a:r>
            <a:r>
              <a:rPr lang="en-US" sz="1600" b="1" dirty="0">
                <a:solidFill>
                  <a:srgbClr val="FFFF00"/>
                </a:solidFill>
              </a:rPr>
              <a:t>implicit argument </a:t>
            </a:r>
            <a:r>
              <a:rPr lang="en-US" sz="1600" b="1" dirty="0"/>
              <a:t>called </a:t>
            </a:r>
            <a:r>
              <a:rPr lang="en-US" sz="1600" b="1" dirty="0">
                <a:solidFill>
                  <a:srgbClr val="FFFF00"/>
                </a:solidFill>
              </a:rPr>
              <a:t>self</a:t>
            </a:r>
            <a:r>
              <a:rPr lang="en-US" sz="1600" b="1" dirty="0"/>
              <a:t> and we have to receive it in our method ,but in display we haven’t done so. Thus the code is throwing </a:t>
            </a:r>
            <a:r>
              <a:rPr lang="en-US" sz="1600" b="1" dirty="0" err="1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Demo.display</a:t>
            </a:r>
            <a:r>
              <a:rPr lang="en-IN" sz="2000" b="1" dirty="0">
                <a:solidFill>
                  <a:srgbClr val="7030A0"/>
                </a:solidFill>
              </a:rPr>
              <a:t>()</a:t>
            </a: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714884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Demo.display</a:t>
            </a:r>
            <a:r>
              <a:rPr lang="en-IN" sz="2000" b="1" dirty="0">
                <a:solidFill>
                  <a:srgbClr val="7030A0"/>
                </a:solidFill>
              </a:rPr>
              <a:t>()</a:t>
            </a: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817178"/>
            <a:ext cx="6357982" cy="6120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Don’t think Python is considering it as an </a:t>
            </a:r>
            <a:r>
              <a:rPr lang="en-US" sz="1600" b="1" dirty="0">
                <a:solidFill>
                  <a:srgbClr val="FFFF00"/>
                </a:solidFill>
              </a:rPr>
              <a:t>instance method</a:t>
            </a:r>
            <a:r>
              <a:rPr lang="en-US" sz="1600" b="1" dirty="0"/>
              <a:t> . Python is still considering it a </a:t>
            </a:r>
            <a:r>
              <a:rPr lang="en-US" sz="1600" b="1" dirty="0">
                <a:solidFill>
                  <a:srgbClr val="FFFF00"/>
                </a:solidFill>
              </a:rPr>
              <a:t>static method </a:t>
            </a:r>
            <a:r>
              <a:rPr lang="en-US" sz="1600" b="1" dirty="0"/>
              <a:t>because we are calling it using </a:t>
            </a:r>
            <a:r>
              <a:rPr lang="en-US" sz="1600" b="1" dirty="0">
                <a:solidFill>
                  <a:srgbClr val="FFFF00"/>
                </a:solidFill>
              </a:rPr>
              <a:t>class name </a:t>
            </a:r>
            <a:r>
              <a:rPr lang="en-US" sz="1600" b="1" dirty="0"/>
              <a:t>.The Exception is occurring because the method is parameterized and we are not passing it any argument.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Introduction To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Creating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Accessing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Accessing 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Difference Between Instance Method , Class Method </a:t>
            </a:r>
            <a:r>
              <a:rPr lang="en-US"/>
              <a:t>and Static Methods</a:t>
            </a: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>
                <a:solidFill>
                  <a:srgbClr val="C00000"/>
                </a:solidFill>
              </a:rPr>
              <a:t>	print(self)</a:t>
            </a: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Demo.display</a:t>
            </a:r>
            <a:r>
              <a:rPr lang="en-IN" sz="2000" b="1" dirty="0">
                <a:solidFill>
                  <a:srgbClr val="7030A0"/>
                </a:solidFill>
              </a:rPr>
              <a:t>(“Inside display”)</a:t>
            </a: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Now since the required argument has been passed , Python has successfully executed the method as a static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286256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D=Demo()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>
                <a:solidFill>
                  <a:srgbClr val="7030A0"/>
                </a:solidFill>
              </a:rPr>
              <a:t>D.display</a:t>
            </a:r>
            <a:r>
              <a:rPr lang="en-IN" sz="2000" b="1" dirty="0">
                <a:solidFill>
                  <a:srgbClr val="7030A0"/>
                </a:solidFill>
              </a:rPr>
              <a:t>( )</a:t>
            </a: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53273"/>
              <a:gd name="adj2" fmla="val 1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Now since we are calling it using the </a:t>
            </a:r>
            <a:r>
              <a:rPr lang="en-US" sz="2000" b="1" dirty="0">
                <a:solidFill>
                  <a:srgbClr val="FFFF00"/>
                </a:solidFill>
              </a:rPr>
              <a:t>object reference </a:t>
            </a:r>
            <a:r>
              <a:rPr lang="en-US" sz="2000" b="1" dirty="0"/>
              <a:t>, Python has passed the </a:t>
            </a:r>
            <a:r>
              <a:rPr lang="en-US" sz="2000" b="1" dirty="0">
                <a:solidFill>
                  <a:srgbClr val="FFFF00"/>
                </a:solidFill>
              </a:rPr>
              <a:t>first argument </a:t>
            </a:r>
            <a:r>
              <a:rPr lang="en-US" sz="2000" b="1" dirty="0"/>
              <a:t>as </a:t>
            </a:r>
            <a:r>
              <a:rPr lang="en-US" sz="2000" b="1" dirty="0">
                <a:solidFill>
                  <a:srgbClr val="FFFF00"/>
                </a:solidFill>
              </a:rPr>
              <a:t>address of the object </a:t>
            </a:r>
            <a:r>
              <a:rPr lang="en-US" sz="2000" b="1" dirty="0"/>
              <a:t>and executed the code considering the method as an instance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429132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When To Use </a:t>
            </a:r>
            <a:br>
              <a:rPr lang="en-US" sz="2800" b="1" dirty="0"/>
            </a:br>
            <a:r>
              <a:rPr lang="en-US" sz="2800" b="1" dirty="0"/>
              <a:t>Each Type Of Method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 is a common questions , beginners face as to when to use which type of method amongst </a:t>
            </a:r>
            <a:r>
              <a:rPr lang="en-US" sz="2400" b="1" dirty="0">
                <a:solidFill>
                  <a:srgbClr val="C00000"/>
                </a:solidFill>
              </a:rPr>
              <a:t>instance methods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class methods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static methods</a:t>
            </a:r>
            <a:r>
              <a:rPr lang="en-US" sz="2400" dirty="0"/>
              <a:t>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The answer is:</a:t>
            </a:r>
          </a:p>
          <a:p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Instance Methods:</a:t>
            </a:r>
            <a:r>
              <a:rPr lang="en-IN" dirty="0"/>
              <a:t> The most common method type. Able to access data and properties unique to each instance.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Static Methods:</a:t>
            </a:r>
            <a:r>
              <a:rPr lang="en-IN" dirty="0">
                <a:solidFill>
                  <a:srgbClr val="002060"/>
                </a:solidFill>
              </a:rPr>
              <a:t> </a:t>
            </a:r>
            <a:r>
              <a:rPr lang="en-IN" dirty="0"/>
              <a:t>Cannot access anything else in the class. Totally self-contained code.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Class Methods:</a:t>
            </a:r>
            <a:r>
              <a:rPr lang="en-IN" dirty="0"/>
              <a:t> Can access limited methods in the class. Can modify class specific details.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Class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Just like we can have </a:t>
            </a:r>
            <a:r>
              <a:rPr lang="en-US" sz="2400" b="1" dirty="0">
                <a:solidFill>
                  <a:srgbClr val="C00000"/>
                </a:solidFill>
              </a:rPr>
              <a:t>class variables </a:t>
            </a:r>
            <a:r>
              <a:rPr lang="en-US" sz="2400" dirty="0"/>
              <a:t>, similarly </a:t>
            </a:r>
            <a:r>
              <a:rPr lang="en-US" sz="2400" b="1" dirty="0">
                <a:solidFill>
                  <a:srgbClr val="C00000"/>
                </a:solidFill>
              </a:rPr>
              <a:t>Python </a:t>
            </a:r>
            <a:r>
              <a:rPr lang="en-US" sz="2400" dirty="0"/>
              <a:t>also allows us to create </a:t>
            </a:r>
            <a:r>
              <a:rPr lang="en-US" sz="2400" b="1" dirty="0">
                <a:solidFill>
                  <a:srgbClr val="C00000"/>
                </a:solidFill>
              </a:rPr>
              <a:t>class methods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These are those methods </a:t>
            </a:r>
            <a:r>
              <a:rPr lang="en-US" sz="2400" b="1" i="1" dirty="0">
                <a:solidFill>
                  <a:srgbClr val="C00000"/>
                </a:solidFill>
              </a:rPr>
              <a:t>which work on the class as a whole</a:t>
            </a:r>
            <a:r>
              <a:rPr lang="en-US" sz="2400" dirty="0"/>
              <a:t> , instead of working on it’s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For , example in our </a:t>
            </a:r>
            <a:r>
              <a:rPr lang="en-US" sz="2400" b="1" dirty="0" err="1">
                <a:solidFill>
                  <a:srgbClr val="C00000"/>
                </a:solidFill>
              </a:rPr>
              <a:t>Emp</a:t>
            </a:r>
            <a:r>
              <a:rPr lang="en-US" sz="2400" dirty="0"/>
              <a:t> class if we want to initialize the class variable </a:t>
            </a:r>
            <a:r>
              <a:rPr lang="en-US" sz="2400" b="1" dirty="0" err="1">
                <a:solidFill>
                  <a:srgbClr val="C00000"/>
                </a:solidFill>
              </a:rPr>
              <a:t>raise_per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inside a method , then the best way would be to create a </a:t>
            </a:r>
            <a:r>
              <a:rPr lang="en-US" sz="2400" b="1" dirty="0">
                <a:solidFill>
                  <a:srgbClr val="C00000"/>
                </a:solidFill>
              </a:rPr>
              <a:t>class method </a:t>
            </a:r>
            <a:r>
              <a:rPr lang="en-US" sz="2400" dirty="0"/>
              <a:t>for this purpose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Creating A Class </a:t>
            </a:r>
            <a:r>
              <a:rPr lang="en-US" sz="2800" b="1" dirty="0" err="1"/>
              <a:t>Metod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create a </a:t>
            </a:r>
            <a:r>
              <a:rPr lang="en-US" sz="2400" b="1" dirty="0">
                <a:solidFill>
                  <a:srgbClr val="C00000"/>
                </a:solidFill>
              </a:rPr>
              <a:t>class method </a:t>
            </a:r>
            <a:r>
              <a:rPr lang="en-US" sz="2400" dirty="0"/>
              <a:t>we write the special word </a:t>
            </a:r>
            <a:r>
              <a:rPr lang="en-US" sz="2400" b="1" dirty="0">
                <a:solidFill>
                  <a:srgbClr val="002060"/>
                </a:solidFill>
              </a:rPr>
              <a:t>@</a:t>
            </a:r>
            <a:r>
              <a:rPr lang="en-US" sz="2400" b="1" dirty="0" err="1">
                <a:solidFill>
                  <a:srgbClr val="002060"/>
                </a:solidFill>
              </a:rPr>
              <a:t>classmethod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on top of method definition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 err="1">
                <a:solidFill>
                  <a:srgbClr val="00B050"/>
                </a:solidFill>
              </a:rPr>
              <a:t>classmethod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  &lt;</a:t>
            </a:r>
            <a:r>
              <a:rPr lang="en-US" sz="2400" b="1" dirty="0" err="1">
                <a:solidFill>
                  <a:srgbClr val="C00000"/>
                </a:solidFill>
              </a:rPr>
              <a:t>method_name</a:t>
            </a:r>
            <a:r>
              <a:rPr lang="en-US" sz="2400" b="1" dirty="0">
                <a:solidFill>
                  <a:srgbClr val="C00000"/>
                </a:solidFill>
              </a:rPr>
              <a:t>&gt;(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// class specific code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230279"/>
              <a:gd name="adj2" fmla="val 4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called  </a:t>
            </a:r>
            <a:r>
              <a:rPr lang="en-US" b="1" dirty="0">
                <a:solidFill>
                  <a:srgbClr val="FFFF00"/>
                </a:solidFill>
              </a:rPr>
              <a:t>decorator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86314" y="4857760"/>
            <a:ext cx="3271854" cy="1428760"/>
          </a:xfrm>
          <a:prstGeom prst="wedgeRectCallout">
            <a:avLst>
              <a:gd name="adj1" fmla="val -74870"/>
              <a:gd name="adj2" fmla="val -7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Notice that a </a:t>
            </a:r>
            <a:r>
              <a:rPr lang="en-US" b="1" dirty="0">
                <a:solidFill>
                  <a:srgbClr val="FFFF00"/>
                </a:solidFill>
              </a:rPr>
              <a:t>class method </a:t>
            </a:r>
            <a:r>
              <a:rPr lang="en-US" b="1" dirty="0"/>
              <a:t>gets a special </a:t>
            </a:r>
            <a:r>
              <a:rPr lang="en-US" b="1" dirty="0">
                <a:solidFill>
                  <a:srgbClr val="FFFF00"/>
                </a:solidFill>
              </a:rPr>
              <a:t>object reference passed </a:t>
            </a:r>
            <a:r>
              <a:rPr lang="en-US" b="1" dirty="0"/>
              <a:t>as argument by Python called as </a:t>
            </a:r>
            <a:r>
              <a:rPr lang="en-US" b="1" dirty="0">
                <a:solidFill>
                  <a:srgbClr val="FFFF00"/>
                </a:solidFill>
              </a:rPr>
              <a:t>class </a:t>
            </a:r>
            <a:r>
              <a:rPr lang="en-US" b="1" dirty="0" err="1">
                <a:solidFill>
                  <a:srgbClr val="FFFF00"/>
                </a:solidFill>
              </a:rPr>
              <a:t>refercnce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Important Points About </a:t>
            </a:r>
            <a:br>
              <a:rPr lang="en-US" sz="2800" b="1" dirty="0"/>
            </a:br>
            <a:r>
              <a:rPr lang="en-US" sz="2800" b="1" dirty="0" err="1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define a </a:t>
            </a:r>
            <a:r>
              <a:rPr lang="en-US" sz="2400" b="1" dirty="0">
                <a:solidFill>
                  <a:srgbClr val="C00000"/>
                </a:solidFill>
              </a:rPr>
              <a:t>class method </a:t>
            </a:r>
            <a:r>
              <a:rPr lang="en-US" sz="2400" dirty="0"/>
              <a:t>it is compulsory to use the decorator </a:t>
            </a:r>
            <a:r>
              <a:rPr lang="en-US" sz="2400" b="1" dirty="0">
                <a:solidFill>
                  <a:srgbClr val="002060"/>
                </a:solidFill>
              </a:rPr>
              <a:t>@</a:t>
            </a:r>
            <a:r>
              <a:rPr lang="en-US" sz="2400" b="1" dirty="0" err="1">
                <a:solidFill>
                  <a:srgbClr val="002060"/>
                </a:solidFill>
              </a:rPr>
              <a:t>classmethod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C00000"/>
                </a:solidFill>
              </a:rPr>
              <a:t>ClassMethods</a:t>
            </a:r>
            <a:r>
              <a:rPr lang="en-US" sz="2400" dirty="0"/>
              <a:t> can only access </a:t>
            </a:r>
            <a:r>
              <a:rPr lang="en-US" sz="2400" b="1" dirty="0">
                <a:solidFill>
                  <a:srgbClr val="C00000"/>
                </a:solidFill>
              </a:rPr>
              <a:t>class level data </a:t>
            </a:r>
            <a:r>
              <a:rPr lang="en-US" sz="2400" dirty="0"/>
              <a:t>and not </a:t>
            </a:r>
            <a:r>
              <a:rPr lang="en-US" sz="2400" b="1" dirty="0">
                <a:solidFill>
                  <a:srgbClr val="C00000"/>
                </a:solidFill>
              </a:rPr>
              <a:t>instance specific data</a:t>
            </a:r>
          </a:p>
          <a:p>
            <a:endParaRPr lang="en-US" sz="2400" dirty="0"/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Important Points About </a:t>
            </a:r>
            <a:br>
              <a:rPr lang="en-US" sz="2800" b="1" dirty="0"/>
            </a:br>
            <a:r>
              <a:rPr lang="en-US" sz="2800" b="1" dirty="0" err="1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Just like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passed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as argument to </a:t>
            </a:r>
            <a:r>
              <a:rPr lang="en-US" sz="2400" b="1" dirty="0">
                <a:solidFill>
                  <a:srgbClr val="C00000"/>
                </a:solidFill>
              </a:rPr>
              <a:t>instance methods </a:t>
            </a:r>
            <a:r>
              <a:rPr lang="en-US" sz="2400" dirty="0"/>
              <a:t>, it automatically passes 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dirty="0"/>
              <a:t> as argument to </a:t>
            </a:r>
            <a:r>
              <a:rPr lang="en-US" sz="2400" b="1" dirty="0" err="1">
                <a:solidFill>
                  <a:srgbClr val="002060"/>
                </a:solidFill>
              </a:rPr>
              <a:t>classmethods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argument 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dirty="0"/>
              <a:t> is always passed as the first argument and represents the </a:t>
            </a:r>
            <a:r>
              <a:rPr lang="en-US" sz="2400" b="1" dirty="0">
                <a:solidFill>
                  <a:srgbClr val="002060"/>
                </a:solidFill>
              </a:rPr>
              <a:t>class object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Important Points About </a:t>
            </a:r>
            <a:br>
              <a:rPr lang="en-US" sz="2800" b="1" dirty="0"/>
            </a:br>
            <a:r>
              <a:rPr lang="en-US" sz="2800" b="1" dirty="0" err="1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Recall , that for every class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creates a special object called class object , so the reference 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dirty="0"/>
              <a:t> points to this object.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name </a:t>
            </a:r>
            <a:r>
              <a:rPr lang="en-US" sz="2400" b="1" dirty="0" err="1">
                <a:solidFill>
                  <a:srgbClr val="002060"/>
                </a:solidFill>
              </a:rPr>
              <a:t>cls</a:t>
            </a:r>
            <a:r>
              <a:rPr lang="en-US" sz="2400" dirty="0"/>
              <a:t> is just a convention , although we can give any name to it.</a:t>
            </a:r>
          </a:p>
          <a:p>
            <a:endParaRPr lang="en-US" sz="2400" dirty="0"/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Important Points About </a:t>
            </a:r>
            <a:br>
              <a:rPr lang="en-US" sz="2800" b="1" dirty="0"/>
            </a:br>
            <a:r>
              <a:rPr lang="en-US" sz="2800" b="1" dirty="0" err="1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call a </a:t>
            </a:r>
            <a:r>
              <a:rPr lang="en-US" sz="2400" b="1" dirty="0" err="1">
                <a:solidFill>
                  <a:srgbClr val="002060"/>
                </a:solidFill>
              </a:rPr>
              <a:t>classmethod</a:t>
            </a:r>
            <a:r>
              <a:rPr lang="en-US" sz="2400" dirty="0"/>
              <a:t> we simply prefix it with </a:t>
            </a:r>
            <a:r>
              <a:rPr lang="en-US" sz="2400" b="1" dirty="0" err="1">
                <a:solidFill>
                  <a:srgbClr val="C00000"/>
                </a:solidFill>
              </a:rPr>
              <a:t>classname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followed by dot operator.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Although we can use </a:t>
            </a:r>
            <a:r>
              <a:rPr lang="en-US" sz="2400" b="1" dirty="0">
                <a:solidFill>
                  <a:srgbClr val="C00000"/>
                </a:solidFill>
              </a:rPr>
              <a:t>object reference </a:t>
            </a:r>
            <a:r>
              <a:rPr lang="en-US" sz="2400" dirty="0"/>
              <a:t>also to call a </a:t>
            </a:r>
            <a:r>
              <a:rPr lang="en-US" sz="2400" b="1" dirty="0" err="1">
                <a:solidFill>
                  <a:srgbClr val="002060"/>
                </a:solidFill>
              </a:rPr>
              <a:t>classmethod</a:t>
            </a:r>
            <a:r>
              <a:rPr lang="en-US" sz="2400" dirty="0"/>
              <a:t> but </a:t>
            </a:r>
            <a:r>
              <a:rPr lang="en-US" sz="2400" b="1" i="1" dirty="0">
                <a:solidFill>
                  <a:srgbClr val="7030A0"/>
                </a:solidFill>
              </a:rPr>
              <a:t>it is highly recommended not to do so </a:t>
            </a:r>
            <a:r>
              <a:rPr lang="en-US" sz="2400" dirty="0"/>
              <a:t>, since </a:t>
            </a:r>
            <a:r>
              <a:rPr lang="en-US" sz="2400" b="1" dirty="0" err="1">
                <a:solidFill>
                  <a:srgbClr val="C00000"/>
                </a:solidFill>
              </a:rPr>
              <a:t>classmethods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do not work upon </a:t>
            </a:r>
            <a:r>
              <a:rPr lang="en-US" sz="2400" b="1" dirty="0"/>
              <a:t>individual instances</a:t>
            </a:r>
            <a:r>
              <a:rPr lang="en-US" sz="2400" dirty="0"/>
              <a:t> of the class </a:t>
            </a:r>
            <a:endParaRPr lang="en-US" sz="1900" dirty="0"/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Write a program to create a class called 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, having an </a:t>
            </a:r>
            <a:r>
              <a:rPr lang="en-US" sz="1800" b="1" dirty="0">
                <a:solidFill>
                  <a:srgbClr val="7030A0"/>
                </a:solidFill>
              </a:rPr>
              <a:t>instance members </a:t>
            </a:r>
            <a:r>
              <a:rPr lang="en-US" sz="1800" dirty="0"/>
              <a:t>called </a:t>
            </a:r>
            <a:r>
              <a:rPr lang="en-US" sz="1800" b="1" dirty="0">
                <a:solidFill>
                  <a:srgbClr val="C00000"/>
                </a:solidFill>
              </a:rPr>
              <a:t>name</a:t>
            </a:r>
            <a:r>
              <a:rPr lang="en-US" sz="1800" dirty="0"/>
              <a:t> , </a:t>
            </a:r>
            <a:r>
              <a:rPr lang="en-US" sz="1800" b="1" dirty="0">
                <a:solidFill>
                  <a:srgbClr val="C00000"/>
                </a:solidFill>
              </a:rPr>
              <a:t>age</a:t>
            </a:r>
            <a:r>
              <a:rPr lang="en-US" sz="1800" dirty="0"/>
              <a:t> and </a:t>
            </a:r>
            <a:r>
              <a:rPr lang="en-US" sz="1800" b="1" dirty="0" err="1">
                <a:solidFill>
                  <a:srgbClr val="C00000"/>
                </a:solidFill>
              </a:rPr>
              <a:t>sal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. Also declare a </a:t>
            </a:r>
            <a:r>
              <a:rPr lang="en-US" sz="1800" b="1" dirty="0">
                <a:solidFill>
                  <a:srgbClr val="7030A0"/>
                </a:solidFill>
              </a:rPr>
              <a:t>class variable </a:t>
            </a:r>
            <a:r>
              <a:rPr lang="en-US" sz="1800" dirty="0"/>
              <a:t>called </a:t>
            </a:r>
            <a:r>
              <a:rPr lang="en-US" sz="1800" b="1" dirty="0" err="1">
                <a:solidFill>
                  <a:srgbClr val="C00000"/>
                </a:solidFill>
              </a:rPr>
              <a:t>raise_amount</a:t>
            </a:r>
            <a:r>
              <a:rPr lang="en-US" sz="1800" dirty="0"/>
              <a:t> to store the </a:t>
            </a:r>
            <a:r>
              <a:rPr lang="en-US" sz="1800" b="1" dirty="0">
                <a:solidFill>
                  <a:srgbClr val="7030A0"/>
                </a:solidFill>
              </a:rPr>
              <a:t>increment percentage </a:t>
            </a:r>
            <a:r>
              <a:rPr lang="en-US" sz="1800" dirty="0"/>
              <a:t>of </a:t>
            </a:r>
            <a:r>
              <a:rPr lang="en-US" sz="1800" b="1" dirty="0" err="1">
                <a:solidFill>
                  <a:srgbClr val="C00000"/>
                </a:solidFill>
              </a:rPr>
              <a:t>sal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and set it the value given by the user</a:t>
            </a:r>
          </a:p>
          <a:p>
            <a:pPr fontAlgn="base"/>
            <a:r>
              <a:rPr lang="en-US" sz="1800" dirty="0"/>
              <a:t>Now provide following methods in your class</a:t>
            </a:r>
          </a:p>
          <a:p>
            <a:pPr lvl="1" fontAlgn="base"/>
            <a:r>
              <a:rPr lang="en-US" sz="1600" b="1" dirty="0">
                <a:solidFill>
                  <a:srgbClr val="C00000"/>
                </a:solidFill>
              </a:rPr>
              <a:t>__init___() : </a:t>
            </a:r>
            <a:r>
              <a:rPr lang="en-US" sz="1600" dirty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>
                <a:solidFill>
                  <a:srgbClr val="C00000"/>
                </a:solidFill>
              </a:rPr>
              <a:t>increase_sal</a:t>
            </a:r>
            <a:r>
              <a:rPr lang="en-US" sz="1600" b="1" dirty="0">
                <a:solidFill>
                  <a:srgbClr val="C00000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>
                <a:solidFill>
                  <a:schemeClr val="tx1"/>
                </a:solidFill>
              </a:rPr>
              <a:t>sal</a:t>
            </a:r>
            <a:r>
              <a:rPr lang="en-US" sz="1600" dirty="0">
                <a:solidFill>
                  <a:schemeClr val="tx1"/>
                </a:solidFill>
              </a:rPr>
              <a:t> and add </a:t>
            </a:r>
            <a:r>
              <a:rPr lang="en-US" sz="1600" dirty="0" err="1">
                <a:solidFill>
                  <a:schemeClr val="tx1"/>
                </a:solidFill>
              </a:rPr>
              <a:t>ot</a:t>
            </a:r>
            <a:r>
              <a:rPr lang="en-US" sz="1600" dirty="0">
                <a:solidFill>
                  <a:schemeClr val="tx1"/>
                </a:solidFill>
              </a:rPr>
              <a:t> to the instance member </a:t>
            </a:r>
            <a:r>
              <a:rPr lang="en-US" sz="1600" dirty="0" err="1">
                <a:solidFill>
                  <a:schemeClr val="tx1"/>
                </a:solidFill>
              </a:rPr>
              <a:t>sal</a:t>
            </a:r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>
                <a:solidFill>
                  <a:srgbClr val="C00000"/>
                </a:solidFill>
              </a:rPr>
              <a:t>display()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This method should display name , age and </a:t>
            </a:r>
            <a:r>
              <a:rPr lang="en-US" sz="1800" dirty="0" err="1">
                <a:solidFill>
                  <a:schemeClr val="tx1"/>
                </a:solidFill>
              </a:rPr>
              <a:t>sal</a:t>
            </a:r>
            <a:r>
              <a:rPr lang="en-US" sz="1800" dirty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/>
              <a:t>Finally , in the main script , </a:t>
            </a:r>
            <a:r>
              <a:rPr lang="en-US" sz="1800" b="1" dirty="0">
                <a:solidFill>
                  <a:srgbClr val="0070C0"/>
                </a:solidFill>
              </a:rPr>
              <a:t>create 2 </a:t>
            </a:r>
            <a:r>
              <a:rPr lang="en-US" sz="1800" b="1" dirty="0" err="1">
                <a:solidFill>
                  <a:srgbClr val="0070C0"/>
                </a:solidFill>
              </a:rPr>
              <a:t>Emp</a:t>
            </a:r>
            <a:r>
              <a:rPr lang="en-US" sz="1800" b="1" dirty="0">
                <a:solidFill>
                  <a:srgbClr val="0070C0"/>
                </a:solidFill>
              </a:rPr>
              <a:t> objects 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</a:rPr>
              <a:t>initialize them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increase their salary </a:t>
            </a:r>
            <a:r>
              <a:rPr lang="en-US" sz="1800" dirty="0"/>
              <a:t>. Finally </a:t>
            </a:r>
            <a:r>
              <a:rPr lang="en-US" sz="1800" b="1" dirty="0">
                <a:solidFill>
                  <a:srgbClr val="0070C0"/>
                </a:solidFill>
              </a:rPr>
              <a:t>display</a:t>
            </a:r>
            <a:r>
              <a:rPr lang="en-US" sz="1800" dirty="0"/>
              <a:t> the data</a:t>
            </a:r>
            <a:endParaRPr lang="en-US" sz="1800" b="1" dirty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/>
              <a:t>Output:</a:t>
            </a:r>
          </a:p>
          <a:p>
            <a:pPr fontAlgn="base">
              <a:buNone/>
            </a:pPr>
            <a:endParaRPr lang="en-US" sz="2400" b="1" u="sng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357826"/>
            <a:ext cx="6500858" cy="128588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12743</TotalTime>
  <Words>1546</Words>
  <Application>Microsoft Office PowerPoint</Application>
  <PresentationFormat>On-screen Show (4:3)</PresentationFormat>
  <Paragraphs>392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Class Methods</vt:lpstr>
      <vt:lpstr>  Creating A Class Metod</vt:lpstr>
      <vt:lpstr> Important Points About  ClassMethods</vt:lpstr>
      <vt:lpstr> Important Points About  ClassMethods</vt:lpstr>
      <vt:lpstr> Important Points About  ClassMethods</vt:lpstr>
      <vt:lpstr> Important Points About  ClassMethods</vt:lpstr>
      <vt:lpstr>Exercise</vt:lpstr>
      <vt:lpstr>Solution</vt:lpstr>
      <vt:lpstr> Static Methods</vt:lpstr>
      <vt:lpstr> Static Methods</vt:lpstr>
      <vt:lpstr>  Creating A Static Method</vt:lpstr>
      <vt:lpstr> Example</vt:lpstr>
      <vt:lpstr> An Important Point</vt:lpstr>
      <vt:lpstr> Another Important Point</vt:lpstr>
      <vt:lpstr> Guess The Output ?</vt:lpstr>
      <vt:lpstr> Guess The Output ?</vt:lpstr>
      <vt:lpstr> Guess The Output ?</vt:lpstr>
      <vt:lpstr> Guess The Output ?</vt:lpstr>
      <vt:lpstr> Guess The Output ?</vt:lpstr>
      <vt:lpstr> When To Use  Each Type Of Method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DEEPAK SINGH</cp:lastModifiedBy>
  <cp:revision>1523</cp:revision>
  <dcterms:created xsi:type="dcterms:W3CDTF">2015-12-21T13:46:48Z</dcterms:created>
  <dcterms:modified xsi:type="dcterms:W3CDTF">2021-02-02T03:45:54Z</dcterms:modified>
</cp:coreProperties>
</file>