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169" r:id="rId4"/>
    <p:sldId id="1219" r:id="rId5"/>
    <p:sldId id="1174" r:id="rId6"/>
    <p:sldId id="1220" r:id="rId7"/>
    <p:sldId id="1175" r:id="rId8"/>
    <p:sldId id="1221" r:id="rId9"/>
    <p:sldId id="1222" r:id="rId10"/>
    <p:sldId id="1223" r:id="rId11"/>
    <p:sldId id="1206" r:id="rId12"/>
    <p:sldId id="1224" r:id="rId13"/>
    <p:sldId id="1245" r:id="rId14"/>
    <p:sldId id="1251" r:id="rId15"/>
    <p:sldId id="1252" r:id="rId16"/>
    <p:sldId id="1253" r:id="rId17"/>
    <p:sldId id="1254" r:id="rId18"/>
    <p:sldId id="1255" r:id="rId19"/>
    <p:sldId id="1256" r:id="rId20"/>
    <p:sldId id="1257" r:id="rId21"/>
    <p:sldId id="1258" r:id="rId22"/>
    <p:sldId id="1246" r:id="rId23"/>
    <p:sldId id="1237" r:id="rId24"/>
    <p:sldId id="1239" r:id="rId25"/>
    <p:sldId id="1240" r:id="rId26"/>
    <p:sldId id="1242" r:id="rId27"/>
    <p:sldId id="1241" r:id="rId28"/>
    <p:sldId id="1243" r:id="rId29"/>
    <p:sldId id="12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42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self.__age</a:t>
            </a:r>
            <a:r>
              <a:rPr lang="en-IN" sz="1600" b="1" dirty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self.__name</a:t>
            </a:r>
            <a:r>
              <a:rPr lang="en-IN" sz="1600" b="1" dirty="0">
                <a:solidFill>
                  <a:srgbClr val="C00000"/>
                </a:solidFill>
              </a:rPr>
              <a:t>="</a:t>
            </a:r>
            <a:r>
              <a:rPr lang="en-IN" sz="1600" b="1" dirty="0" err="1">
                <a:solidFill>
                  <a:srgbClr val="C00000"/>
                </a:solidFill>
              </a:rPr>
              <a:t>Rahul</a:t>
            </a:r>
            <a:r>
              <a:rPr lang="en-IN" sz="16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C00000"/>
                </a:solidFill>
              </a:rPr>
              <a:t>self.__salary</a:t>
            </a:r>
            <a:r>
              <a:rPr lang="en-IN" sz="1600" b="1" dirty="0">
                <a:solidFill>
                  <a:srgbClr val="C0000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</a:t>
            </a:r>
            <a:r>
              <a:rPr lang="en-IN" sz="1600" b="1" dirty="0">
                <a:solidFill>
                  <a:srgbClr val="7030A0"/>
                </a:solidFill>
              </a:rPr>
              <a:t>def __show(self):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print("Age:",</a:t>
            </a:r>
            <a:r>
              <a:rPr lang="en-IN" sz="1600" b="1" dirty="0" err="1">
                <a:solidFill>
                  <a:srgbClr val="C00000"/>
                </a:solidFill>
              </a:rPr>
              <a:t>self.__age,"Name</a:t>
            </a:r>
            <a:r>
              <a:rPr lang="en-IN" sz="1600" b="1" dirty="0">
                <a:solidFill>
                  <a:srgbClr val="C00000"/>
                </a:solidFill>
              </a:rPr>
              <a:t>:",</a:t>
            </a:r>
            <a:r>
              <a:rPr lang="en-IN" sz="1600" b="1" dirty="0" err="1">
                <a:solidFill>
                  <a:srgbClr val="C00000"/>
                </a:solidFill>
              </a:rPr>
              <a:t>self.__name,"Salary</a:t>
            </a:r>
            <a:r>
              <a:rPr lang="en-IN" sz="1600" b="1" dirty="0">
                <a:solidFill>
                  <a:srgbClr val="C00000"/>
                </a:solidFill>
              </a:rPr>
              <a:t>:",</a:t>
            </a:r>
            <a:r>
              <a:rPr lang="en-IN" sz="1600" b="1" dirty="0" err="1">
                <a:solidFill>
                  <a:srgbClr val="C00000"/>
                </a:solidFill>
              </a:rPr>
              <a:t>self.__salary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e=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err="1">
                <a:solidFill>
                  <a:srgbClr val="7030A0"/>
                </a:solidFill>
              </a:rPr>
              <a:t>e.__show</a:t>
            </a:r>
            <a:r>
              <a:rPr lang="en-IN" sz="16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085009"/>
            <a:ext cx="6715172" cy="1272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When we declare a data member with double underscore indicating that it is private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actually </a:t>
            </a:r>
            <a:r>
              <a:rPr lang="en-US" sz="2400" b="1" u="sng" dirty="0">
                <a:solidFill>
                  <a:srgbClr val="002060"/>
                </a:solidFill>
              </a:rPr>
              <a:t>masks</a:t>
            </a:r>
            <a:r>
              <a:rPr lang="en-US" sz="2400" dirty="0"/>
              <a:t> it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other words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</a:t>
            </a:r>
            <a:r>
              <a:rPr lang="en-US" sz="2400" i="1" u="sng" dirty="0">
                <a:solidFill>
                  <a:srgbClr val="002060"/>
                </a:solidFill>
              </a:rPr>
              <a:t>changes the name of the variable </a:t>
            </a:r>
            <a:r>
              <a:rPr lang="en-US" sz="2400" dirty="0"/>
              <a:t>by using the syntax </a:t>
            </a:r>
            <a:r>
              <a:rPr lang="en-US" sz="2400" b="1" dirty="0">
                <a:solidFill>
                  <a:srgbClr val="C00000"/>
                </a:solidFill>
              </a:rPr>
              <a:t>_&lt;</a:t>
            </a:r>
            <a:r>
              <a:rPr lang="en-US" sz="2400" b="1" dirty="0" err="1">
                <a:solidFill>
                  <a:srgbClr val="C00000"/>
                </a:solidFill>
              </a:rPr>
              <a:t>classname</a:t>
            </a:r>
            <a:r>
              <a:rPr lang="en-US" sz="2400" b="1" dirty="0">
                <a:solidFill>
                  <a:srgbClr val="C00000"/>
                </a:solidFill>
              </a:rPr>
              <a:t>&gt;__&lt;</a:t>
            </a:r>
            <a:r>
              <a:rPr lang="en-US" sz="2400" b="1" dirty="0" err="1">
                <a:solidFill>
                  <a:srgbClr val="C00000"/>
                </a:solidFill>
              </a:rPr>
              <a:t>attributename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example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__age </a:t>
            </a:r>
            <a:r>
              <a:rPr lang="en-US" sz="2400" dirty="0"/>
              <a:t>will actually become </a:t>
            </a:r>
            <a:r>
              <a:rPr lang="en-US" sz="2400" b="1" dirty="0">
                <a:solidFill>
                  <a:srgbClr val="7030A0"/>
                </a:solidFill>
              </a:rPr>
              <a:t>_</a:t>
            </a:r>
            <a:r>
              <a:rPr lang="en-US" sz="2400" b="1" dirty="0" err="1">
                <a:solidFill>
                  <a:srgbClr val="7030A0"/>
                </a:solidFill>
              </a:rPr>
              <a:t>Emp__age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So, What It Means To Us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means that </a:t>
            </a:r>
            <a:r>
              <a:rPr lang="en-IN" sz="2400" b="1" dirty="0">
                <a:solidFill>
                  <a:srgbClr val="C00000"/>
                </a:solidFill>
              </a:rPr>
              <a:t>private attributes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2060"/>
                </a:solidFill>
              </a:rPr>
              <a:t>not actually private </a:t>
            </a:r>
            <a:r>
              <a:rPr lang="en-IN" sz="2400" dirty="0"/>
              <a:t>and are not prevented by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from getting accessed from outside the class.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 if they are </a:t>
            </a:r>
            <a:r>
              <a:rPr lang="en-IN" sz="2400" b="1" dirty="0">
                <a:solidFill>
                  <a:srgbClr val="C00000"/>
                </a:solidFill>
              </a:rPr>
              <a:t>accessed</a:t>
            </a:r>
            <a:r>
              <a:rPr lang="en-IN" sz="2400" dirty="0"/>
              <a:t> using the </a:t>
            </a:r>
            <a:r>
              <a:rPr lang="en-IN" sz="2400" b="1" dirty="0">
                <a:solidFill>
                  <a:srgbClr val="C00000"/>
                </a:solidFill>
              </a:rPr>
              <a:t>above mentioned syntax </a:t>
            </a:r>
            <a:r>
              <a:rPr lang="en-IN" sz="2400" dirty="0"/>
              <a:t>then no </a:t>
            </a:r>
            <a:r>
              <a:rPr lang="en-IN" sz="2400" b="1" dirty="0">
                <a:solidFill>
                  <a:srgbClr val="C00000"/>
                </a:solidFill>
              </a:rPr>
              <a:t>Error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Exception</a:t>
            </a:r>
            <a:r>
              <a:rPr lang="en-IN" sz="2400" dirty="0"/>
              <a:t> will arise</a:t>
            </a:r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, finally we can say </a:t>
            </a:r>
            <a:r>
              <a:rPr lang="en-US" sz="2400" b="1" u="sng" dirty="0">
                <a:solidFill>
                  <a:srgbClr val="002060"/>
                </a:solidFill>
              </a:rPr>
              <a:t>NOTHING IN PYTHON IS ACTUALLY PRIVATE 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Accessing Private Data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class </a:t>
            </a:r>
            <a:r>
              <a:rPr lang="en-IN" sz="1400" b="1" dirty="0" err="1">
                <a:solidFill>
                  <a:srgbClr val="C00000"/>
                </a:solidFill>
              </a:rPr>
              <a:t>Emp</a:t>
            </a:r>
            <a:r>
              <a:rPr lang="en-IN" sz="1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	</a:t>
            </a:r>
            <a:r>
              <a:rPr lang="en-IN" sz="1400" b="1" dirty="0" err="1">
                <a:solidFill>
                  <a:srgbClr val="7030A0"/>
                </a:solidFill>
              </a:rPr>
              <a:t>self.__age</a:t>
            </a:r>
            <a:r>
              <a:rPr lang="en-IN" sz="1400" b="1" dirty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		</a:t>
            </a:r>
            <a:r>
              <a:rPr lang="en-IN" sz="1400" b="1" dirty="0" err="1">
                <a:solidFill>
                  <a:srgbClr val="7030A0"/>
                </a:solidFill>
              </a:rPr>
              <a:t>self.__name</a:t>
            </a:r>
            <a:r>
              <a:rPr lang="en-IN" sz="1400" b="1" dirty="0">
                <a:solidFill>
                  <a:srgbClr val="7030A0"/>
                </a:solidFill>
              </a:rPr>
              <a:t>="</a:t>
            </a:r>
            <a:r>
              <a:rPr lang="en-IN" sz="1400" b="1" dirty="0" err="1">
                <a:solidFill>
                  <a:srgbClr val="7030A0"/>
                </a:solidFill>
              </a:rPr>
              <a:t>Rahul</a:t>
            </a:r>
            <a:r>
              <a:rPr lang="en-IN" sz="1400" b="1" dirty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		</a:t>
            </a:r>
            <a:r>
              <a:rPr lang="en-IN" sz="1400" b="1" dirty="0" err="1">
                <a:solidFill>
                  <a:srgbClr val="7030A0"/>
                </a:solidFill>
              </a:rPr>
              <a:t>self.__salary</a:t>
            </a:r>
            <a:r>
              <a:rPr lang="en-IN" sz="1400" b="1" dirty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	print("Age:",</a:t>
            </a:r>
            <a:r>
              <a:rPr lang="en-IN" sz="1400" b="1" dirty="0" err="1">
                <a:solidFill>
                  <a:srgbClr val="7030A0"/>
                </a:solidFill>
              </a:rPr>
              <a:t>self.__age</a:t>
            </a:r>
            <a:r>
              <a:rPr lang="en-IN" sz="1400" b="1" dirty="0" err="1">
                <a:solidFill>
                  <a:srgbClr val="C00000"/>
                </a:solidFill>
              </a:rPr>
              <a:t>,"Name</a:t>
            </a:r>
            <a:r>
              <a:rPr lang="en-IN" sz="1400" b="1" dirty="0">
                <a:solidFill>
                  <a:srgbClr val="C00000"/>
                </a:solidFill>
              </a:rPr>
              <a:t>:",</a:t>
            </a:r>
            <a:r>
              <a:rPr lang="en-IN" sz="1400" b="1" dirty="0" err="1">
                <a:solidFill>
                  <a:srgbClr val="7030A0"/>
                </a:solidFill>
              </a:rPr>
              <a:t>self.__name</a:t>
            </a:r>
            <a:r>
              <a:rPr lang="en-IN" sz="1400" b="1" dirty="0" err="1">
                <a:solidFill>
                  <a:srgbClr val="C00000"/>
                </a:solidFill>
              </a:rPr>
              <a:t>,"Salary</a:t>
            </a:r>
            <a:r>
              <a:rPr lang="en-IN" sz="1400" b="1" dirty="0">
                <a:solidFill>
                  <a:srgbClr val="C00000"/>
                </a:solidFill>
              </a:rPr>
              <a:t>:",</a:t>
            </a:r>
            <a:r>
              <a:rPr lang="en-IN" sz="1400" b="1" dirty="0" err="1">
                <a:solidFill>
                  <a:srgbClr val="7030A0"/>
                </a:solidFill>
              </a:rPr>
              <a:t>self.__salary</a:t>
            </a:r>
            <a:r>
              <a:rPr lang="en-IN" sz="14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e=</a:t>
            </a:r>
            <a:r>
              <a:rPr lang="en-IN" sz="1400" b="1" dirty="0" err="1">
                <a:solidFill>
                  <a:srgbClr val="C00000"/>
                </a:solidFill>
              </a:rPr>
              <a:t>Emp</a:t>
            </a:r>
            <a:r>
              <a:rPr lang="en-IN" sz="1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err="1">
                <a:solidFill>
                  <a:srgbClr val="C00000"/>
                </a:solidFill>
              </a:rPr>
              <a:t>e.show</a:t>
            </a:r>
            <a:r>
              <a:rPr lang="en-IN" sz="1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print("Age:",</a:t>
            </a:r>
            <a:r>
              <a:rPr lang="en-IN" sz="1400" b="1" dirty="0" err="1">
                <a:solidFill>
                  <a:srgbClr val="7030A0"/>
                </a:solidFill>
              </a:rPr>
              <a:t>e._Emp__age</a:t>
            </a:r>
            <a:r>
              <a:rPr lang="en-IN" sz="1400" b="1" dirty="0" err="1">
                <a:solidFill>
                  <a:srgbClr val="C00000"/>
                </a:solidFill>
              </a:rPr>
              <a:t>,"Name</a:t>
            </a:r>
            <a:r>
              <a:rPr lang="en-IN" sz="1400" b="1" dirty="0">
                <a:solidFill>
                  <a:srgbClr val="7030A0"/>
                </a:solidFill>
              </a:rPr>
              <a:t>:",</a:t>
            </a:r>
            <a:r>
              <a:rPr lang="en-IN" sz="1400" b="1" dirty="0" err="1">
                <a:solidFill>
                  <a:srgbClr val="7030A0"/>
                </a:solidFill>
              </a:rPr>
              <a:t>e._Emp__name</a:t>
            </a:r>
            <a:r>
              <a:rPr lang="en-IN" sz="1400" b="1" dirty="0" err="1">
                <a:solidFill>
                  <a:srgbClr val="C00000"/>
                </a:solidFill>
              </a:rPr>
              <a:t>,"Salary</a:t>
            </a:r>
            <a:r>
              <a:rPr lang="en-IN" sz="1400" b="1" dirty="0">
                <a:solidFill>
                  <a:srgbClr val="7030A0"/>
                </a:solidFill>
              </a:rPr>
              <a:t>:",</a:t>
            </a:r>
            <a:r>
              <a:rPr lang="en-IN" sz="1400" b="1" dirty="0" err="1">
                <a:solidFill>
                  <a:srgbClr val="7030A0"/>
                </a:solidFill>
              </a:rPr>
              <a:t>e._Emp__salary</a:t>
            </a:r>
            <a:r>
              <a:rPr lang="en-IN" sz="1400" b="1" dirty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357826"/>
            <a:ext cx="6715172" cy="6018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str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b="1" dirty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, whenever we try to print an </a:t>
            </a:r>
            <a:r>
              <a:rPr lang="en-IN" sz="2400" b="1" dirty="0">
                <a:solidFill>
                  <a:srgbClr val="C00000"/>
                </a:solidFill>
              </a:rPr>
              <a:t>object reference </a:t>
            </a:r>
            <a:r>
              <a:rPr lang="en-IN" sz="2400" dirty="0"/>
              <a:t>by passing it’s name to the </a:t>
            </a:r>
            <a:r>
              <a:rPr lang="en-IN" sz="2400" b="1" dirty="0">
                <a:solidFill>
                  <a:srgbClr val="C00000"/>
                </a:solidFill>
              </a:rPr>
              <a:t>print() </a:t>
            </a:r>
            <a:r>
              <a:rPr lang="en-IN" sz="2400" dirty="0"/>
              <a:t>function , we get </a:t>
            </a:r>
            <a:r>
              <a:rPr lang="en-IN" sz="2400" b="1" dirty="0">
                <a:solidFill>
                  <a:srgbClr val="C00000"/>
                </a:solidFill>
              </a:rPr>
              <a:t>2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outputs</a:t>
            </a:r>
            <a:r>
              <a:rPr lang="en-IN" sz="2400" dirty="0"/>
              <a:t>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1900" dirty="0"/>
              <a:t>For </a:t>
            </a:r>
            <a:r>
              <a:rPr lang="en-US" sz="1900" b="1" dirty="0">
                <a:solidFill>
                  <a:srgbClr val="C00000"/>
                </a:solidFill>
              </a:rPr>
              <a:t>predefined classes </a:t>
            </a:r>
            <a:r>
              <a:rPr lang="en-US" sz="1900" dirty="0"/>
              <a:t>like </a:t>
            </a:r>
            <a:r>
              <a:rPr lang="en-US" sz="1900" b="1" dirty="0">
                <a:solidFill>
                  <a:srgbClr val="002060"/>
                </a:solidFill>
              </a:rPr>
              <a:t>list</a:t>
            </a:r>
            <a:r>
              <a:rPr lang="en-US" sz="1900" dirty="0"/>
              <a:t> ,</a:t>
            </a:r>
            <a:r>
              <a:rPr lang="en-US" sz="1900" b="1" dirty="0" err="1">
                <a:solidFill>
                  <a:srgbClr val="002060"/>
                </a:solidFill>
              </a:rPr>
              <a:t>tuple</a:t>
            </a:r>
            <a:r>
              <a:rPr lang="en-US" sz="1900" dirty="0"/>
              <a:t> or </a:t>
            </a:r>
            <a:r>
              <a:rPr lang="en-US" sz="1900" b="1" dirty="0" err="1">
                <a:solidFill>
                  <a:srgbClr val="002060"/>
                </a:solidFill>
              </a:rPr>
              <a:t>str</a:t>
            </a:r>
            <a:r>
              <a:rPr lang="en-US" sz="1900" dirty="0"/>
              <a:t> , we get the </a:t>
            </a:r>
            <a:r>
              <a:rPr lang="en-US" sz="1900" b="1" dirty="0">
                <a:solidFill>
                  <a:srgbClr val="C00000"/>
                </a:solidFill>
              </a:rPr>
              <a:t>contents of the object </a:t>
            </a:r>
          </a:p>
          <a:p>
            <a:endParaRPr lang="en-US" sz="2400" dirty="0"/>
          </a:p>
          <a:p>
            <a:pPr lvl="1"/>
            <a:r>
              <a:rPr lang="en-US" sz="1900" dirty="0"/>
              <a:t>For </a:t>
            </a:r>
            <a:r>
              <a:rPr lang="en-US" sz="1900" b="1" dirty="0">
                <a:solidFill>
                  <a:srgbClr val="C00000"/>
                </a:solidFill>
              </a:rPr>
              <a:t>our own class objects </a:t>
            </a:r>
            <a:r>
              <a:rPr lang="en-US" sz="1900" dirty="0"/>
              <a:t>we get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2060"/>
                </a:solidFill>
              </a:rPr>
              <a:t>class name </a:t>
            </a:r>
            <a:r>
              <a:rPr lang="en-IN" sz="1900" dirty="0"/>
              <a:t>and the </a:t>
            </a:r>
            <a:r>
              <a:rPr lang="en-IN" sz="1900" b="1" dirty="0">
                <a:solidFill>
                  <a:srgbClr val="002060"/>
                </a:solidFill>
              </a:rPr>
              <a:t>id</a:t>
            </a:r>
            <a:r>
              <a:rPr lang="en-IN" sz="1900" dirty="0"/>
              <a:t> of the </a:t>
            </a:r>
            <a:r>
              <a:rPr lang="en-IN" sz="1900" b="1" dirty="0">
                <a:solidFill>
                  <a:srgbClr val="C00000"/>
                </a:solidFill>
              </a:rPr>
              <a:t>object instance </a:t>
            </a:r>
            <a:r>
              <a:rPr lang="en-IN" sz="1900" dirty="0"/>
              <a:t>(which is the object’s memory address in </a:t>
            </a:r>
            <a:r>
              <a:rPr lang="en-IN" sz="1900" b="1" dirty="0" err="1">
                <a:solidFill>
                  <a:srgbClr val="002060"/>
                </a:solidFill>
              </a:rPr>
              <a:t>CPython</a:t>
            </a:r>
            <a:r>
              <a:rPr lang="en-IN" sz="1900" dirty="0"/>
              <a:t>.)</a:t>
            </a:r>
            <a:endParaRPr lang="en-US" sz="19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is because </a:t>
            </a:r>
            <a:r>
              <a:rPr lang="en-IN" sz="2400" b="1" dirty="0">
                <a:solidFill>
                  <a:srgbClr val="C00000"/>
                </a:solidFill>
              </a:rPr>
              <a:t>whenever we pass an object reference name to the print() function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Python internally calls a special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instance method </a:t>
            </a:r>
            <a:r>
              <a:rPr lang="en-IN" sz="2400" dirty="0"/>
              <a:t>available in </a:t>
            </a:r>
            <a:r>
              <a:rPr lang="en-IN" sz="2400" b="1" dirty="0">
                <a:solidFill>
                  <a:srgbClr val="7030A0"/>
                </a:solidFill>
              </a:rPr>
              <a:t>our class.</a:t>
            </a:r>
          </a:p>
          <a:p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method is  called </a:t>
            </a:r>
            <a:r>
              <a:rPr lang="en-IN" sz="2400" b="1" dirty="0">
                <a:solidFill>
                  <a:srgbClr val="C00000"/>
                </a:solidFill>
              </a:rPr>
              <a:t>__</a:t>
            </a:r>
            <a:r>
              <a:rPr lang="en-IN" sz="2400" b="1" dirty="0" err="1">
                <a:solidFill>
                  <a:srgbClr val="C00000"/>
                </a:solidFill>
              </a:rPr>
              <a:t>str</a:t>
            </a:r>
            <a:r>
              <a:rPr lang="en-IN" sz="2400" b="1" dirty="0">
                <a:solidFill>
                  <a:srgbClr val="C00000"/>
                </a:solidFill>
              </a:rPr>
              <a:t>__() 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From where this </a:t>
            </a:r>
            <a:br>
              <a:rPr lang="en-US" sz="2800" b="1" dirty="0"/>
            </a:br>
            <a:r>
              <a:rPr lang="en-US" sz="2800" b="1" dirty="0"/>
              <a:t>method came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From </a:t>
            </a:r>
            <a:r>
              <a:rPr lang="en-IN" sz="2400" b="1" dirty="0">
                <a:solidFill>
                  <a:srgbClr val="C00000"/>
                </a:solidFill>
              </a:rPr>
              <a:t>Python 3.0 </a:t>
            </a:r>
            <a:r>
              <a:rPr lang="en-IN" sz="2400" dirty="0"/>
              <a:t>onwards , every class which we create always automatically inherits from the class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</a:p>
          <a:p>
            <a:endParaRPr lang="en-US" sz="2400" dirty="0"/>
          </a:p>
          <a:p>
            <a:r>
              <a:rPr lang="en-US" sz="2400" dirty="0"/>
              <a:t>Or , we can say that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implicitly inherits our class from the class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class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 </a:t>
            </a:r>
            <a:r>
              <a:rPr lang="en-IN" sz="2400" dirty="0"/>
              <a:t>defines some special methods which every class inherits .</a:t>
            </a:r>
          </a:p>
          <a:p>
            <a:endParaRPr lang="en-US" sz="2400" dirty="0"/>
          </a:p>
          <a:p>
            <a:r>
              <a:rPr lang="en-US" sz="2400" dirty="0"/>
              <a:t>Amongst these special methods some very important are  </a:t>
            </a:r>
            <a:r>
              <a:rPr lang="en-US" sz="2400" b="1" dirty="0">
                <a:solidFill>
                  <a:srgbClr val="7030A0"/>
                </a:solidFill>
              </a:rPr>
              <a:t>__init__()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__</a:t>
            </a:r>
            <a:r>
              <a:rPr lang="en-US" sz="2400" b="1" dirty="0" err="1">
                <a:solidFill>
                  <a:srgbClr val="7030A0"/>
                </a:solidFill>
              </a:rPr>
              <a:t>str</a:t>
            </a:r>
            <a:r>
              <a:rPr lang="en-US" sz="2400" b="1" dirty="0">
                <a:solidFill>
                  <a:srgbClr val="7030A0"/>
                </a:solidFill>
              </a:rPr>
              <a:t>__()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7030A0"/>
                </a:solidFill>
              </a:rPr>
              <a:t>__new__()</a:t>
            </a:r>
            <a:r>
              <a:rPr lang="en-US" sz="2400" dirty="0"/>
              <a:t> etc </a:t>
            </a:r>
            <a:endParaRPr lang="en-IN" sz="2400" dirty="0"/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Can we see all the members </a:t>
            </a:r>
            <a:br>
              <a:rPr lang="en-US" sz="2800" b="1" dirty="0"/>
            </a:br>
            <a:r>
              <a:rPr lang="en-US" sz="2800" b="1" dirty="0"/>
              <a:t>of object class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Yes , it is very simple!</a:t>
            </a:r>
          </a:p>
          <a:p>
            <a:endParaRPr lang="en-US" sz="2400" dirty="0"/>
          </a:p>
          <a:p>
            <a:r>
              <a:rPr lang="en-US" sz="2400" dirty="0"/>
              <a:t>Just create an instance of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 class and call the function </a:t>
            </a:r>
            <a:r>
              <a:rPr lang="en-US" sz="2400" b="1" dirty="0">
                <a:solidFill>
                  <a:srgbClr val="C00000"/>
                </a:solidFill>
              </a:rPr>
              <a:t>dir( )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Recall that we used </a:t>
            </a:r>
            <a:r>
              <a:rPr lang="en-US" sz="2400" b="1" dirty="0">
                <a:solidFill>
                  <a:srgbClr val="C00000"/>
                </a:solidFill>
              </a:rPr>
              <a:t>dir( ) </a:t>
            </a:r>
            <a:r>
              <a:rPr lang="en-US" sz="2400" dirty="0"/>
              <a:t>to print names of all the </a:t>
            </a:r>
            <a:r>
              <a:rPr lang="en-US" sz="2400" b="1" dirty="0">
                <a:solidFill>
                  <a:srgbClr val="002060"/>
                </a:solidFill>
              </a:rPr>
              <a:t>members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002060"/>
                </a:solidFill>
              </a:rPr>
              <a:t>module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r>
              <a:rPr lang="en-US" sz="2400" dirty="0"/>
              <a:t>Similarly we also can use </a:t>
            </a:r>
            <a:r>
              <a:rPr lang="en-US" sz="2400" b="1" dirty="0">
                <a:solidFill>
                  <a:srgbClr val="C00000"/>
                </a:solidFill>
              </a:rPr>
              <a:t>dir( )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print names </a:t>
            </a:r>
            <a:r>
              <a:rPr lang="en-US" sz="2400" dirty="0"/>
              <a:t>of all the members of any class by passing it the i</a:t>
            </a:r>
            <a:r>
              <a:rPr lang="en-US" sz="2400" b="1" dirty="0">
                <a:solidFill>
                  <a:srgbClr val="C00000"/>
                </a:solidFill>
              </a:rPr>
              <a:t>nstance</a:t>
            </a:r>
            <a:r>
              <a:rPr lang="en-US" sz="2400" dirty="0"/>
              <a:t> of the class as </a:t>
            </a:r>
            <a:r>
              <a:rPr lang="en-US" sz="2400" b="1" dirty="0">
                <a:solidFill>
                  <a:srgbClr val="C00000"/>
                </a:solidFill>
              </a:rPr>
              <a:t>argument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obj</a:t>
            </a:r>
            <a:r>
              <a:rPr lang="en-US" sz="2400" b="1" dirty="0">
                <a:solidFill>
                  <a:srgbClr val="C00000"/>
                </a:solidFill>
              </a:rPr>
              <a:t>=object()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print(type(</a:t>
            </a:r>
            <a:r>
              <a:rPr lang="en-US" sz="2400" b="1" dirty="0" err="1">
                <a:solidFill>
                  <a:srgbClr val="C00000"/>
                </a:solidFill>
              </a:rPr>
              <a:t>obj</a:t>
            </a:r>
            <a:r>
              <a:rPr lang="en-US" sz="2400" b="1" dirty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print(dir(</a:t>
            </a:r>
            <a:r>
              <a:rPr lang="en-US" sz="2400" b="1" dirty="0" err="1">
                <a:solidFill>
                  <a:srgbClr val="C00000"/>
                </a:solidFill>
              </a:rPr>
              <a:t>obj</a:t>
            </a:r>
            <a:r>
              <a:rPr lang="en-US" sz="2400" b="1" dirty="0">
                <a:solidFill>
                  <a:srgbClr val="C00000"/>
                </a:solidFill>
              </a:rPr>
              <a:t>))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78" y="4790694"/>
            <a:ext cx="8624644" cy="1567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str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b="1" dirty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, if we do not redefine (override)  this method in our class , then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calls it’s </a:t>
            </a:r>
            <a:r>
              <a:rPr lang="en-US" sz="2400" b="1" dirty="0">
                <a:solidFill>
                  <a:srgbClr val="7030A0"/>
                </a:solidFill>
              </a:rPr>
              <a:t>default implementation </a:t>
            </a:r>
            <a:r>
              <a:rPr lang="en-US" sz="2400" dirty="0"/>
              <a:t>given by </a:t>
            </a:r>
            <a:r>
              <a:rPr lang="en-US" sz="2400" b="1" dirty="0">
                <a:solidFill>
                  <a:srgbClr val="7030A0"/>
                </a:solidFill>
              </a:rPr>
              <a:t>object class </a:t>
            </a:r>
            <a:r>
              <a:rPr lang="en-US" sz="2400" dirty="0"/>
              <a:t>which is designed in such a way that it </a:t>
            </a:r>
            <a:r>
              <a:rPr lang="en-US" sz="2400" b="1" dirty="0">
                <a:solidFill>
                  <a:srgbClr val="7030A0"/>
                </a:solidFill>
              </a:rPr>
              <a:t>returns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class name </a:t>
            </a:r>
            <a:r>
              <a:rPr lang="en-US" sz="2400" dirty="0"/>
              <a:t>followed by </a:t>
            </a:r>
            <a:r>
              <a:rPr lang="en-US" sz="2400" b="1" dirty="0">
                <a:solidFill>
                  <a:srgbClr val="7030A0"/>
                </a:solidFill>
              </a:rPr>
              <a:t>object’s memory address</a:t>
            </a:r>
            <a:endParaRPr lang="en-US" sz="19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However all built in classes like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C00000"/>
                </a:solidFill>
              </a:rPr>
              <a:t>str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C00000"/>
                </a:solidFill>
              </a:rPr>
              <a:t>tuple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C00000"/>
                </a:solidFill>
              </a:rPr>
              <a:t>bool</a:t>
            </a:r>
            <a:r>
              <a:rPr lang="en-US" sz="2400" dirty="0"/>
              <a:t> etc have </a:t>
            </a:r>
            <a:r>
              <a:rPr lang="en-US" sz="2400" b="1" dirty="0">
                <a:solidFill>
                  <a:srgbClr val="7030A0"/>
                </a:solidFill>
              </a:rPr>
              <a:t>overridden</a:t>
            </a:r>
            <a:r>
              <a:rPr lang="en-US" sz="2400" dirty="0"/>
              <a:t> this method in such a way that it returns the content of the object.</a:t>
            </a: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Advance Concepts Of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Encapsulation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Does Python Support Encapsulation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To Declare Private Members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object Class And The __</a:t>
            </a:r>
            <a:r>
              <a:rPr lang="en-US" dirty="0" err="1"/>
              <a:t>str</a:t>
            </a:r>
            <a:r>
              <a:rPr lang="en-US" dirty="0"/>
              <a:t>__()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Destructor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Overriding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str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So if we also want the same </a:t>
            </a:r>
            <a:r>
              <a:rPr lang="en-US" sz="2400" dirty="0" err="1"/>
              <a:t>behaviour</a:t>
            </a:r>
            <a:r>
              <a:rPr lang="en-US" sz="2400" dirty="0"/>
              <a:t> for our object then  we also can </a:t>
            </a:r>
            <a:r>
              <a:rPr lang="en-US" sz="2400" b="1" dirty="0">
                <a:solidFill>
                  <a:srgbClr val="7030A0"/>
                </a:solidFill>
              </a:rPr>
              <a:t>override</a:t>
            </a:r>
            <a:r>
              <a:rPr lang="en-US" sz="2400" dirty="0"/>
              <a:t> this method in our class in such a way that it returns the </a:t>
            </a:r>
            <a:r>
              <a:rPr lang="en-US" sz="2400" b="1" dirty="0">
                <a:solidFill>
                  <a:srgbClr val="7030A0"/>
                </a:solidFill>
              </a:rPr>
              <a:t>content of the object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only point we have to remember while </a:t>
            </a:r>
            <a:r>
              <a:rPr lang="en-US" sz="2400" b="1" dirty="0">
                <a:solidFill>
                  <a:srgbClr val="7030A0"/>
                </a:solidFill>
              </a:rPr>
              <a:t>overriding</a:t>
            </a:r>
            <a:r>
              <a:rPr lang="en-US" sz="2400" dirty="0"/>
              <a:t> this method is that </a:t>
            </a:r>
            <a:r>
              <a:rPr lang="en-US" sz="2400" b="1" i="1" dirty="0">
                <a:solidFill>
                  <a:srgbClr val="7030A0"/>
                </a:solidFill>
              </a:rPr>
              <a:t>it should return a string value</a:t>
            </a:r>
            <a:endParaRPr lang="en-US" sz="1900" b="1" i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Overriding </a:t>
            </a:r>
            <a:r>
              <a:rPr lang="en-US" sz="2800" b="1" dirty="0" smtClean="0">
                <a:solidFill>
                  <a:srgbClr val="C00000"/>
                </a:solidFill>
              </a:rPr>
              <a:t>__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class 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def __init__(</a:t>
            </a:r>
            <a:r>
              <a:rPr lang="en-US" sz="1800" b="1" dirty="0" err="1">
                <a:solidFill>
                  <a:srgbClr val="C00000"/>
                </a:solidFill>
              </a:rPr>
              <a:t>self,age,name,salary</a:t>
            </a:r>
            <a:r>
              <a:rPr lang="en-US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	</a:t>
            </a:r>
            <a:r>
              <a:rPr lang="en-US" sz="1800" b="1" dirty="0" err="1">
                <a:solidFill>
                  <a:srgbClr val="7030A0"/>
                </a:solidFill>
              </a:rPr>
              <a:t>self.age</a:t>
            </a:r>
            <a:r>
              <a:rPr lang="en-US" sz="1800" b="1" dirty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	</a:t>
            </a:r>
            <a:r>
              <a:rPr lang="en-US" sz="1800" b="1" dirty="0" err="1">
                <a:solidFill>
                  <a:srgbClr val="7030A0"/>
                </a:solidFill>
              </a:rPr>
              <a:t>self.salary</a:t>
            </a:r>
            <a:r>
              <a:rPr lang="en-US" sz="1800" b="1" dirty="0">
                <a:solidFill>
                  <a:srgbClr val="7030A0"/>
                </a:solidFill>
              </a:rPr>
              <a:t>=salary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</a:rPr>
              <a:t>def __</a:t>
            </a:r>
            <a:r>
              <a:rPr lang="en-US" sz="1800" b="1" dirty="0" err="1">
                <a:solidFill>
                  <a:srgbClr val="C00000"/>
                </a:solidFill>
              </a:rPr>
              <a:t>str</a:t>
            </a:r>
            <a:r>
              <a:rPr lang="en-US" sz="1800" b="1" dirty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	return </a:t>
            </a:r>
            <a:r>
              <a:rPr lang="en-US" sz="1800" b="1" dirty="0" err="1">
                <a:solidFill>
                  <a:srgbClr val="C00000"/>
                </a:solidFill>
              </a:rPr>
              <a:t>f"Age</a:t>
            </a:r>
            <a:r>
              <a:rPr lang="en-US" sz="1800" b="1" dirty="0">
                <a:solidFill>
                  <a:srgbClr val="C00000"/>
                </a:solidFill>
              </a:rPr>
              <a:t>:</a:t>
            </a:r>
            <a:r>
              <a:rPr lang="en-US" sz="1800" b="1" dirty="0">
                <a:solidFill>
                  <a:srgbClr val="7030A0"/>
                </a:solidFill>
              </a:rPr>
              <a:t>{</a:t>
            </a:r>
            <a:r>
              <a:rPr lang="en-US" sz="1800" b="1" dirty="0" err="1">
                <a:solidFill>
                  <a:srgbClr val="7030A0"/>
                </a:solidFill>
              </a:rPr>
              <a:t>self.age</a:t>
            </a:r>
            <a:r>
              <a:rPr lang="en-US" sz="1800" b="1" dirty="0">
                <a:solidFill>
                  <a:srgbClr val="7030A0"/>
                </a:solidFill>
              </a:rPr>
              <a:t>}</a:t>
            </a:r>
            <a:r>
              <a:rPr lang="en-US" sz="1800" b="1" dirty="0">
                <a:solidFill>
                  <a:srgbClr val="C00000"/>
                </a:solidFill>
              </a:rPr>
              <a:t>,Name:</a:t>
            </a:r>
            <a:r>
              <a:rPr lang="en-US" sz="1800" b="1" dirty="0">
                <a:solidFill>
                  <a:srgbClr val="7030A0"/>
                </a:solidFill>
              </a:rPr>
              <a:t>{self.name}</a:t>
            </a:r>
            <a:r>
              <a:rPr lang="en-US" sz="1800" b="1" dirty="0">
                <a:solidFill>
                  <a:srgbClr val="C00000"/>
                </a:solidFill>
              </a:rPr>
              <a:t>,Salary:</a:t>
            </a:r>
            <a:r>
              <a:rPr lang="en-US" sz="1800" b="1" dirty="0">
                <a:solidFill>
                  <a:srgbClr val="7030A0"/>
                </a:solidFill>
              </a:rPr>
              <a:t>{</a:t>
            </a:r>
            <a:r>
              <a:rPr lang="en-US" sz="1800" b="1" dirty="0" err="1">
                <a:solidFill>
                  <a:srgbClr val="7030A0"/>
                </a:solidFill>
              </a:rPr>
              <a:t>self.salary</a:t>
            </a:r>
            <a:r>
              <a:rPr lang="en-US" sz="1800" b="1" dirty="0">
                <a:solidFill>
                  <a:srgbClr val="7030A0"/>
                </a:solidFill>
              </a:rPr>
              <a:t>}</a:t>
            </a:r>
            <a:r>
              <a:rPr lang="en-US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e=</a:t>
            </a:r>
            <a:r>
              <a:rPr lang="en-US" sz="1800" b="1" dirty="0" err="1">
                <a:solidFill>
                  <a:srgbClr val="7030A0"/>
                </a:solidFill>
              </a:rPr>
              <a:t>Emp</a:t>
            </a:r>
            <a:r>
              <a:rPr lang="en-US" sz="1800" b="1" dirty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print(e)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6000768"/>
            <a:ext cx="5515745" cy="3048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Just like a </a:t>
            </a:r>
            <a:r>
              <a:rPr lang="en-IN" sz="2400" b="1" dirty="0">
                <a:solidFill>
                  <a:srgbClr val="002060"/>
                </a:solidFill>
              </a:rPr>
              <a:t>constructor</a:t>
            </a:r>
            <a:r>
              <a:rPr lang="en-IN" sz="2400" dirty="0"/>
              <a:t> is used to </a:t>
            </a:r>
            <a:r>
              <a:rPr lang="en-IN" sz="2400" b="1" dirty="0">
                <a:solidFill>
                  <a:srgbClr val="C00000"/>
                </a:solidFill>
              </a:rPr>
              <a:t>initialize</a:t>
            </a:r>
            <a:r>
              <a:rPr lang="en-IN" sz="2400" dirty="0"/>
              <a:t> an object, a</a:t>
            </a:r>
            <a:r>
              <a:rPr lang="en-IN" sz="2400" dirty="0">
                <a:solidFill>
                  <a:srgbClr val="002060"/>
                </a:solidFill>
              </a:rPr>
              <a:t> </a:t>
            </a:r>
            <a:r>
              <a:rPr lang="en-IN" sz="2400" b="1" dirty="0">
                <a:solidFill>
                  <a:srgbClr val="002060"/>
                </a:solidFill>
              </a:rPr>
              <a:t>destructor</a:t>
            </a:r>
            <a:r>
              <a:rPr lang="en-IN" sz="2400" dirty="0"/>
              <a:t> is used to destroy the object and perform the final clean up.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But a question arises that if we already have </a:t>
            </a:r>
            <a:r>
              <a:rPr lang="en-IN" sz="2400" dirty="0">
                <a:solidFill>
                  <a:srgbClr val="002060"/>
                </a:solidFill>
              </a:rPr>
              <a:t> </a:t>
            </a:r>
            <a:r>
              <a:rPr lang="en-IN" sz="2400" b="1" dirty="0">
                <a:solidFill>
                  <a:srgbClr val="002060"/>
                </a:solidFill>
              </a:rPr>
              <a:t>garbage collector</a:t>
            </a:r>
            <a:r>
              <a:rPr lang="en-IN" sz="2400" dirty="0"/>
              <a:t> 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to clean up the memory , then </a:t>
            </a:r>
            <a:r>
              <a:rPr lang="en-IN" sz="2400" b="1" i="1" dirty="0">
                <a:solidFill>
                  <a:srgbClr val="7030A0"/>
                </a:solidFill>
              </a:rPr>
              <a:t>why we need a destructor ?</a:t>
            </a: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Destructor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Although in python we do have </a:t>
            </a:r>
            <a:r>
              <a:rPr lang="en-IN" sz="2400" b="1" dirty="0">
                <a:solidFill>
                  <a:srgbClr val="002060"/>
                </a:solidFill>
              </a:rPr>
              <a:t>garbage collector</a:t>
            </a:r>
            <a:r>
              <a:rPr lang="en-IN" sz="2400" dirty="0"/>
              <a:t> to </a:t>
            </a:r>
            <a:r>
              <a:rPr lang="en-IN" sz="2400" b="1" dirty="0">
                <a:solidFill>
                  <a:srgbClr val="C00000"/>
                </a:solidFill>
              </a:rPr>
              <a:t>clean up the memory</a:t>
            </a:r>
            <a:r>
              <a:rPr lang="en-IN" sz="2400" dirty="0"/>
              <a:t>, but it’s not just memory which has to be freed when an object is </a:t>
            </a:r>
            <a:r>
              <a:rPr lang="en-IN" sz="2400" dirty="0" err="1"/>
              <a:t>dereferenced</a:t>
            </a:r>
            <a:r>
              <a:rPr lang="en-IN" sz="2400" dirty="0"/>
              <a:t> or destroyed.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can be a </a:t>
            </a:r>
            <a:r>
              <a:rPr lang="en-IN" sz="2400" b="1" dirty="0">
                <a:solidFill>
                  <a:srgbClr val="C00000"/>
                </a:solidFill>
              </a:rPr>
              <a:t>lot of other resources as well</a:t>
            </a:r>
            <a:r>
              <a:rPr lang="en-IN" sz="2400" dirty="0"/>
              <a:t>, like </a:t>
            </a:r>
            <a:r>
              <a:rPr lang="en-IN" sz="2400" b="1" dirty="0">
                <a:solidFill>
                  <a:srgbClr val="002060"/>
                </a:solidFill>
              </a:rPr>
              <a:t>closing open files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closing database connections </a:t>
            </a:r>
            <a:r>
              <a:rPr lang="en-IN" sz="2400" dirty="0"/>
              <a:t>etc.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Hence when we might require a </a:t>
            </a:r>
            <a:r>
              <a:rPr lang="en-IN" sz="2400" b="1" dirty="0">
                <a:solidFill>
                  <a:srgbClr val="002060"/>
                </a:solidFill>
              </a:rPr>
              <a:t>destructor</a:t>
            </a:r>
            <a:r>
              <a:rPr lang="en-IN" sz="2400" dirty="0"/>
              <a:t> in our class for this purpose</a:t>
            </a: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Destructor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Just like we have </a:t>
            </a:r>
            <a:r>
              <a:rPr lang="en-IN" sz="2400" b="1" dirty="0">
                <a:solidFill>
                  <a:srgbClr val="C00000"/>
                </a:solidFill>
              </a:rPr>
              <a:t>__init__() </a:t>
            </a:r>
            <a:r>
              <a:rPr lang="en-IN" sz="2400" dirty="0"/>
              <a:t>which can be considered like a </a:t>
            </a:r>
            <a:r>
              <a:rPr lang="en-IN" sz="2400" dirty="0" smtClean="0"/>
              <a:t>constructor as </a:t>
            </a:r>
            <a:r>
              <a:rPr lang="en-IN" sz="2400" dirty="0"/>
              <a:t>it initializes the object , similarly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dirty="0"/>
              <a:t>we have another magic method called </a:t>
            </a:r>
            <a:r>
              <a:rPr lang="en-IN" sz="2400" b="1" dirty="0">
                <a:solidFill>
                  <a:srgbClr val="C00000"/>
                </a:solidFill>
              </a:rPr>
              <a:t>__del__().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This method is automatically called by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whenever an </a:t>
            </a:r>
            <a:r>
              <a:rPr lang="en-IN" sz="2400" b="1" dirty="0">
                <a:solidFill>
                  <a:srgbClr val="C00000"/>
                </a:solidFill>
              </a:rPr>
              <a:t>object reference </a:t>
            </a:r>
            <a:r>
              <a:rPr lang="en-IN" sz="2400" dirty="0"/>
              <a:t>goes </a:t>
            </a:r>
            <a:r>
              <a:rPr lang="en-IN" sz="2400" b="1" dirty="0">
                <a:solidFill>
                  <a:srgbClr val="C00000"/>
                </a:solidFill>
              </a:rPr>
              <a:t>out of scope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C00000"/>
                </a:solidFill>
              </a:rPr>
              <a:t>destroyed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t=Test()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429132"/>
            <a:ext cx="2927703" cy="571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Since at the end of the code , </a:t>
            </a:r>
            <a:r>
              <a:rPr lang="en-US" sz="1400" b="1" dirty="0">
                <a:solidFill>
                  <a:srgbClr val="FFFF00"/>
                </a:solidFill>
              </a:rPr>
              <a:t>Python</a:t>
            </a:r>
            <a:r>
              <a:rPr lang="en-US" sz="1400" b="1" dirty="0"/>
              <a:t> collects the object through it’s </a:t>
            </a:r>
            <a:r>
              <a:rPr lang="en-US" sz="1400" b="1" dirty="0">
                <a:solidFill>
                  <a:srgbClr val="FFFF00"/>
                </a:solidFill>
              </a:rPr>
              <a:t>garbage collector</a:t>
            </a:r>
            <a:r>
              <a:rPr lang="en-US" sz="1400" b="1" dirty="0"/>
              <a:t> so it automatically calls the </a:t>
            </a:r>
            <a:r>
              <a:rPr lang="en-US" sz="1400" b="1" dirty="0">
                <a:solidFill>
                  <a:srgbClr val="FFFF00"/>
                </a:solidFill>
              </a:rPr>
              <a:t>__del__() </a:t>
            </a:r>
            <a:r>
              <a:rPr lang="en-US" sz="1400" b="1" dirty="0"/>
              <a:t>method also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How To Force Python </a:t>
            </a:r>
            <a:br>
              <a:rPr lang="en-US" sz="2800" b="1" dirty="0"/>
            </a:br>
            <a:r>
              <a:rPr lang="en-US" sz="2800" b="1" dirty="0"/>
              <a:t>To Call </a:t>
            </a:r>
            <a:r>
              <a:rPr lang="en-US" sz="2800" b="1" dirty="0">
                <a:solidFill>
                  <a:srgbClr val="C00000"/>
                </a:solidFill>
              </a:rPr>
              <a:t>__del__() </a:t>
            </a:r>
            <a:r>
              <a:rPr lang="en-US" sz="2800" b="1" dirty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If we want to force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to call the </a:t>
            </a:r>
            <a:r>
              <a:rPr lang="en-IN" sz="2400" b="1" dirty="0">
                <a:solidFill>
                  <a:srgbClr val="C00000"/>
                </a:solidFill>
              </a:rPr>
              <a:t>__del__() </a:t>
            </a:r>
            <a:r>
              <a:rPr lang="en-IN" sz="2400" dirty="0"/>
              <a:t>method , then we will have to forcibly destroy the object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do this we have to use </a:t>
            </a:r>
            <a:r>
              <a:rPr lang="en-IN" sz="2400" b="1" dirty="0">
                <a:solidFill>
                  <a:srgbClr val="C00000"/>
                </a:solidFill>
              </a:rPr>
              <a:t>del operator </a:t>
            </a:r>
            <a:r>
              <a:rPr lang="en-IN" sz="2400" dirty="0"/>
              <a:t>passing it the </a:t>
            </a:r>
            <a:r>
              <a:rPr lang="en-IN" sz="2400" b="1" dirty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fr-FR" sz="1800" b="1" dirty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fr-FR" sz="1800" b="1" dirty="0" err="1">
                <a:solidFill>
                  <a:srgbClr val="7030A0"/>
                </a:solidFill>
              </a:rPr>
              <a:t>del</a:t>
            </a:r>
            <a:r>
              <a:rPr lang="fr-FR" sz="1800" b="1" dirty="0">
                <a:solidFill>
                  <a:srgbClr val="7030A0"/>
                </a:solidFill>
              </a:rPr>
              <a:t> t1</a:t>
            </a:r>
          </a:p>
          <a:p>
            <a:pPr>
              <a:buNone/>
            </a:pPr>
            <a:r>
              <a:rPr lang="fr-FR" sz="1800" b="1" dirty="0" err="1">
                <a:solidFill>
                  <a:srgbClr val="7030A0"/>
                </a:solidFill>
              </a:rPr>
              <a:t>print</a:t>
            </a:r>
            <a:r>
              <a:rPr lang="fr-FR" sz="1800" b="1" dirty="0">
                <a:solidFill>
                  <a:srgbClr val="7030A0"/>
                </a:solidFill>
              </a:rPr>
              <a:t>("</a:t>
            </a:r>
            <a:r>
              <a:rPr lang="fr-FR" sz="1800" b="1" dirty="0" err="1">
                <a:solidFill>
                  <a:srgbClr val="7030A0"/>
                </a:solidFill>
              </a:rPr>
              <a:t>done</a:t>
            </a:r>
            <a:r>
              <a:rPr lang="fr-FR" sz="1800" b="1" dirty="0">
                <a:solidFill>
                  <a:srgbClr val="7030A0"/>
                </a:solidFill>
              </a:rPr>
              <a:t>")</a:t>
            </a: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5000636"/>
            <a:ext cx="2813421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print("done") 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286388"/>
            <a:ext cx="2813421" cy="78581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14942" y="1500174"/>
            <a:ext cx="3700482" cy="2928958"/>
          </a:xfrm>
          <a:prstGeom prst="wedgeRectCallout">
            <a:avLst>
              <a:gd name="adj1" fmla="val -133436"/>
              <a:gd name="adj2" fmla="val 78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must remember that </a:t>
            </a:r>
            <a:r>
              <a:rPr lang="en-US" sz="1600" b="1" dirty="0">
                <a:solidFill>
                  <a:srgbClr val="FFFF00"/>
                </a:solidFill>
              </a:rPr>
              <a:t>Python</a:t>
            </a:r>
            <a:r>
              <a:rPr lang="en-US" sz="1600" b="1" dirty="0"/>
              <a:t> destroys the object only when the </a:t>
            </a:r>
            <a:r>
              <a:rPr lang="en-US" sz="1600" b="1" dirty="0">
                <a:solidFill>
                  <a:srgbClr val="FFFF00"/>
                </a:solidFill>
              </a:rPr>
              <a:t>reference count </a:t>
            </a:r>
            <a:r>
              <a:rPr lang="en-US" sz="1600" b="1" dirty="0"/>
              <a:t>becomes </a:t>
            </a:r>
            <a:r>
              <a:rPr lang="en-US" sz="1600" b="1" dirty="0">
                <a:solidFill>
                  <a:srgbClr val="FFFF00"/>
                </a:solidFill>
              </a:rPr>
              <a:t>0</a:t>
            </a:r>
            <a:r>
              <a:rPr lang="en-US" sz="1600" b="1" dirty="0"/>
              <a:t> . Now in this case after deleting </a:t>
            </a:r>
            <a:r>
              <a:rPr lang="en-US" sz="1600" b="1" dirty="0">
                <a:solidFill>
                  <a:srgbClr val="FFFF00"/>
                </a:solidFill>
              </a:rPr>
              <a:t>t1</a:t>
            </a:r>
            <a:r>
              <a:rPr lang="en-US" sz="1600" b="1" dirty="0"/>
              <a:t> , still the object is being </a:t>
            </a:r>
            <a:r>
              <a:rPr lang="en-US" sz="1600" b="1" dirty="0" err="1"/>
              <a:t>refered</a:t>
            </a:r>
            <a:r>
              <a:rPr lang="en-US" sz="1600" b="1" dirty="0"/>
              <a:t> by </a:t>
            </a:r>
            <a:r>
              <a:rPr lang="en-US" sz="1600" b="1" dirty="0">
                <a:solidFill>
                  <a:srgbClr val="FFFF00"/>
                </a:solidFill>
              </a:rPr>
              <a:t>t2</a:t>
            </a:r>
            <a:r>
              <a:rPr lang="en-US" sz="1600" b="1" dirty="0"/>
              <a:t> . So the </a:t>
            </a:r>
            <a:r>
              <a:rPr lang="en-US" sz="1600" b="1" dirty="0">
                <a:solidFill>
                  <a:srgbClr val="FFFF00"/>
                </a:solidFill>
              </a:rPr>
              <a:t>__del__() </a:t>
            </a:r>
            <a:r>
              <a:rPr lang="en-US" sz="1600" b="1" dirty="0"/>
              <a:t>was not called on </a:t>
            </a:r>
            <a:r>
              <a:rPr lang="en-US" sz="1600" b="1" dirty="0">
                <a:solidFill>
                  <a:srgbClr val="FFFF00"/>
                </a:solidFill>
              </a:rPr>
              <a:t>del t1</a:t>
            </a:r>
            <a:r>
              <a:rPr lang="en-US" sz="1600" b="1" dirty="0"/>
              <a:t>. It only gets called when </a:t>
            </a:r>
            <a:r>
              <a:rPr lang="en-US" sz="1600" b="1" dirty="0">
                <a:solidFill>
                  <a:srgbClr val="FFFF00"/>
                </a:solidFill>
              </a:rPr>
              <a:t>t2</a:t>
            </a:r>
            <a:r>
              <a:rPr lang="en-US" sz="1600" b="1" dirty="0"/>
              <a:t> also </a:t>
            </a:r>
            <a:r>
              <a:rPr lang="en-US" sz="1600" b="1" dirty="0">
                <a:solidFill>
                  <a:srgbClr val="FFFF00"/>
                </a:solidFill>
              </a:rPr>
              <a:t>goes out of scope</a:t>
            </a:r>
            <a:r>
              <a:rPr lang="en-US" sz="1600" b="1" dirty="0"/>
              <a:t> at the end of the program and </a:t>
            </a:r>
            <a:r>
              <a:rPr lang="en-US" sz="1600" b="1" dirty="0">
                <a:solidFill>
                  <a:srgbClr val="FFFF00"/>
                </a:solidFill>
              </a:rPr>
              <a:t>reference count</a:t>
            </a:r>
            <a:r>
              <a:rPr lang="en-US" sz="1600" b="1" dirty="0"/>
              <a:t> of the object becomes </a:t>
            </a:r>
            <a:r>
              <a:rPr lang="en-US" sz="1600" b="1" dirty="0">
                <a:solidFill>
                  <a:srgbClr val="FFFF00"/>
                </a:solidFill>
              </a:rPr>
              <a:t>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Test: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print("Object created")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__del__(self):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print("Object destroyed")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t1=Test()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t2=t1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del t1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print("t1 deleted")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del t2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print("t2 deleted")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print("done")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786454"/>
            <a:ext cx="3357586" cy="78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Encapsulation</a:t>
            </a:r>
            <a:r>
              <a:rPr lang="en-IN" sz="2400" dirty="0"/>
              <a:t> is the packing of </a:t>
            </a:r>
            <a:r>
              <a:rPr lang="en-IN" sz="2400" b="1" i="1" dirty="0">
                <a:solidFill>
                  <a:srgbClr val="7030A0"/>
                </a:solidFill>
              </a:rPr>
              <a:t>data</a:t>
            </a:r>
            <a:r>
              <a:rPr lang="en-IN" sz="2400" b="1" dirty="0">
                <a:solidFill>
                  <a:srgbClr val="7030A0"/>
                </a:solidFill>
              </a:rPr>
              <a:t> and </a:t>
            </a:r>
            <a:r>
              <a:rPr lang="en-IN" sz="2400" b="1" i="1" dirty="0">
                <a:solidFill>
                  <a:srgbClr val="7030A0"/>
                </a:solidFill>
              </a:rPr>
              <a:t>functions operating on that data</a:t>
            </a:r>
            <a:r>
              <a:rPr lang="en-IN" sz="2400" b="1" dirty="0">
                <a:solidFill>
                  <a:srgbClr val="7030A0"/>
                </a:solidFill>
              </a:rPr>
              <a:t> </a:t>
            </a:r>
            <a:r>
              <a:rPr lang="en-IN" sz="2400" dirty="0"/>
              <a:t>into a </a:t>
            </a:r>
            <a:r>
              <a:rPr lang="en-IN" sz="2400" b="1" dirty="0">
                <a:solidFill>
                  <a:srgbClr val="FF0000"/>
                </a:solidFill>
              </a:rPr>
              <a:t>single component </a:t>
            </a:r>
            <a:r>
              <a:rPr lang="en-IN" sz="2400" dirty="0"/>
              <a:t>and </a:t>
            </a:r>
            <a:r>
              <a:rPr lang="en-IN" sz="2400" b="1" i="1" dirty="0">
                <a:solidFill>
                  <a:srgbClr val="00B050"/>
                </a:solidFill>
              </a:rPr>
              <a:t>restricting the access to some of the object’s components.</a:t>
            </a:r>
            <a:r>
              <a:rPr lang="en-IN" sz="2400" b="1" i="1" dirty="0">
                <a:solidFill>
                  <a:srgbClr val="7030A0"/>
                </a:solidFill>
              </a:rPr>
              <a:t/>
            </a:r>
            <a:br>
              <a:rPr lang="en-IN" sz="2400" b="1" i="1" dirty="0">
                <a:solidFill>
                  <a:srgbClr val="7030A0"/>
                </a:solidFill>
              </a:rPr>
            </a:br>
            <a:endParaRPr lang="en-IN" sz="2400" b="1" i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Encapsulation</a:t>
            </a:r>
            <a:r>
              <a:rPr lang="en-IN" sz="2400" dirty="0"/>
              <a:t> means that the internal representation of an object is </a:t>
            </a:r>
            <a:r>
              <a:rPr lang="en-IN" sz="2400" b="1" dirty="0">
                <a:solidFill>
                  <a:srgbClr val="002060"/>
                </a:solidFill>
              </a:rPr>
              <a:t>generally hidden </a:t>
            </a:r>
            <a:r>
              <a:rPr lang="en-IN" sz="2400" dirty="0"/>
              <a:t>from view </a:t>
            </a:r>
            <a:r>
              <a:rPr lang="en-IN" sz="2400" b="1" dirty="0">
                <a:solidFill>
                  <a:srgbClr val="002060"/>
                </a:solidFill>
              </a:rPr>
              <a:t>outside of the class body.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Is The Following Code</a:t>
            </a:r>
            <a:br>
              <a:rPr lang="en-US" sz="2800" b="1" dirty="0"/>
            </a:br>
            <a:r>
              <a:rPr lang="en-US" sz="2800" b="1" dirty="0"/>
              <a:t>Supporting Encapsulation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b="1" dirty="0" err="1">
                <a:solidFill>
                  <a:srgbClr val="C00000"/>
                </a:solidFill>
              </a:rPr>
              <a:t>Emp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	</a:t>
            </a:r>
            <a:r>
              <a:rPr lang="en-US" sz="2400" b="1" dirty="0" err="1">
                <a:solidFill>
                  <a:srgbClr val="002060"/>
                </a:solidFill>
              </a:rPr>
              <a:t>self.age</a:t>
            </a:r>
            <a:r>
              <a:rPr lang="en-US" sz="2400" b="1" dirty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		self.name="</a:t>
            </a:r>
            <a:r>
              <a:rPr lang="en-US" sz="2400" b="1" dirty="0" err="1">
                <a:solidFill>
                  <a:srgbClr val="002060"/>
                </a:solidFill>
              </a:rPr>
              <a:t>Rahul</a:t>
            </a:r>
            <a:r>
              <a:rPr lang="en-US" sz="2400" b="1" dirty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		</a:t>
            </a:r>
            <a:r>
              <a:rPr lang="en-US" sz="2400" b="1" dirty="0" err="1">
                <a:solidFill>
                  <a:srgbClr val="002060"/>
                </a:solidFill>
              </a:rPr>
              <a:t>self.salary</a:t>
            </a:r>
            <a:r>
              <a:rPr lang="en-US" sz="2400" b="1" dirty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/>
              <a:t>	</a:t>
            </a:r>
          </a:p>
          <a:p>
            <a:pPr>
              <a:buNone/>
            </a:pPr>
            <a:r>
              <a:rPr lang="en-US" sz="2300" b="1" dirty="0">
                <a:solidFill>
                  <a:srgbClr val="7030A0"/>
                </a:solidFill>
              </a:rPr>
              <a:t>e=</a:t>
            </a:r>
            <a:r>
              <a:rPr lang="en-US" sz="2300" b="1" dirty="0" err="1">
                <a:solidFill>
                  <a:srgbClr val="7030A0"/>
                </a:solidFill>
              </a:rPr>
              <a:t>Emp</a:t>
            </a:r>
            <a:r>
              <a:rPr lang="en-US" sz="23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>
                <a:solidFill>
                  <a:srgbClr val="7030A0"/>
                </a:solidFill>
              </a:rPr>
              <a:t>print("Age:",</a:t>
            </a:r>
            <a:r>
              <a:rPr lang="en-US" sz="2300" b="1" dirty="0" err="1">
                <a:solidFill>
                  <a:srgbClr val="002060"/>
                </a:solidFill>
              </a:rPr>
              <a:t>e.age</a:t>
            </a:r>
            <a:r>
              <a:rPr lang="en-US" sz="2300" b="1" dirty="0" err="1">
                <a:solidFill>
                  <a:srgbClr val="7030A0"/>
                </a:solidFill>
              </a:rPr>
              <a:t>,"Name</a:t>
            </a:r>
            <a:r>
              <a:rPr lang="en-US" sz="2300" b="1" dirty="0">
                <a:solidFill>
                  <a:srgbClr val="7030A0"/>
                </a:solidFill>
              </a:rPr>
              <a:t>:",</a:t>
            </a:r>
            <a:r>
              <a:rPr lang="en-US" sz="2300" b="1" dirty="0" err="1">
                <a:solidFill>
                  <a:srgbClr val="002060"/>
                </a:solidFill>
              </a:rPr>
              <a:t>e.name</a:t>
            </a:r>
            <a:r>
              <a:rPr lang="en-US" sz="2300" b="1" dirty="0" err="1">
                <a:solidFill>
                  <a:srgbClr val="7030A0"/>
                </a:solidFill>
              </a:rPr>
              <a:t>,"Salary</a:t>
            </a:r>
            <a:r>
              <a:rPr lang="en-US" sz="2300" b="1" dirty="0">
                <a:solidFill>
                  <a:srgbClr val="7030A0"/>
                </a:solidFill>
              </a:rPr>
              <a:t>:",</a:t>
            </a:r>
            <a:r>
              <a:rPr lang="en-US" sz="2300" b="1" dirty="0" err="1">
                <a:solidFill>
                  <a:srgbClr val="002060"/>
                </a:solidFill>
              </a:rPr>
              <a:t>e.salary</a:t>
            </a:r>
            <a:r>
              <a:rPr lang="en-US" sz="23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000768"/>
            <a:ext cx="5992062" cy="30484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No , the following code is violating </a:t>
            </a:r>
            <a:r>
              <a:rPr lang="en-US" sz="1400" b="1" dirty="0">
                <a:solidFill>
                  <a:srgbClr val="FFFF00"/>
                </a:solidFill>
              </a:rPr>
              <a:t>Encapsulation </a:t>
            </a:r>
            <a:r>
              <a:rPr lang="en-US" sz="1400" b="1" dirty="0"/>
              <a:t>as it is allowing us to </a:t>
            </a:r>
            <a:r>
              <a:rPr lang="en-US" sz="1400" b="1" dirty="0">
                <a:solidFill>
                  <a:srgbClr val="FFFF00"/>
                </a:solidFill>
              </a:rPr>
              <a:t>access data members</a:t>
            </a:r>
            <a:r>
              <a:rPr lang="en-US" sz="1400" b="1" dirty="0"/>
              <a:t> from </a:t>
            </a:r>
            <a:r>
              <a:rPr lang="en-US" sz="1400" b="1" dirty="0">
                <a:solidFill>
                  <a:srgbClr val="FFFF00"/>
                </a:solidFill>
              </a:rPr>
              <a:t>outside the class</a:t>
            </a:r>
            <a:r>
              <a:rPr lang="en-US" sz="1400" b="1" dirty="0"/>
              <a:t> directly using object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How To Achieve Encapsulation</a:t>
            </a:r>
            <a:br>
              <a:rPr lang="en-US" sz="2800" b="1" dirty="0"/>
            </a:br>
            <a:r>
              <a:rPr lang="en-US" sz="2800" b="1" dirty="0"/>
              <a:t>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achieve </a:t>
            </a:r>
            <a:r>
              <a:rPr lang="en-US" sz="2400" b="1" dirty="0">
                <a:solidFill>
                  <a:srgbClr val="C00000"/>
                </a:solidFill>
              </a:rPr>
              <a:t>Encapsulation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we have to prefix the data member name with </a:t>
            </a:r>
            <a:r>
              <a:rPr lang="en-US" sz="2400" b="1" dirty="0">
                <a:solidFill>
                  <a:srgbClr val="C00000"/>
                </a:solidFill>
              </a:rPr>
              <a:t>double underscore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self.__&lt;</a:t>
            </a:r>
            <a:r>
              <a:rPr lang="en-US" sz="2400" b="1" dirty="0" err="1">
                <a:solidFill>
                  <a:srgbClr val="0070C0"/>
                </a:solidFill>
              </a:rPr>
              <a:t>var_name</a:t>
            </a:r>
            <a:r>
              <a:rPr lang="en-US" sz="2400" b="1" dirty="0">
                <a:solidFill>
                  <a:srgbClr val="0070C0"/>
                </a:solidFill>
              </a:rPr>
              <a:t>&gt;=&lt;value&gt;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C00000"/>
                </a:solidFill>
              </a:rPr>
              <a:t>self.age</a:t>
            </a:r>
            <a:r>
              <a:rPr lang="en-IN" sz="1800" b="1" dirty="0">
                <a:solidFill>
                  <a:srgbClr val="C00000"/>
                </a:solidFill>
              </a:rPr>
              <a:t>=25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self.name="</a:t>
            </a:r>
            <a:r>
              <a:rPr lang="en-IN" sz="1800" b="1" dirty="0" err="1">
                <a:solidFill>
                  <a:srgbClr val="C00000"/>
                </a:solidFill>
              </a:rPr>
              <a:t>Rahul</a:t>
            </a:r>
            <a:r>
              <a:rPr lang="en-IN" sz="18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self.__salary</a:t>
            </a:r>
            <a:r>
              <a:rPr lang="en-IN" sz="1800" b="1" dirty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print("Age:",</a:t>
            </a:r>
            <a:r>
              <a:rPr lang="en-IN" sz="1800" b="1" dirty="0" err="1">
                <a:solidFill>
                  <a:srgbClr val="C00000"/>
                </a:solidFill>
              </a:rPr>
              <a:t>e.age</a:t>
            </a:r>
            <a:r>
              <a:rPr lang="en-IN" sz="18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print("Name:",e.name)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print("Salary:",</a:t>
            </a:r>
            <a:r>
              <a:rPr lang="en-IN" sz="1800" b="1" dirty="0" err="1">
                <a:solidFill>
                  <a:srgbClr val="7030A0"/>
                </a:solidFill>
              </a:rPr>
              <a:t>e.__salary</a:t>
            </a:r>
            <a:r>
              <a:rPr lang="en-IN" sz="18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286388"/>
            <a:ext cx="6715172" cy="107157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169742"/>
              <a:gd name="adj2" fmla="val 169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Since we have created the data member as </a:t>
            </a:r>
            <a:r>
              <a:rPr lang="en-US" sz="1400" b="1" dirty="0">
                <a:solidFill>
                  <a:srgbClr val="FFFF00"/>
                </a:solidFill>
              </a:rPr>
              <a:t>__salary </a:t>
            </a:r>
            <a:r>
              <a:rPr lang="en-US" sz="1400" b="1" dirty="0"/>
              <a:t>so it has become a </a:t>
            </a:r>
            <a:r>
              <a:rPr lang="en-US" sz="1400" b="1" dirty="0">
                <a:solidFill>
                  <a:srgbClr val="FFFF00"/>
                </a:solidFill>
              </a:rPr>
              <a:t>private member </a:t>
            </a:r>
            <a:r>
              <a:rPr lang="en-US" sz="1400" b="1" dirty="0"/>
              <a:t>and cannot be accessed outside the class directly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to access such </a:t>
            </a:r>
            <a:r>
              <a:rPr lang="en-US" sz="2400" b="1" dirty="0">
                <a:solidFill>
                  <a:srgbClr val="C00000"/>
                </a:solidFill>
              </a:rPr>
              <a:t>private members </a:t>
            </a:r>
            <a:r>
              <a:rPr lang="en-US" sz="2400" dirty="0"/>
              <a:t>, we must define </a:t>
            </a:r>
            <a:r>
              <a:rPr lang="en-US" sz="2400" b="1" dirty="0">
                <a:solidFill>
                  <a:srgbClr val="C00000"/>
                </a:solidFill>
              </a:rPr>
              <a:t>instance methods </a:t>
            </a:r>
            <a:r>
              <a:rPr lang="en-US" sz="2400" dirty="0"/>
              <a:t>in the class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b="1" dirty="0">
                <a:solidFill>
                  <a:srgbClr val="C00000"/>
                </a:solidFill>
              </a:rPr>
              <a:t>outside the class </a:t>
            </a:r>
            <a:r>
              <a:rPr lang="en-US" sz="2400" dirty="0"/>
              <a:t>we must call these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 using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 instead of directly accessing </a:t>
            </a:r>
            <a:r>
              <a:rPr lang="en-US" sz="2400" b="1" dirty="0">
                <a:solidFill>
                  <a:srgbClr val="C00000"/>
                </a:solidFill>
              </a:rPr>
              <a:t>data members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Achieving Encapsulation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</a:t>
            </a:r>
            <a:r>
              <a:rPr lang="en-IN" sz="1600" b="1" dirty="0" err="1">
                <a:solidFill>
                  <a:srgbClr val="C00000"/>
                </a:solidFill>
              </a:rPr>
              <a:t>Emp</a:t>
            </a:r>
            <a:r>
              <a:rPr lang="en-IN" sz="16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7030A0"/>
                </a:solidFill>
              </a:rPr>
              <a:t>self.__age</a:t>
            </a:r>
            <a:r>
              <a:rPr lang="en-IN" sz="1600" b="1" dirty="0">
                <a:solidFill>
                  <a:srgbClr val="7030A0"/>
                </a:solidFill>
              </a:rPr>
              <a:t>=25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 err="1">
                <a:solidFill>
                  <a:srgbClr val="7030A0"/>
                </a:solidFill>
              </a:rPr>
              <a:t>self.__name</a:t>
            </a:r>
            <a:r>
              <a:rPr lang="en-IN" sz="1600" b="1" dirty="0">
                <a:solidFill>
                  <a:srgbClr val="7030A0"/>
                </a:solidFill>
              </a:rPr>
              <a:t>="</a:t>
            </a:r>
            <a:r>
              <a:rPr lang="en-IN" sz="1600" b="1" dirty="0" err="1">
                <a:solidFill>
                  <a:srgbClr val="7030A0"/>
                </a:solidFill>
              </a:rPr>
              <a:t>Rahul</a:t>
            </a:r>
            <a:r>
              <a:rPr lang="en-IN" sz="1600" b="1" dirty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</a:t>
            </a:r>
            <a:r>
              <a:rPr lang="en-IN" sz="1600" b="1" dirty="0" err="1">
                <a:solidFill>
                  <a:srgbClr val="7030A0"/>
                </a:solidFill>
              </a:rPr>
              <a:t>self.__salary</a:t>
            </a:r>
            <a:r>
              <a:rPr lang="en-IN" sz="1600" b="1" dirty="0">
                <a:solidFill>
                  <a:srgbClr val="7030A0"/>
                </a:solidFill>
              </a:rPr>
              <a:t>=30000.0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print("Age:",</a:t>
            </a:r>
            <a:r>
              <a:rPr lang="en-IN" sz="1600" b="1" dirty="0" err="1">
                <a:solidFill>
                  <a:srgbClr val="7030A0"/>
                </a:solidFill>
              </a:rPr>
              <a:t>self.__age</a:t>
            </a:r>
            <a:r>
              <a:rPr lang="en-IN" sz="1600" b="1" dirty="0" err="1">
                <a:solidFill>
                  <a:srgbClr val="C00000"/>
                </a:solidFill>
              </a:rPr>
              <a:t>,"Name</a:t>
            </a:r>
            <a:r>
              <a:rPr lang="en-IN" sz="1600" b="1" dirty="0">
                <a:solidFill>
                  <a:srgbClr val="C00000"/>
                </a:solidFill>
              </a:rPr>
              <a:t>:",</a:t>
            </a:r>
            <a:r>
              <a:rPr lang="en-IN" sz="1600" b="1" dirty="0" err="1">
                <a:solidFill>
                  <a:srgbClr val="7030A0"/>
                </a:solidFill>
              </a:rPr>
              <a:t>self.__name</a:t>
            </a:r>
            <a:r>
              <a:rPr lang="en-IN" sz="1600" b="1" dirty="0" err="1">
                <a:solidFill>
                  <a:srgbClr val="C00000"/>
                </a:solidFill>
              </a:rPr>
              <a:t>,"Salary</a:t>
            </a:r>
            <a:r>
              <a:rPr lang="en-IN" sz="1600" b="1" dirty="0">
                <a:solidFill>
                  <a:srgbClr val="C00000"/>
                </a:solidFill>
              </a:rPr>
              <a:t>:",</a:t>
            </a:r>
            <a:r>
              <a:rPr lang="en-IN" sz="1600" b="1" dirty="0" err="1">
                <a:solidFill>
                  <a:srgbClr val="7030A0"/>
                </a:solidFill>
              </a:rPr>
              <a:t>self.__salary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e=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err="1">
                <a:solidFill>
                  <a:srgbClr val="C00000"/>
                </a:solidFill>
              </a:rPr>
              <a:t>e.show</a:t>
            </a:r>
            <a:r>
              <a:rPr lang="en-IN" sz="18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18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429264"/>
            <a:ext cx="6715172" cy="287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Private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Just like we have </a:t>
            </a:r>
            <a:r>
              <a:rPr lang="en-US" sz="2400" b="1" dirty="0">
                <a:solidFill>
                  <a:srgbClr val="C00000"/>
                </a:solidFill>
              </a:rPr>
              <a:t>private data members </a:t>
            </a:r>
            <a:r>
              <a:rPr lang="en-US" sz="2400" dirty="0"/>
              <a:t>, we also can have </a:t>
            </a:r>
            <a:r>
              <a:rPr lang="en-US" sz="2400" b="1" dirty="0">
                <a:solidFill>
                  <a:srgbClr val="C00000"/>
                </a:solidFill>
              </a:rPr>
              <a:t>private methods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syntax is also same.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Simply </a:t>
            </a:r>
            <a:r>
              <a:rPr lang="en-US" sz="2400" b="1" dirty="0">
                <a:solidFill>
                  <a:srgbClr val="C00000"/>
                </a:solidFill>
              </a:rPr>
              <a:t>prefix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method name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C00000"/>
                </a:solidFill>
              </a:rPr>
              <a:t>double underscore </a:t>
            </a:r>
            <a:r>
              <a:rPr lang="en-US" sz="2400" dirty="0"/>
              <a:t>to make it a </a:t>
            </a:r>
            <a:r>
              <a:rPr lang="en-US" sz="2400" b="1" dirty="0">
                <a:solidFill>
                  <a:srgbClr val="C00000"/>
                </a:solidFill>
              </a:rPr>
              <a:t>private method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13180</TotalTime>
  <Words>877</Words>
  <Application>Microsoft Office PowerPoint</Application>
  <PresentationFormat>On-screen Show (4:3)</PresentationFormat>
  <Paragraphs>383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PowerPoint Presentation</vt:lpstr>
      <vt:lpstr>Today’s Agenda</vt:lpstr>
      <vt:lpstr> Encapsulation</vt:lpstr>
      <vt:lpstr> Is The Following Code Supporting Encapsulation ? </vt:lpstr>
      <vt:lpstr>  How To Achieve Encapsulation In Python ?</vt:lpstr>
      <vt:lpstr> Achieving Encapsulation</vt:lpstr>
      <vt:lpstr> Achieving Encapsulation</vt:lpstr>
      <vt:lpstr> Achieving Encapsulation</vt:lpstr>
      <vt:lpstr> Private Methods</vt:lpstr>
      <vt:lpstr> Private Methods</vt:lpstr>
      <vt:lpstr> An Important Point</vt:lpstr>
      <vt:lpstr> So, What It Means To Us ?</vt:lpstr>
      <vt:lpstr> Accessing Private Data</vt:lpstr>
      <vt:lpstr> The __str__() Method</vt:lpstr>
      <vt:lpstr> Why Is It So ?</vt:lpstr>
      <vt:lpstr> From where this  method came ?</vt:lpstr>
      <vt:lpstr> Can we see all the members  of object class ?</vt:lpstr>
      <vt:lpstr> Example</vt:lpstr>
      <vt:lpstr> The __str__() Method</vt:lpstr>
      <vt:lpstr> Overriding __str__() </vt:lpstr>
      <vt:lpstr> Overriding __str__()</vt:lpstr>
      <vt:lpstr> Destructor</vt:lpstr>
      <vt:lpstr> Destructor</vt:lpstr>
      <vt:lpstr> Destructor In Python</vt:lpstr>
      <vt:lpstr> Guess The Output ?</vt:lpstr>
      <vt:lpstr> How To Force Python  To Call __del__() ?</vt:lpstr>
      <vt:lpstr> Guess The Output ?</vt:lpstr>
      <vt:lpstr> Guess The Output ?</vt:lpstr>
      <vt:lpstr> Guess The Output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Suyog Bhere</cp:lastModifiedBy>
  <cp:revision>1563</cp:revision>
  <dcterms:created xsi:type="dcterms:W3CDTF">2015-12-21T13:46:48Z</dcterms:created>
  <dcterms:modified xsi:type="dcterms:W3CDTF">2021-10-29T16:18:55Z</dcterms:modified>
</cp:coreProperties>
</file>