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8" r:id="rId3"/>
    <p:sldId id="259" r:id="rId4"/>
    <p:sldId id="260" r:id="rId5"/>
    <p:sldId id="266" r:id="rId6"/>
    <p:sldId id="267" r:id="rId7"/>
    <p:sldId id="261" r:id="rId8"/>
    <p:sldId id="270" r:id="rId9"/>
    <p:sldId id="264" r:id="rId10"/>
    <p:sldId id="265" r:id="rId11"/>
    <p:sldId id="268" r:id="rId12"/>
    <p:sldId id="283" r:id="rId13"/>
    <p:sldId id="284" r:id="rId14"/>
    <p:sldId id="285" r:id="rId15"/>
    <p:sldId id="278" r:id="rId16"/>
    <p:sldId id="279" r:id="rId17"/>
    <p:sldId id="286" r:id="rId18"/>
    <p:sldId id="287" r:id="rId19"/>
    <p:sldId id="280" r:id="rId20"/>
    <p:sldId id="288" r:id="rId21"/>
    <p:sldId id="289" r:id="rId22"/>
    <p:sldId id="282"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0" autoAdjust="0"/>
    <p:restoredTop sz="94660"/>
  </p:normalViewPr>
  <p:slideViewPr>
    <p:cSldViewPr snapToGrid="0">
      <p:cViewPr varScale="1">
        <p:scale>
          <a:sx n="86" d="100"/>
          <a:sy n="86" d="100"/>
        </p:scale>
        <p:origin x="3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2770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9474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356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5935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0238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94258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9158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38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0645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7018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0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920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049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871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5180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451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3/27/2022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43831862"/>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9585" y="263098"/>
            <a:ext cx="9144000" cy="806091"/>
          </a:xfrm>
        </p:spPr>
        <p:txBody>
          <a:bodyPr>
            <a:normAutofit/>
          </a:bodyPr>
          <a:lstStyle/>
          <a:p>
            <a:r>
              <a:rPr lang="en-US" sz="3200" b="1">
                <a:latin typeface="Times New Roman" panose="02020603050405020304" pitchFamily="18" charset="0"/>
                <a:cs typeface="Times New Roman" panose="02020603050405020304" pitchFamily="18" charset="0"/>
              </a:rPr>
              <a:t>   							E-MEDICARE</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330417"/>
            <a:ext cx="9144000" cy="5437004"/>
          </a:xfrm>
        </p:spPr>
        <p:txBody>
          <a:bodyPr vert="horz" lIns="91440" tIns="45720" rIns="91440" bIns="45720" rtlCol="0" anchor="t">
            <a:normAutofit/>
          </a:bodyPr>
          <a:lstStyle/>
          <a:p>
            <a:r>
              <a:rPr lang="en-US" b="1" dirty="0">
                <a:latin typeface="Times New Roman" panose="02020603050405020304" pitchFamily="18" charset="0"/>
                <a:cs typeface="Times New Roman" panose="02020603050405020304" pitchFamily="18" charset="0"/>
              </a:rPr>
              <a:t>PROJECT MEMBERS</a:t>
            </a:r>
          </a:p>
          <a:p>
            <a:pPr algn="l"/>
            <a:r>
              <a:rPr lang="en-IN" sz="2000" dirty="0">
                <a:latin typeface="Times New Roman" panose="02020603050405020304" pitchFamily="18" charset="0"/>
                <a:ea typeface="+mn-lt"/>
                <a:cs typeface="Times New Roman" panose="02020603050405020304" pitchFamily="18" charset="0"/>
              </a:rPr>
              <a:t>1.   A </a:t>
            </a:r>
            <a:r>
              <a:rPr lang="en-IN" sz="2000" dirty="0" err="1">
                <a:latin typeface="Times New Roman" panose="02020603050405020304" pitchFamily="18" charset="0"/>
                <a:ea typeface="+mn-lt"/>
                <a:cs typeface="Times New Roman" panose="02020603050405020304" pitchFamily="18" charset="0"/>
              </a:rPr>
              <a:t>Sasank</a:t>
            </a:r>
            <a:r>
              <a:rPr lang="en-IN" sz="2000" dirty="0">
                <a:latin typeface="Times New Roman" panose="02020603050405020304" pitchFamily="18" charset="0"/>
                <a:ea typeface="+mn-lt"/>
                <a:cs typeface="Times New Roman" panose="02020603050405020304" pitchFamily="18" charset="0"/>
              </a:rPr>
              <a:t> Reddy	</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2.   Amit Kumar </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3.   </a:t>
            </a:r>
            <a:r>
              <a:rPr lang="en-IN" sz="2000" dirty="0" err="1">
                <a:latin typeface="Times New Roman" panose="02020603050405020304" pitchFamily="18" charset="0"/>
                <a:ea typeface="+mn-lt"/>
                <a:cs typeface="Times New Roman" panose="02020603050405020304" pitchFamily="18" charset="0"/>
              </a:rPr>
              <a:t>Amitkumar</a:t>
            </a:r>
            <a:r>
              <a:rPr lang="en-IN" sz="2000" dirty="0">
                <a:latin typeface="Times New Roman" panose="02020603050405020304" pitchFamily="18" charset="0"/>
                <a:ea typeface="+mn-lt"/>
                <a:cs typeface="Times New Roman" panose="02020603050405020304" pitchFamily="18" charset="0"/>
              </a:rPr>
              <a:t> </a:t>
            </a:r>
            <a:r>
              <a:rPr lang="en-IN" sz="2000" dirty="0" err="1">
                <a:latin typeface="Times New Roman" panose="02020603050405020304" pitchFamily="18" charset="0"/>
                <a:ea typeface="+mn-lt"/>
                <a:cs typeface="Times New Roman" panose="02020603050405020304" pitchFamily="18" charset="0"/>
              </a:rPr>
              <a:t>Rajanal</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4.   Akshay X</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5.   Aditya Kumar</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6.   Akshay Kawade</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7.   Aarthi </a:t>
            </a:r>
            <a:r>
              <a:rPr lang="en-IN" sz="2000" dirty="0" err="1">
                <a:latin typeface="Times New Roman" panose="02020603050405020304" pitchFamily="18" charset="0"/>
                <a:ea typeface="+mn-lt"/>
                <a:cs typeface="Times New Roman" panose="02020603050405020304" pitchFamily="18" charset="0"/>
              </a:rPr>
              <a:t>Ellappan</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8.   Abhilash M</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9.   Abburi </a:t>
            </a:r>
            <a:r>
              <a:rPr lang="en-IN" sz="2000" dirty="0" err="1">
                <a:latin typeface="Times New Roman" panose="02020603050405020304" pitchFamily="18" charset="0"/>
                <a:ea typeface="+mn-lt"/>
                <a:cs typeface="Times New Roman" panose="02020603050405020304" pitchFamily="18" charset="0"/>
              </a:rPr>
              <a:t>Aruna</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10. </a:t>
            </a:r>
            <a:r>
              <a:rPr lang="en-IN" sz="2000" dirty="0" err="1">
                <a:latin typeface="Times New Roman" panose="02020603050405020304" pitchFamily="18" charset="0"/>
                <a:ea typeface="+mn-lt"/>
                <a:cs typeface="Times New Roman" panose="02020603050405020304" pitchFamily="18" charset="0"/>
              </a:rPr>
              <a:t>Akkamahadevi</a:t>
            </a:r>
            <a:r>
              <a:rPr lang="en-IN" sz="2000" dirty="0">
                <a:latin typeface="Times New Roman" panose="02020603050405020304" pitchFamily="18" charset="0"/>
                <a:ea typeface="+mn-lt"/>
                <a:cs typeface="Times New Roman" panose="02020603050405020304" pitchFamily="18" charset="0"/>
              </a:rPr>
              <a:t> X</a:t>
            </a:r>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id="{2693B7DD-904C-45AD-A0C6-933EB551E432}"/>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FAF1-5B11-43DF-8FF4-9C5C2984A26A}"/>
              </a:ext>
            </a:extLst>
          </p:cNvPr>
          <p:cNvSpPr>
            <a:spLocks noGrp="1"/>
          </p:cNvSpPr>
          <p:nvPr>
            <p:ph type="title"/>
          </p:nvPr>
        </p:nvSpPr>
        <p:spPr>
          <a:xfrm>
            <a:off x="838200" y="365125"/>
            <a:ext cx="10515600" cy="563563"/>
          </a:xfrm>
        </p:spPr>
        <p:txBody>
          <a:bodyPr>
            <a:normAutofit fontScale="90000"/>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CASE DIAGRAM</a:t>
            </a:r>
          </a:p>
        </p:txBody>
      </p:sp>
      <p:pic>
        <p:nvPicPr>
          <p:cNvPr id="5" name="Picture 4">
            <a:extLst>
              <a:ext uri="{FF2B5EF4-FFF2-40B4-BE49-F238E27FC236}">
                <a16:creationId xmlns:a16="http://schemas.microsoft.com/office/drawing/2014/main" id="{FD2557DC-528E-44C2-82D3-9DC326A7C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904910"/>
            <a:ext cx="5661212" cy="6174069"/>
          </a:xfrm>
          <a:prstGeom prst="rect">
            <a:avLst/>
          </a:prstGeom>
        </p:spPr>
      </p:pic>
    </p:spTree>
    <p:extLst>
      <p:ext uri="{BB962C8B-B14F-4D97-AF65-F5344CB8AC3E}">
        <p14:creationId xmlns:p14="http://schemas.microsoft.com/office/powerpoint/2010/main" val="394973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7F30-047D-488B-AFA1-9E014B3AFFEA}"/>
              </a:ext>
            </a:extLst>
          </p:cNvPr>
          <p:cNvSpPr>
            <a:spLocks noGrp="1"/>
          </p:cNvSpPr>
          <p:nvPr>
            <p:ph type="title"/>
          </p:nvPr>
        </p:nvSpPr>
        <p:spPr/>
        <p:txBody>
          <a:bodyPr>
            <a:normAutofit/>
          </a:bodyPr>
          <a:lstStyle/>
          <a:p>
            <a:r>
              <a:rPr lang="en-US" sz="2800" b="1" dirty="0">
                <a:latin typeface="Times New Roman" panose="02020603050405020304" pitchFamily="18" charset="0"/>
                <a:ea typeface="+mj-lt"/>
                <a:cs typeface="Times New Roman" panose="02020603050405020304" pitchFamily="18" charset="0"/>
              </a:rPr>
              <a:t>			   </a:t>
            </a:r>
            <a:r>
              <a:rPr lang="en-US" sz="3200" b="1" dirty="0">
                <a:latin typeface="Times New Roman" panose="02020603050405020304" pitchFamily="18" charset="0"/>
                <a:ea typeface="+mj-lt"/>
                <a:cs typeface="Times New Roman" panose="02020603050405020304" pitchFamily="18" charset="0"/>
              </a:rPr>
              <a:t>ADVANTAGES</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D0F76F46-85E6-42D9-838E-9B9FEFDAF35D}"/>
              </a:ext>
            </a:extLst>
          </p:cNvPr>
          <p:cNvSpPr>
            <a:spLocks noGrp="1"/>
          </p:cNvSpPr>
          <p:nvPr>
            <p:ph idx="1"/>
          </p:nvPr>
        </p:nvSpPr>
        <p:spPr>
          <a:xfrm>
            <a:off x="2165684" y="1761424"/>
            <a:ext cx="9188116" cy="3897956"/>
          </a:xfrm>
        </p:spPr>
        <p:txBody>
          <a:bodyPr vert="horz" lIns="91440" tIns="45720" rIns="91440" bIns="45720" rtlCol="0" anchor="t">
            <a:normAutofit fontScale="25000" lnSpcReduction="20000"/>
          </a:bodyPr>
          <a:lstStyle/>
          <a:p>
            <a:pPr lvl="0" algn="just">
              <a:lnSpc>
                <a:spcPct val="150000"/>
              </a:lnSpc>
              <a:spcBef>
                <a:spcPts val="165"/>
              </a:spcBef>
              <a:spcAft>
                <a:spcPts val="800"/>
              </a:spcAft>
              <a:buFont typeface="Wingdings" panose="05000000000000000000" pitchFamily="2" charset="2"/>
              <a:buChar char="Ø"/>
              <a:tabLst>
                <a:tab pos="1257935" algn="l"/>
              </a:tabLs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Cost efficient</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65"/>
              </a:spcBef>
              <a:spcAft>
                <a:spcPts val="800"/>
              </a:spcAft>
              <a:buFont typeface="Wingdings" panose="05000000000000000000" pitchFamily="2" charset="2"/>
              <a:buChar char="Ø"/>
              <a:tabLst>
                <a:tab pos="1257935" algn="l"/>
              </a:tabLs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Less time</a:t>
            </a:r>
            <a:r>
              <a:rPr lang="en-IN" sz="6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consuming</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65"/>
              </a:spcBef>
              <a:spcAft>
                <a:spcPts val="800"/>
              </a:spcAft>
              <a:buFont typeface="Wingdings" panose="05000000000000000000" pitchFamily="2" charset="2"/>
              <a:buChar char="Ø"/>
              <a:tabLst>
                <a:tab pos="1257935" algn="l"/>
              </a:tabLst>
            </a:pP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Time-saving:</a:t>
            </a: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Online pharmacy saves your time and efforts, in just a few minutes you can head over the E-Medicare  website and buy any prescription medicine as per your need.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65"/>
              </a:spcBef>
              <a:spcAft>
                <a:spcPts val="800"/>
              </a:spcAft>
              <a:buFont typeface="Wingdings" panose="05000000000000000000" pitchFamily="2" charset="2"/>
              <a:buChar char="Ø"/>
              <a:tabLst>
                <a:tab pos="1257935" algn="l"/>
              </a:tabLst>
            </a:pP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saves the time that you can spend in traveling to your local pharmacy shop and waiting in line for medicine.</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65"/>
              </a:spcBef>
              <a:spcAft>
                <a:spcPts val="800"/>
              </a:spcAft>
              <a:buFont typeface="Wingdings" panose="05000000000000000000" pitchFamily="2" charset="2"/>
              <a:buChar char="Ø"/>
              <a:tabLst>
                <a:tab pos="1257935" algn="l"/>
              </a:tabLst>
            </a:pP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Anytime anywhere:</a:t>
            </a: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 can place your order anytime from anywhere as there is no issue of pharmacy closing down.</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65"/>
              </a:spcBef>
              <a:spcAft>
                <a:spcPts val="800"/>
              </a:spcAft>
              <a:buFont typeface="Wingdings" panose="05000000000000000000" pitchFamily="2" charset="2"/>
              <a:buChar char="Ø"/>
              <a:tabLst>
                <a:tab pos="1257935" algn="l"/>
              </a:tabLst>
            </a:pP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Easy Secured payments:</a:t>
            </a: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Online pharmacy provides the facility of cashless payments either by credit or debit card, </a:t>
            </a:r>
            <a:r>
              <a:rPr lang="en-US" sz="6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paytm</a:t>
            </a:r>
            <a:r>
              <a:rPr lang="en-US" sz="6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or you can also pay by cash on delivery.</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6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Garamond"/>
              <a:cs typeface="Calibri" panose="020F0502020204030204"/>
            </a:endParaRPr>
          </a:p>
        </p:txBody>
      </p:sp>
    </p:spTree>
    <p:extLst>
      <p:ext uri="{BB962C8B-B14F-4D97-AF65-F5344CB8AC3E}">
        <p14:creationId xmlns:p14="http://schemas.microsoft.com/office/powerpoint/2010/main" val="177363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FC55-51A8-4F9E-B781-4268D0CD6C7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ADMIN PAGE</a:t>
            </a:r>
            <a:endParaRPr lang="en-IN" dirty="0"/>
          </a:p>
        </p:txBody>
      </p:sp>
      <p:pic>
        <p:nvPicPr>
          <p:cNvPr id="4" name="Content Placeholder 3">
            <a:extLst>
              <a:ext uri="{FF2B5EF4-FFF2-40B4-BE49-F238E27FC236}">
                <a16:creationId xmlns:a16="http://schemas.microsoft.com/office/drawing/2014/main" id="{ED212648-DA6F-47FA-9FA6-C8AB20EC5E70}"/>
              </a:ext>
            </a:extLst>
          </p:cNvPr>
          <p:cNvPicPr>
            <a:picLocks noGrp="1" noChangeAspect="1"/>
          </p:cNvPicPr>
          <p:nvPr>
            <p:ph idx="1"/>
          </p:nvPr>
        </p:nvPicPr>
        <p:blipFill>
          <a:blip r:embed="rId2"/>
          <a:stretch>
            <a:fillRect/>
          </a:stretch>
        </p:blipFill>
        <p:spPr>
          <a:xfrm>
            <a:off x="2589213" y="2140322"/>
            <a:ext cx="8915400" cy="3764805"/>
          </a:xfrm>
          <a:prstGeom prst="rect">
            <a:avLst/>
          </a:prstGeom>
        </p:spPr>
      </p:pic>
    </p:spTree>
    <p:extLst>
      <p:ext uri="{BB962C8B-B14F-4D97-AF65-F5344CB8AC3E}">
        <p14:creationId xmlns:p14="http://schemas.microsoft.com/office/powerpoint/2010/main" val="129440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ACEC-8637-4415-97B8-34F440B3634C}"/>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60754BFE-1EB0-4195-B2FB-988A269322D1}"/>
              </a:ext>
            </a:extLst>
          </p:cNvPr>
          <p:cNvPicPr>
            <a:picLocks noGrp="1" noChangeAspect="1"/>
          </p:cNvPicPr>
          <p:nvPr>
            <p:ph idx="1"/>
          </p:nvPr>
        </p:nvPicPr>
        <p:blipFill>
          <a:blip r:embed="rId2"/>
          <a:stretch>
            <a:fillRect/>
          </a:stretch>
        </p:blipFill>
        <p:spPr>
          <a:xfrm>
            <a:off x="2589213" y="2141365"/>
            <a:ext cx="8915400" cy="3762719"/>
          </a:xfrm>
          <a:prstGeom prst="rect">
            <a:avLst/>
          </a:prstGeom>
        </p:spPr>
      </p:pic>
    </p:spTree>
    <p:extLst>
      <p:ext uri="{BB962C8B-B14F-4D97-AF65-F5344CB8AC3E}">
        <p14:creationId xmlns:p14="http://schemas.microsoft.com/office/powerpoint/2010/main" val="107459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4C8F-48F6-46B4-8F5D-7DA222F112DE}"/>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ADD MEDICINE DETAILS </a:t>
            </a:r>
            <a:endParaRPr lang="en-IN" dirty="0"/>
          </a:p>
        </p:txBody>
      </p:sp>
      <p:pic>
        <p:nvPicPr>
          <p:cNvPr id="4" name="Content Placeholder 3">
            <a:extLst>
              <a:ext uri="{FF2B5EF4-FFF2-40B4-BE49-F238E27FC236}">
                <a16:creationId xmlns:a16="http://schemas.microsoft.com/office/drawing/2014/main" id="{36077CE6-9F76-4F56-9124-17456AA2B605}"/>
              </a:ext>
            </a:extLst>
          </p:cNvPr>
          <p:cNvPicPr>
            <a:picLocks noGrp="1" noChangeAspect="1"/>
          </p:cNvPicPr>
          <p:nvPr>
            <p:ph idx="1"/>
          </p:nvPr>
        </p:nvPicPr>
        <p:blipFill>
          <a:blip r:embed="rId2"/>
          <a:stretch>
            <a:fillRect/>
          </a:stretch>
        </p:blipFill>
        <p:spPr>
          <a:xfrm>
            <a:off x="2589213" y="2175327"/>
            <a:ext cx="8915400" cy="3694796"/>
          </a:xfrm>
          <a:prstGeom prst="rect">
            <a:avLst/>
          </a:prstGeom>
        </p:spPr>
      </p:pic>
    </p:spTree>
    <p:extLst>
      <p:ext uri="{BB962C8B-B14F-4D97-AF65-F5344CB8AC3E}">
        <p14:creationId xmlns:p14="http://schemas.microsoft.com/office/powerpoint/2010/main" val="205197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VIEW ORDER LIST PAGE</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B5278B-AA1B-4434-847F-6BC6C6BDCB59}"/>
              </a:ext>
            </a:extLst>
          </p:cNvPr>
          <p:cNvPicPr>
            <a:picLocks noChangeAspect="1"/>
          </p:cNvPicPr>
          <p:nvPr/>
        </p:nvPicPr>
        <p:blipFill>
          <a:blip r:embed="rId2"/>
          <a:stretch>
            <a:fillRect/>
          </a:stretch>
        </p:blipFill>
        <p:spPr>
          <a:xfrm>
            <a:off x="1957112" y="1577788"/>
            <a:ext cx="9551794" cy="4446493"/>
          </a:xfrm>
          <a:prstGeom prst="rect">
            <a:avLst/>
          </a:prstGeom>
        </p:spPr>
      </p:pic>
    </p:spTree>
    <p:extLst>
      <p:ext uri="{BB962C8B-B14F-4D97-AF65-F5344CB8AC3E}">
        <p14:creationId xmlns:p14="http://schemas.microsoft.com/office/powerpoint/2010/main" val="1600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3E36-BDE0-41C8-80A2-BD881964E59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CONTACT US PAGE</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92CE60-18D0-42D2-B066-AF1B69FDA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690" y="1748118"/>
            <a:ext cx="9871107" cy="4213411"/>
          </a:xfrm>
          <a:prstGeom prst="rect">
            <a:avLst/>
          </a:prstGeom>
        </p:spPr>
      </p:pic>
    </p:spTree>
    <p:extLst>
      <p:ext uri="{BB962C8B-B14F-4D97-AF65-F5344CB8AC3E}">
        <p14:creationId xmlns:p14="http://schemas.microsoft.com/office/powerpoint/2010/main" val="62389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99B0-2A2C-41B8-B3EF-987B0AA43D5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USER REGISTRATION PAGE</a:t>
            </a:r>
            <a:endParaRPr lang="en-IN" dirty="0"/>
          </a:p>
        </p:txBody>
      </p:sp>
      <p:pic>
        <p:nvPicPr>
          <p:cNvPr id="4" name="Content Placeholder 3">
            <a:extLst>
              <a:ext uri="{FF2B5EF4-FFF2-40B4-BE49-F238E27FC236}">
                <a16:creationId xmlns:a16="http://schemas.microsoft.com/office/drawing/2014/main" id="{9597BF26-055D-479B-AE49-C44C04D509A5}"/>
              </a:ext>
            </a:extLst>
          </p:cNvPr>
          <p:cNvPicPr>
            <a:picLocks noGrp="1" noChangeAspect="1"/>
          </p:cNvPicPr>
          <p:nvPr>
            <p:ph idx="1"/>
          </p:nvPr>
        </p:nvPicPr>
        <p:blipFill>
          <a:blip r:embed="rId2"/>
          <a:stretch>
            <a:fillRect/>
          </a:stretch>
        </p:blipFill>
        <p:spPr>
          <a:xfrm>
            <a:off x="2648284" y="2133600"/>
            <a:ext cx="8797258" cy="3778250"/>
          </a:xfrm>
          <a:prstGeom prst="rect">
            <a:avLst/>
          </a:prstGeom>
        </p:spPr>
      </p:pic>
    </p:spTree>
    <p:extLst>
      <p:ext uri="{BB962C8B-B14F-4D97-AF65-F5344CB8AC3E}">
        <p14:creationId xmlns:p14="http://schemas.microsoft.com/office/powerpoint/2010/main" val="260751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45BD-2630-4D2B-909F-68994B14FDB6}"/>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USER MEDICINE PAGE</a:t>
            </a:r>
            <a:endParaRPr lang="en-IN" dirty="0"/>
          </a:p>
        </p:txBody>
      </p:sp>
      <p:pic>
        <p:nvPicPr>
          <p:cNvPr id="4" name="Content Placeholder 3">
            <a:extLst>
              <a:ext uri="{FF2B5EF4-FFF2-40B4-BE49-F238E27FC236}">
                <a16:creationId xmlns:a16="http://schemas.microsoft.com/office/drawing/2014/main" id="{0C6FD185-8C25-475E-9376-5ACD64360F02}"/>
              </a:ext>
            </a:extLst>
          </p:cNvPr>
          <p:cNvPicPr>
            <a:picLocks noGrp="1" noChangeAspect="1"/>
          </p:cNvPicPr>
          <p:nvPr>
            <p:ph idx="1"/>
          </p:nvPr>
        </p:nvPicPr>
        <p:blipFill>
          <a:blip r:embed="rId2"/>
          <a:stretch>
            <a:fillRect/>
          </a:stretch>
        </p:blipFill>
        <p:spPr>
          <a:xfrm>
            <a:off x="2593975" y="2133600"/>
            <a:ext cx="8905875" cy="3778250"/>
          </a:xfrm>
          <a:prstGeom prst="rect">
            <a:avLst/>
          </a:prstGeom>
        </p:spPr>
      </p:pic>
    </p:spTree>
    <p:extLst>
      <p:ext uri="{BB962C8B-B14F-4D97-AF65-F5344CB8AC3E}">
        <p14:creationId xmlns:p14="http://schemas.microsoft.com/office/powerpoint/2010/main" val="2200990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F92-1D05-496C-88A3-1DF1CCBCC42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CART LIST PAGE</a:t>
            </a:r>
            <a:endParaRPr lang="en-IN" sz="3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F95199-233A-44BD-82E3-7CAF43A0902F}"/>
              </a:ext>
            </a:extLst>
          </p:cNvPr>
          <p:cNvPicPr>
            <a:picLocks noChangeAspect="1"/>
          </p:cNvPicPr>
          <p:nvPr/>
        </p:nvPicPr>
        <p:blipFill>
          <a:blip r:embed="rId2"/>
          <a:stretch>
            <a:fillRect/>
          </a:stretch>
        </p:blipFill>
        <p:spPr>
          <a:xfrm>
            <a:off x="1873624" y="1532965"/>
            <a:ext cx="9529917" cy="4356847"/>
          </a:xfrm>
          <a:prstGeom prst="rect">
            <a:avLst/>
          </a:prstGeom>
        </p:spPr>
      </p:pic>
    </p:spTree>
    <p:extLst>
      <p:ext uri="{BB962C8B-B14F-4D97-AF65-F5344CB8AC3E}">
        <p14:creationId xmlns:p14="http://schemas.microsoft.com/office/powerpoint/2010/main" val="186757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ABSTRACT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a:xfrm>
            <a:off x="1963554" y="1491916"/>
            <a:ext cx="9541058" cy="4419306"/>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Increasing advancement in technology can turn up for the good of the society and here we are planning to bring change in health care and services. </a:t>
            </a:r>
          </a:p>
          <a:p>
            <a:pPr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ultimate objective here is to design a E-Medicare Web Application that can perform medicine delivery with a much better secure system. </a:t>
            </a:r>
          </a:p>
          <a:p>
            <a:pPr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E-Medicare Health management system is based on the web application which is used by the customer’s to buy the online medicines to avoid the transport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E-Health Care System project deals with Corporate Medicare Management. This project is very helpful to both Medicare staff as well as to the public. It is having mainly Administration and Client modules</a:t>
            </a:r>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2147-DC27-4D85-A5F8-7C5E6648E94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		BILLING INFORMATION  PAGE</a:t>
            </a:r>
            <a:endParaRPr lang="en-IN" dirty="0"/>
          </a:p>
        </p:txBody>
      </p:sp>
      <p:pic>
        <p:nvPicPr>
          <p:cNvPr id="5" name="Content Placeholder 4">
            <a:extLst>
              <a:ext uri="{FF2B5EF4-FFF2-40B4-BE49-F238E27FC236}">
                <a16:creationId xmlns:a16="http://schemas.microsoft.com/office/drawing/2014/main" id="{C0FC91BC-F262-4B9B-B5E9-A98B2CE9C6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0069" y="2133600"/>
            <a:ext cx="8873688" cy="3778250"/>
          </a:xfrm>
        </p:spPr>
      </p:pic>
    </p:spTree>
    <p:extLst>
      <p:ext uri="{BB962C8B-B14F-4D97-AF65-F5344CB8AC3E}">
        <p14:creationId xmlns:p14="http://schemas.microsoft.com/office/powerpoint/2010/main" val="129578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A755-6B9C-4C58-9EC1-DE93F422945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947CCDE-B1AB-4CB6-8825-ED3B01CE66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2396" y="2133600"/>
            <a:ext cx="8809034" cy="3778250"/>
          </a:xfrm>
        </p:spPr>
      </p:pic>
    </p:spTree>
    <p:extLst>
      <p:ext uri="{BB962C8B-B14F-4D97-AF65-F5344CB8AC3E}">
        <p14:creationId xmlns:p14="http://schemas.microsoft.com/office/powerpoint/2010/main" val="205147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0B2-DA4D-427A-94B8-A803D05B7E33}"/>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                      CONCLUSION</a:t>
            </a:r>
            <a:endParaRPr lang="en-IN" sz="3200" dirty="0"/>
          </a:p>
        </p:txBody>
      </p:sp>
      <p:sp>
        <p:nvSpPr>
          <p:cNvPr id="3" name="Content Placeholder 2">
            <a:extLst>
              <a:ext uri="{FF2B5EF4-FFF2-40B4-BE49-F238E27FC236}">
                <a16:creationId xmlns:a16="http://schemas.microsoft.com/office/drawing/2014/main" id="{88F5D122-1838-40BD-8683-E2D4EBBBE6D2}"/>
              </a:ext>
            </a:extLst>
          </p:cNvPr>
          <p:cNvSpPr>
            <a:spLocks noGrp="1"/>
          </p:cNvSpPr>
          <p:nvPr>
            <p:ph idx="1"/>
          </p:nvPr>
        </p:nvSpPr>
        <p:spPr>
          <a:xfrm>
            <a:off x="2156059" y="1472665"/>
            <a:ext cx="9079046" cy="4015045"/>
          </a:xfrm>
        </p:spPr>
        <p:txBody>
          <a:bodyPr>
            <a:normAutofit fontScale="40000" lnSpcReduction="20000"/>
          </a:bodyPr>
          <a:lstStyle/>
          <a:p>
            <a:pPr marL="0" indent="0" algn="just">
              <a:lnSpc>
                <a:spcPct val="150000"/>
              </a:lnSpc>
              <a:buNone/>
            </a:pPr>
            <a:r>
              <a:rPr lang="en-US" sz="6200" dirty="0">
                <a:latin typeface="Times New Roman" panose="02020603050405020304" pitchFamily="18" charset="0"/>
                <a:ea typeface="+mn-lt"/>
                <a:cs typeface="Times New Roman" panose="02020603050405020304" pitchFamily="18" charset="0"/>
              </a:rPr>
              <a:t>Our project is only a humble venture to satisfy the needs to manage their project work. Several user-friendly coding has also adopted. The objective of software planning is to provide a frame work that enables the manger to make reasonable estimates made within a limited time frame at the beginning of the software project and should be updated regularly as the project progresses.</a:t>
            </a:r>
          </a:p>
          <a:p>
            <a:pPr marL="0" indent="0">
              <a:buNone/>
            </a:pPr>
            <a:endParaRPr lang="en-IN" dirty="0"/>
          </a:p>
        </p:txBody>
      </p:sp>
    </p:spTree>
    <p:extLst>
      <p:ext uri="{BB962C8B-B14F-4D97-AF65-F5344CB8AC3E}">
        <p14:creationId xmlns:p14="http://schemas.microsoft.com/office/powerpoint/2010/main" val="265085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0132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a:xfrm>
            <a:off x="2079813" y="1429870"/>
            <a:ext cx="9299294" cy="4468905"/>
          </a:xfrm>
        </p:spPr>
        <p:txBody>
          <a:bodyPr vert="horz" lIns="91440" tIns="45720" rIns="91440" bIns="45720" rtlCol="0" anchor="t">
            <a:normAutofit fontScale="25000" lnSpcReduction="20000"/>
          </a:bodyPr>
          <a:lstStyle/>
          <a:p>
            <a:pPr marL="1314450" indent="-857250" algn="just">
              <a:lnSpc>
                <a:spcPct val="150000"/>
              </a:lnSpc>
              <a:spcAft>
                <a:spcPts val="800"/>
              </a:spcAft>
              <a:buFont typeface="Wingdings" panose="05000000000000000000" pitchFamily="2" charset="2"/>
              <a:buChar char="Ø"/>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In Present scenario computer is an essential part for human life. It provides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betterFacilities</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for storage and retrieval of information related to different areas of application. The medical stores are looking for the services that are accurate and reliable for providing services to the customers. </a:t>
            </a:r>
          </a:p>
          <a:p>
            <a:pPr marL="1314450" indent="-857250" algn="just">
              <a:lnSpc>
                <a:spcPct val="150000"/>
              </a:lnSpc>
              <a:spcAft>
                <a:spcPts val="800"/>
              </a:spcAft>
              <a:buFont typeface="Wingdings" panose="05000000000000000000" pitchFamily="2" charset="2"/>
              <a:buChar char="Ø"/>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The detail of medicine which are available in medical store is easily managed and organized by using this system.</a:t>
            </a: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The database for the customers can be managed by using this project. It is accessible either by an administrator the data can be retrieved easily. </a:t>
            </a:r>
          </a:p>
          <a:p>
            <a:pPr marL="1314450" indent="-857250" algn="just">
              <a:lnSpc>
                <a:spcPct val="150000"/>
              </a:lnSpc>
              <a:spcAft>
                <a:spcPts val="800"/>
              </a:spcAft>
              <a:buFont typeface="Wingdings" panose="05000000000000000000" pitchFamily="2" charset="2"/>
              <a:buChar char="Ø"/>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In this Application we are going to provide online Medicine to the customer’s. Customer’s can find various types of medicine’s in this application the customer can buy the medicine at reasonable price. The</a:t>
            </a:r>
            <a:r>
              <a:rPr lang="en-IN" sz="6400" spc="-35" dirty="0">
                <a:effectLst/>
                <a:latin typeface="Times New Roman" panose="02020603050405020304" pitchFamily="18" charset="0"/>
                <a:ea typeface="Calibri" panose="020F0502020204030204" pitchFamily="34" charset="0"/>
                <a:cs typeface="Times New Roman" panose="02020603050405020304" pitchFamily="18" charset="0"/>
              </a:rPr>
              <a:t> User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Interface</a:t>
            </a:r>
            <a:r>
              <a:rPr lang="en-IN" sz="6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IN" sz="6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very</a:t>
            </a:r>
            <a:r>
              <a:rPr lang="en-IN" sz="6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user-friendly. The</a:t>
            </a:r>
            <a:r>
              <a:rPr lang="en-IN" sz="6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data are well protected for personal use and makes the data processing very fast.</a:t>
            </a: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p>
          <a:p>
            <a:pPr marL="1314450" indent="-857250" algn="just">
              <a:lnSpc>
                <a:spcPct val="150000"/>
              </a:lnSpc>
              <a:spcAft>
                <a:spcPts val="800"/>
              </a:spcAft>
              <a:buFont typeface="Wingdings" panose="05000000000000000000" pitchFamily="2" charset="2"/>
              <a:buChar char="Ø"/>
            </a:pPr>
            <a:r>
              <a:rPr lang="en-IN" sz="6400" dirty="0">
                <a:effectLst/>
                <a:latin typeface="Times New Roman" panose="02020603050405020304" pitchFamily="18" charset="0"/>
                <a:ea typeface="Calibri" panose="020F0502020204030204" pitchFamily="34" charset="0"/>
              </a:rPr>
              <a:t>The project E-Medicare includes registration of user/customer, storing their details into the system, and also computerized invoice. </a:t>
            </a:r>
            <a:endParaRPr lang="en-US" dirty="0">
              <a:cs typeface="Calibri" panose="020F0502020204030204"/>
            </a:endParaRPr>
          </a:p>
        </p:txBody>
      </p:sp>
    </p:spTree>
    <p:extLst>
      <p:ext uri="{BB962C8B-B14F-4D97-AF65-F5344CB8AC3E}">
        <p14:creationId xmlns:p14="http://schemas.microsoft.com/office/powerpoint/2010/main" val="46507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a:xfrm>
            <a:off x="838200" y="33625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proposed medical Booking Store system will completely Revolutionize the industry.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Searching of products, order placing, billing and product stock can be maintained by a single click.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order placed can be easily tracked At any time. The payment of the order can also be done by credit cards.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9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30A3-9360-4A16-8562-A9A53F565AEB}"/>
              </a:ext>
            </a:extLst>
          </p:cNvPr>
          <p:cNvSpPr>
            <a:spLocks noGrp="1"/>
          </p:cNvSpPr>
          <p:nvPr>
            <p:ph type="title"/>
          </p:nvPr>
        </p:nvSpPr>
        <p:spPr>
          <a:xfrm>
            <a:off x="665672" y="261730"/>
            <a:ext cx="10515600" cy="865488"/>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ER-DIAGRAM</a:t>
            </a:r>
          </a:p>
        </p:txBody>
      </p:sp>
      <p:pic>
        <p:nvPicPr>
          <p:cNvPr id="4" name="Picture 3">
            <a:extLst>
              <a:ext uri="{FF2B5EF4-FFF2-40B4-BE49-F238E27FC236}">
                <a16:creationId xmlns:a16="http://schemas.microsoft.com/office/drawing/2014/main" id="{7BE3AEC1-E67B-495A-B937-57228D6F9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776" y="820981"/>
            <a:ext cx="6113929" cy="5937842"/>
          </a:xfrm>
          <a:prstGeom prst="rect">
            <a:avLst/>
          </a:prstGeom>
        </p:spPr>
      </p:pic>
    </p:spTree>
    <p:extLst>
      <p:ext uri="{BB962C8B-B14F-4D97-AF65-F5344CB8AC3E}">
        <p14:creationId xmlns:p14="http://schemas.microsoft.com/office/powerpoint/2010/main" val="15962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a:xfrm>
            <a:off x="972954" y="51912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2252312" y="1844693"/>
            <a:ext cx="9101488" cy="4217252"/>
          </a:xfrm>
        </p:spPr>
        <p:txBody>
          <a:bodyPr vert="horz" lIns="91440" tIns="45720" rIns="91440" bIns="45720" rtlCol="0" anchor="t">
            <a:no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 : All the business logic has been written in Java</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MySQL : MySQL database has been used as database for the project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 Command-line interface tool that we use to initialize.</a:t>
            </a:r>
          </a:p>
          <a:p>
            <a:pPr marL="0" indent="0" algn="just">
              <a:lnSpc>
                <a:spcPct val="100000"/>
              </a:lnSpc>
              <a:buNone/>
            </a:pPr>
            <a:endParaRPr lang="en-US" sz="2000" dirty="0">
              <a:latin typeface="Times New Roman" panose="02020603050405020304" pitchFamily="18" charset="0"/>
              <a:ea typeface="+mn-lt"/>
              <a:cs typeface="Times New Roman" panose="02020603050405020304" pitchFamily="18" charset="0"/>
            </a:endParaRPr>
          </a:p>
          <a:p>
            <a:pPr algn="just">
              <a:lnSpc>
                <a:spcPct val="100000"/>
              </a:lnSpc>
              <a:buFont typeface="Wingdings" panose="05000000000000000000" pitchFamily="2" charset="2"/>
              <a:buChar char="Ø"/>
            </a:pPr>
            <a:endParaRPr lang="en-US" sz="2000" dirty="0">
              <a:latin typeface="Times New Roman" panose="02020603050405020304" pitchFamily="18" charset="0"/>
              <a:ea typeface="+mn-lt"/>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4424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ENVIRONMENT</a:t>
            </a: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p:txBody>
          <a:bodyPr vert="horz" lIns="91440" tIns="45720" rIns="91440" bIns="45720" rtlCol="0" anchor="t">
            <a:noAutofit/>
          </a:bodyPr>
          <a:lstStyle/>
          <a:p>
            <a:pPr algn="just">
              <a:lnSpc>
                <a:spcPct val="100000"/>
              </a:lnSpc>
              <a:buNone/>
            </a:pPr>
            <a:r>
              <a:rPr lang="en-US" sz="2000" dirty="0">
                <a:latin typeface="Times New Roman" panose="02020603050405020304" pitchFamily="18" charset="0"/>
                <a:ea typeface="+mn-lt"/>
                <a:cs typeface="Times New Roman" panose="02020603050405020304" pitchFamily="18" charset="0"/>
              </a:rPr>
              <a:t>The system will be developed on any Windows OS machine using J2EE, Hibernate and Spring.</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 Intel hardware machine (PC P4-2.26 GHz, 8 MB RAM, 80 GB HDD)</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Server – Apache Tomcat 8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Database – My SQL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 SQL J Connector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Node Version 10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JDK 1.8</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Eclipse IDE or Spring Tool Suite</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r>
              <a:rPr lang="en-US" sz="3200" b="1" dirty="0">
                <a:latin typeface="Times New Roman" panose="02020603050405020304" pitchFamily="18" charset="0"/>
                <a:ea typeface="+mj-lt"/>
                <a:cs typeface="Times New Roman" panose="02020603050405020304" pitchFamily="18" charset="0"/>
              </a:rPr>
              <a:t>MODULES OF E-MEDICARE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2358188" y="1905000"/>
            <a:ext cx="8995611" cy="3984415"/>
          </a:xfrm>
        </p:spPr>
        <p:txBody>
          <a:bodyPr vert="horz" lIns="91440" tIns="45720" rIns="91440" bIns="45720" rtlCol="0" anchor="t">
            <a:norm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Customer Module: Used for managing the Customer details.</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Order Module: Used for managing the details of Order</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Payment Module: Used for managing the details of Payment</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Medicine Module: Used for managing the Medicine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Login Module: Used for managing the login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Users Module: Used for managing the users of the system.</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Admin Module: Used for managing medicine details and user information.</a:t>
            </a: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838200" y="336249"/>
            <a:ext cx="10515600" cy="621072"/>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07388019-68BE-49F4-BB0C-C67A2351E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318" y="1281953"/>
            <a:ext cx="8456222" cy="5232201"/>
          </a:xfrm>
          <a:prstGeom prst="rect">
            <a:avLst/>
          </a:prstGeom>
        </p:spPr>
      </p:pic>
    </p:spTree>
    <p:extLst>
      <p:ext uri="{BB962C8B-B14F-4D97-AF65-F5344CB8AC3E}">
        <p14:creationId xmlns:p14="http://schemas.microsoft.com/office/powerpoint/2010/main" val="36365063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TotalTime>
  <Words>854</Words>
  <Application>Microsoft Office PowerPoint</Application>
  <PresentationFormat>Widescreen</PresentationFormat>
  <Paragraphs>72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Garamond</vt:lpstr>
      <vt:lpstr>Times New Roman</vt:lpstr>
      <vt:lpstr>Wingdings</vt:lpstr>
      <vt:lpstr>Wingdings 3</vt:lpstr>
      <vt:lpstr>Wisp</vt:lpstr>
      <vt:lpstr>          E-MEDICARE</vt:lpstr>
      <vt:lpstr>ABSTRACT </vt:lpstr>
      <vt:lpstr>       INTRODUCTION</vt:lpstr>
      <vt:lpstr>              PROPOSED SYSTEM</vt:lpstr>
      <vt:lpstr>        ER-DIAGRAM</vt:lpstr>
      <vt:lpstr>      TECHNOLOGY USED</vt:lpstr>
      <vt:lpstr>    ENVIRONMENT</vt:lpstr>
      <vt:lpstr>MODULES OF E-MEDICARE SYSTEM</vt:lpstr>
      <vt:lpstr>      CLASS DIAGRAM</vt:lpstr>
      <vt:lpstr>      CASE DIAGRAM</vt:lpstr>
      <vt:lpstr>      ADVANTAGES</vt:lpstr>
      <vt:lpstr>ADMIN PAGE</vt:lpstr>
      <vt:lpstr>PowerPoint Presentation</vt:lpstr>
      <vt:lpstr>ADD MEDICINE DETAILS </vt:lpstr>
      <vt:lpstr>    VIEW ORDER LIST PAGE</vt:lpstr>
      <vt:lpstr>     CONTACT US PAGE</vt:lpstr>
      <vt:lpstr>USER REGISTRATION PAGE</vt:lpstr>
      <vt:lpstr>USER MEDICINE PAGE</vt:lpstr>
      <vt:lpstr>    CART LIST PAGE</vt:lpstr>
      <vt:lpstr>  BILLING INFORMATION  PAGE</vt:lpstr>
      <vt:lpstr>PowerPoint Presentation</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SASANK REDDY</cp:lastModifiedBy>
  <cp:revision>278</cp:revision>
  <dcterms:created xsi:type="dcterms:W3CDTF">2022-02-23T09:14:59Z</dcterms:created>
  <dcterms:modified xsi:type="dcterms:W3CDTF">2022-03-27T13:50:32Z</dcterms:modified>
</cp:coreProperties>
</file>