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nton" charset="1" panose="00000500000000000000"/>
      <p:regular r:id="rId16"/>
    </p:embeddedFont>
    <p:embeddedFont>
      <p:font typeface="IBM Plex Sans Bold" charset="1" panose="020B0803050203000203"/>
      <p:regular r:id="rId17"/>
    </p:embeddedFont>
    <p:embeddedFont>
      <p:font typeface="DM Sans" charset="1" panose="00000000000000000000"/>
      <p:regular r:id="rId18"/>
    </p:embeddedFont>
    <p:embeddedFont>
      <p:font typeface="Be Vietnam Ultra-Bold" charset="1" panose="00000900000000000000"/>
      <p:regular r:id="rId19"/>
    </p:embeddedFont>
    <p:embeddedFont>
      <p:font typeface="Tex Gyre Pagella Bold" charset="1" panose="00000800000000000000"/>
      <p:regular r:id="rId20"/>
    </p:embeddedFont>
    <p:embeddedFont>
      <p:font typeface="Tex Gyre Pagella" charset="1" panose="00000500000000000000"/>
      <p:regular r:id="rId21"/>
    </p:embeddedFont>
    <p:embeddedFont>
      <p:font typeface="IBM Plex Sans" charset="1" panose="020B0503050203000203"/>
      <p:regular r:id="rId22"/>
    </p:embeddedFont>
    <p:embeddedFont>
      <p:font typeface="Tex Gyre Bonum"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2.png" Type="http://schemas.openxmlformats.org/officeDocument/2006/relationships/image"/><Relationship Id="rId4" Target="../media/image43.sv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jpeg" Type="http://schemas.openxmlformats.org/officeDocument/2006/relationships/image"/><Relationship Id="rId6"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png" Type="http://schemas.openxmlformats.org/officeDocument/2006/relationships/image"/><Relationship Id="rId12" Target="../media/image27.png" Type="http://schemas.openxmlformats.org/officeDocument/2006/relationships/image"/><Relationship Id="rId13" Target="../media/image28.png" Type="http://schemas.openxmlformats.org/officeDocument/2006/relationships/image"/><Relationship Id="rId14" Target="../media/image29.png" Type="http://schemas.openxmlformats.org/officeDocument/2006/relationships/image"/><Relationship Id="rId15" Target="../media/image30.png" Type="http://schemas.openxmlformats.org/officeDocument/2006/relationships/image"/><Relationship Id="rId16" Target="../media/image31.png" Type="http://schemas.openxmlformats.org/officeDocument/2006/relationships/image"/><Relationship Id="rId17" Target="../media/image32.png" Type="http://schemas.openxmlformats.org/officeDocument/2006/relationships/image"/><Relationship Id="rId2" Target="../media/image4.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35.jpeg" Type="http://schemas.openxmlformats.org/officeDocument/2006/relationships/image"/><Relationship Id="rId6" Target="../media/image36.png" Type="http://schemas.openxmlformats.org/officeDocument/2006/relationships/image"/><Relationship Id="rId7" Target="../media/image3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38.png" Type="http://schemas.openxmlformats.org/officeDocument/2006/relationships/image"/><Relationship Id="rId6" Target="../media/image39.png" Type="http://schemas.openxmlformats.org/officeDocument/2006/relationships/image"/><Relationship Id="rId7" Target="../media/image40.png" Type="http://schemas.openxmlformats.org/officeDocument/2006/relationships/image"/><Relationship Id="rId8" Target="../media/image4.png" Type="http://schemas.openxmlformats.org/officeDocument/2006/relationships/image"/><Relationship Id="rId9" Target="../media/image4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2700000">
            <a:off x="6345183" y="2451255"/>
            <a:ext cx="16909587" cy="6118196"/>
          </a:xfrm>
          <a:custGeom>
            <a:avLst/>
            <a:gdLst/>
            <a:ahLst/>
            <a:cxnLst/>
            <a:rect r="r" b="b" t="t" l="l"/>
            <a:pathLst>
              <a:path h="6118196" w="16909587">
                <a:moveTo>
                  <a:pt x="0" y="0"/>
                </a:moveTo>
                <a:lnTo>
                  <a:pt x="16909588" y="0"/>
                </a:lnTo>
                <a:lnTo>
                  <a:pt x="16909588" y="6118196"/>
                </a:lnTo>
                <a:lnTo>
                  <a:pt x="0" y="6118196"/>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3543893"/>
            <a:ext cx="9840733" cy="2857716"/>
          </a:xfrm>
          <a:prstGeom prst="rect">
            <a:avLst/>
          </a:prstGeom>
        </p:spPr>
        <p:txBody>
          <a:bodyPr anchor="t" rtlCol="false" tIns="0" lIns="0" bIns="0" rIns="0">
            <a:spAutoFit/>
          </a:bodyPr>
          <a:lstStyle/>
          <a:p>
            <a:pPr algn="l">
              <a:lnSpc>
                <a:spcPts val="11077"/>
              </a:lnSpc>
            </a:pPr>
            <a:r>
              <a:rPr lang="en-US" sz="10754">
                <a:solidFill>
                  <a:srgbClr val="F8F8F8"/>
                </a:solidFill>
                <a:latin typeface="Anton"/>
                <a:ea typeface="Anton"/>
                <a:cs typeface="Anton"/>
                <a:sym typeface="Anton"/>
              </a:rPr>
              <a:t>JILD SMART SKINCARE SOLUTION </a:t>
            </a:r>
          </a:p>
        </p:txBody>
      </p:sp>
      <p:grpSp>
        <p:nvGrpSpPr>
          <p:cNvPr name="Group 5" id="5"/>
          <p:cNvGrpSpPr/>
          <p:nvPr/>
        </p:nvGrpSpPr>
        <p:grpSpPr>
          <a:xfrm rot="0">
            <a:off x="664345" y="935783"/>
            <a:ext cx="4267517" cy="675197"/>
            <a:chOff x="0" y="0"/>
            <a:chExt cx="5690023" cy="900262"/>
          </a:xfrm>
        </p:grpSpPr>
        <p:sp>
          <p:nvSpPr>
            <p:cNvPr name="TextBox 6" id="6"/>
            <p:cNvSpPr txBox="true"/>
            <p:nvPr/>
          </p:nvSpPr>
          <p:spPr>
            <a:xfrm rot="0">
              <a:off x="1363627" y="188955"/>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Blue Rose</a:t>
              </a:r>
            </a:p>
          </p:txBody>
        </p:sp>
        <p:sp>
          <p:nvSpPr>
            <p:cNvPr name="Freeform 7" id="7"/>
            <p:cNvSpPr/>
            <p:nvPr/>
          </p:nvSpPr>
          <p:spPr>
            <a:xfrm flipH="false" flipV="false" rot="0">
              <a:off x="0" y="0"/>
              <a:ext cx="1273984" cy="900262"/>
            </a:xfrm>
            <a:custGeom>
              <a:avLst/>
              <a:gdLst/>
              <a:ahLst/>
              <a:cxnLst/>
              <a:rect r="r" b="b" t="t" l="l"/>
              <a:pathLst>
                <a:path h="900262" w="1273984">
                  <a:moveTo>
                    <a:pt x="0" y="0"/>
                  </a:moveTo>
                  <a:lnTo>
                    <a:pt x="1273984" y="0"/>
                  </a:lnTo>
                  <a:lnTo>
                    <a:pt x="1273984" y="900262"/>
                  </a:lnTo>
                  <a:lnTo>
                    <a:pt x="0" y="900262"/>
                  </a:lnTo>
                  <a:lnTo>
                    <a:pt x="0" y="0"/>
                  </a:lnTo>
                  <a:close/>
                </a:path>
              </a:pathLst>
            </a:custGeom>
            <a:blipFill>
              <a:blip r:embed="rId5"/>
              <a:stretch>
                <a:fillRect l="0" t="0" r="0" b="0"/>
              </a:stretch>
            </a:blipFill>
          </p:spPr>
        </p:sp>
      </p:grpSp>
      <p:sp>
        <p:nvSpPr>
          <p:cNvPr name="TextBox 8" id="8"/>
          <p:cNvSpPr txBox="true"/>
          <p:nvPr/>
        </p:nvSpPr>
        <p:spPr>
          <a:xfrm rot="0">
            <a:off x="1028700" y="6584539"/>
            <a:ext cx="6631941" cy="580390"/>
          </a:xfrm>
          <a:prstGeom prst="rect">
            <a:avLst/>
          </a:prstGeom>
        </p:spPr>
        <p:txBody>
          <a:bodyPr anchor="t" rtlCol="false" tIns="0" lIns="0" bIns="0" rIns="0">
            <a:spAutoFit/>
          </a:bodyPr>
          <a:lstStyle/>
          <a:p>
            <a:pPr algn="l">
              <a:lnSpc>
                <a:spcPts val="4759"/>
              </a:lnSpc>
            </a:pPr>
            <a:r>
              <a:rPr lang="en-US" sz="3399">
                <a:solidFill>
                  <a:srgbClr val="F8F8F8"/>
                </a:solidFill>
                <a:latin typeface="DM Sans"/>
                <a:ea typeface="DM Sans"/>
                <a:cs typeface="DM Sans"/>
                <a:sym typeface="DM Sans"/>
              </a:rPr>
              <a:t>Your Skin's Smart Companion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8010284">
            <a:off x="11274917" y="-2976531"/>
            <a:ext cx="11342890" cy="9156806"/>
          </a:xfrm>
          <a:custGeom>
            <a:avLst/>
            <a:gdLst/>
            <a:ahLst/>
            <a:cxnLst/>
            <a:rect r="r" b="b" t="t" l="l"/>
            <a:pathLst>
              <a:path h="9156806" w="11342890">
                <a:moveTo>
                  <a:pt x="0" y="0"/>
                </a:moveTo>
                <a:lnTo>
                  <a:pt x="11342890" y="0"/>
                </a:lnTo>
                <a:lnTo>
                  <a:pt x="11342890" y="9156806"/>
                </a:lnTo>
                <a:lnTo>
                  <a:pt x="0" y="91568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436598" y="4071938"/>
            <a:ext cx="21161195" cy="2143125"/>
          </a:xfrm>
          <a:prstGeom prst="rect">
            <a:avLst/>
          </a:prstGeom>
        </p:spPr>
        <p:txBody>
          <a:bodyPr anchor="t" rtlCol="false" tIns="0" lIns="0" bIns="0" rIns="0">
            <a:spAutoFit/>
          </a:bodyPr>
          <a:lstStyle/>
          <a:p>
            <a:pPr algn="ctr">
              <a:lnSpc>
                <a:spcPts val="16920"/>
              </a:lnSpc>
            </a:pPr>
            <a:r>
              <a:rPr lang="en-US" b="true" sz="14100">
                <a:solidFill>
                  <a:srgbClr val="F8F8F8"/>
                </a:solidFill>
                <a:latin typeface="Be Vietnam Ultra-Bold"/>
                <a:ea typeface="Be Vietnam Ultra-Bold"/>
                <a:cs typeface="Be Vietnam Ultra-Bold"/>
                <a:sym typeface="Be Vietnam Ultra-Bold"/>
              </a:rPr>
              <a:t>Thank You</a:t>
            </a:r>
          </a:p>
        </p:txBody>
      </p:sp>
      <p:grpSp>
        <p:nvGrpSpPr>
          <p:cNvPr name="Group 5" id="5"/>
          <p:cNvGrpSpPr/>
          <p:nvPr/>
        </p:nvGrpSpPr>
        <p:grpSpPr>
          <a:xfrm rot="0">
            <a:off x="664345" y="1028700"/>
            <a:ext cx="4267517" cy="675197"/>
            <a:chOff x="0" y="0"/>
            <a:chExt cx="5690023" cy="900262"/>
          </a:xfrm>
        </p:grpSpPr>
        <p:sp>
          <p:nvSpPr>
            <p:cNvPr name="TextBox 6" id="6"/>
            <p:cNvSpPr txBox="true"/>
            <p:nvPr/>
          </p:nvSpPr>
          <p:spPr>
            <a:xfrm rot="0">
              <a:off x="1363627" y="188955"/>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Blue Rose</a:t>
              </a:r>
            </a:p>
          </p:txBody>
        </p:sp>
        <p:sp>
          <p:nvSpPr>
            <p:cNvPr name="Freeform 7" id="7"/>
            <p:cNvSpPr/>
            <p:nvPr/>
          </p:nvSpPr>
          <p:spPr>
            <a:xfrm flipH="false" flipV="false" rot="0">
              <a:off x="0" y="0"/>
              <a:ext cx="1273984" cy="900262"/>
            </a:xfrm>
            <a:custGeom>
              <a:avLst/>
              <a:gdLst/>
              <a:ahLst/>
              <a:cxnLst/>
              <a:rect r="r" b="b" t="t" l="l"/>
              <a:pathLst>
                <a:path h="900262" w="1273984">
                  <a:moveTo>
                    <a:pt x="0" y="0"/>
                  </a:moveTo>
                  <a:lnTo>
                    <a:pt x="1273984" y="0"/>
                  </a:lnTo>
                  <a:lnTo>
                    <a:pt x="1273984" y="900262"/>
                  </a:lnTo>
                  <a:lnTo>
                    <a:pt x="0" y="900262"/>
                  </a:lnTo>
                  <a:lnTo>
                    <a:pt x="0" y="0"/>
                  </a:lnTo>
                  <a:close/>
                </a:path>
              </a:pathLst>
            </a:custGeom>
            <a:blipFill>
              <a:blip r:embed="rId5"/>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AF8"/>
        </a:solidFill>
      </p:bgPr>
    </p:bg>
    <p:spTree>
      <p:nvGrpSpPr>
        <p:cNvPr id="1" name=""/>
        <p:cNvGrpSpPr/>
        <p:nvPr/>
      </p:nvGrpSpPr>
      <p:grpSpPr>
        <a:xfrm>
          <a:off x="0" y="0"/>
          <a:ext cx="0" cy="0"/>
          <a:chOff x="0" y="0"/>
          <a:chExt cx="0" cy="0"/>
        </a:xfrm>
      </p:grpSpPr>
      <p:grpSp>
        <p:nvGrpSpPr>
          <p:cNvPr name="Group 2" id="2"/>
          <p:cNvGrpSpPr/>
          <p:nvPr/>
        </p:nvGrpSpPr>
        <p:grpSpPr>
          <a:xfrm rot="0">
            <a:off x="1228533" y="2126774"/>
            <a:ext cx="6566134" cy="6616948"/>
            <a:chOff x="0" y="0"/>
            <a:chExt cx="9308835" cy="9380873"/>
          </a:xfrm>
        </p:grpSpPr>
        <p:sp>
          <p:nvSpPr>
            <p:cNvPr name="Freeform 3" id="3"/>
            <p:cNvSpPr/>
            <p:nvPr/>
          </p:nvSpPr>
          <p:spPr>
            <a:xfrm flipH="false" flipV="false" rot="0">
              <a:off x="0" y="0"/>
              <a:ext cx="9308835" cy="9380873"/>
            </a:xfrm>
            <a:custGeom>
              <a:avLst/>
              <a:gdLst/>
              <a:ahLst/>
              <a:cxnLst/>
              <a:rect r="r" b="b" t="t" l="l"/>
              <a:pathLst>
                <a:path h="9380873" w="9308835">
                  <a:moveTo>
                    <a:pt x="8377951" y="9380873"/>
                  </a:moveTo>
                  <a:lnTo>
                    <a:pt x="930883" y="9380873"/>
                  </a:lnTo>
                  <a:cubicBezTo>
                    <a:pt x="417036" y="9380873"/>
                    <a:pt x="0" y="8960610"/>
                    <a:pt x="0" y="8442786"/>
                  </a:cubicBezTo>
                  <a:lnTo>
                    <a:pt x="0" y="938087"/>
                  </a:lnTo>
                  <a:cubicBezTo>
                    <a:pt x="0" y="420263"/>
                    <a:pt x="417036" y="0"/>
                    <a:pt x="930883" y="0"/>
                  </a:cubicBezTo>
                  <a:lnTo>
                    <a:pt x="8377951" y="0"/>
                  </a:lnTo>
                  <a:cubicBezTo>
                    <a:pt x="8891799" y="0"/>
                    <a:pt x="9308835" y="420263"/>
                    <a:pt x="9308835" y="938087"/>
                  </a:cubicBezTo>
                  <a:lnTo>
                    <a:pt x="9308835" y="8442786"/>
                  </a:lnTo>
                  <a:cubicBezTo>
                    <a:pt x="9308835" y="8960610"/>
                    <a:pt x="8891799" y="9380873"/>
                    <a:pt x="8377951" y="9380873"/>
                  </a:cubicBezTo>
                  <a:close/>
                </a:path>
              </a:pathLst>
            </a:custGeom>
            <a:blipFill>
              <a:blip r:embed="rId2"/>
              <a:stretch>
                <a:fillRect l="-386" t="0" r="-386" b="0"/>
              </a:stretch>
            </a:blipFill>
          </p:spPr>
        </p:sp>
      </p:grpSp>
      <p:grpSp>
        <p:nvGrpSpPr>
          <p:cNvPr name="Group 4" id="4"/>
          <p:cNvGrpSpPr/>
          <p:nvPr/>
        </p:nvGrpSpPr>
        <p:grpSpPr>
          <a:xfrm rot="0">
            <a:off x="14578523" y="8985885"/>
            <a:ext cx="2680777" cy="502293"/>
            <a:chOff x="0" y="0"/>
            <a:chExt cx="3574370" cy="669724"/>
          </a:xfrm>
        </p:grpSpPr>
        <p:sp>
          <p:nvSpPr>
            <p:cNvPr name="Freeform 5" id="5"/>
            <p:cNvSpPr/>
            <p:nvPr/>
          </p:nvSpPr>
          <p:spPr>
            <a:xfrm flipH="false" flipV="false" rot="0">
              <a:off x="2904646" y="0"/>
              <a:ext cx="669724" cy="669724"/>
            </a:xfrm>
            <a:custGeom>
              <a:avLst/>
              <a:gdLst/>
              <a:ahLst/>
              <a:cxnLst/>
              <a:rect r="r" b="b" t="t" l="l"/>
              <a:pathLst>
                <a:path h="669724" w="669724">
                  <a:moveTo>
                    <a:pt x="0" y="0"/>
                  </a:moveTo>
                  <a:lnTo>
                    <a:pt x="669724" y="0"/>
                  </a:lnTo>
                  <a:lnTo>
                    <a:pt x="669724" y="669724"/>
                  </a:lnTo>
                  <a:lnTo>
                    <a:pt x="0" y="6697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3172573" y="185060"/>
              <a:ext cx="180511" cy="299604"/>
            </a:xfrm>
            <a:custGeom>
              <a:avLst/>
              <a:gdLst/>
              <a:ahLst/>
              <a:cxnLst/>
              <a:rect r="r" b="b" t="t" l="l"/>
              <a:pathLst>
                <a:path h="299604" w="180511">
                  <a:moveTo>
                    <a:pt x="180512" y="0"/>
                  </a:moveTo>
                  <a:lnTo>
                    <a:pt x="0" y="0"/>
                  </a:lnTo>
                  <a:lnTo>
                    <a:pt x="0" y="299604"/>
                  </a:lnTo>
                  <a:lnTo>
                    <a:pt x="180512" y="299604"/>
                  </a:lnTo>
                  <a:lnTo>
                    <a:pt x="18051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0" y="134202"/>
              <a:ext cx="2644161" cy="382270"/>
            </a:xfrm>
            <a:prstGeom prst="rect">
              <a:avLst/>
            </a:prstGeom>
          </p:spPr>
          <p:txBody>
            <a:bodyPr anchor="t" rtlCol="false" tIns="0" lIns="0" bIns="0" rIns="0">
              <a:spAutoFit/>
            </a:bodyPr>
            <a:lstStyle/>
            <a:p>
              <a:pPr algn="r" marL="0" indent="0" lvl="0">
                <a:lnSpc>
                  <a:spcPts val="2340"/>
                </a:lnSpc>
                <a:spcBef>
                  <a:spcPct val="0"/>
                </a:spcBef>
              </a:pPr>
              <a:r>
                <a:rPr lang="en-US" b="true" sz="1800">
                  <a:solidFill>
                    <a:srgbClr val="01003B"/>
                  </a:solidFill>
                  <a:latin typeface="Be Vietnam Ultra-Bold"/>
                  <a:ea typeface="Be Vietnam Ultra-Bold"/>
                  <a:cs typeface="Be Vietnam Ultra-Bold"/>
                  <a:sym typeface="Be Vietnam Ultra-Bold"/>
                </a:rPr>
                <a:t>Solutions Ahead</a:t>
              </a:r>
            </a:p>
          </p:txBody>
        </p:sp>
      </p:grpSp>
      <p:grpSp>
        <p:nvGrpSpPr>
          <p:cNvPr name="Group 8" id="8"/>
          <p:cNvGrpSpPr/>
          <p:nvPr/>
        </p:nvGrpSpPr>
        <p:grpSpPr>
          <a:xfrm rot="0">
            <a:off x="638147" y="691102"/>
            <a:ext cx="4267517" cy="675197"/>
            <a:chOff x="0" y="0"/>
            <a:chExt cx="5690023" cy="900262"/>
          </a:xfrm>
        </p:grpSpPr>
        <p:sp>
          <p:nvSpPr>
            <p:cNvPr name="TextBox 9" id="9"/>
            <p:cNvSpPr txBox="true"/>
            <p:nvPr/>
          </p:nvSpPr>
          <p:spPr>
            <a:xfrm rot="0">
              <a:off x="1363627" y="188955"/>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F66C4"/>
                  </a:solidFill>
                  <a:latin typeface="IBM Plex Sans Bold"/>
                  <a:ea typeface="IBM Plex Sans Bold"/>
                  <a:cs typeface="IBM Plex Sans Bold"/>
                  <a:sym typeface="IBM Plex Sans Bold"/>
                </a:rPr>
                <a:t>Blue Rose</a:t>
              </a:r>
            </a:p>
          </p:txBody>
        </p:sp>
        <p:sp>
          <p:nvSpPr>
            <p:cNvPr name="Freeform 10" id="10"/>
            <p:cNvSpPr/>
            <p:nvPr/>
          </p:nvSpPr>
          <p:spPr>
            <a:xfrm flipH="false" flipV="false" rot="0">
              <a:off x="0" y="0"/>
              <a:ext cx="1273984" cy="900262"/>
            </a:xfrm>
            <a:custGeom>
              <a:avLst/>
              <a:gdLst/>
              <a:ahLst/>
              <a:cxnLst/>
              <a:rect r="r" b="b" t="t" l="l"/>
              <a:pathLst>
                <a:path h="900262" w="1273984">
                  <a:moveTo>
                    <a:pt x="0" y="0"/>
                  </a:moveTo>
                  <a:lnTo>
                    <a:pt x="1273984" y="0"/>
                  </a:lnTo>
                  <a:lnTo>
                    <a:pt x="1273984" y="900262"/>
                  </a:lnTo>
                  <a:lnTo>
                    <a:pt x="0" y="900262"/>
                  </a:lnTo>
                  <a:lnTo>
                    <a:pt x="0" y="0"/>
                  </a:lnTo>
                  <a:close/>
                </a:path>
              </a:pathLst>
            </a:custGeom>
            <a:blipFill>
              <a:blip r:embed="rId7"/>
              <a:stretch>
                <a:fillRect l="0" t="0" r="0" b="0"/>
              </a:stretch>
            </a:blipFill>
          </p:spPr>
        </p:sp>
      </p:grpSp>
      <p:grpSp>
        <p:nvGrpSpPr>
          <p:cNvPr name="Group 11" id="11"/>
          <p:cNvGrpSpPr/>
          <p:nvPr/>
        </p:nvGrpSpPr>
        <p:grpSpPr>
          <a:xfrm rot="0">
            <a:off x="9414112" y="2559901"/>
            <a:ext cx="7845188" cy="5176915"/>
            <a:chOff x="0" y="0"/>
            <a:chExt cx="10460251" cy="6902554"/>
          </a:xfrm>
        </p:grpSpPr>
        <p:sp>
          <p:nvSpPr>
            <p:cNvPr name="TextBox 12" id="12"/>
            <p:cNvSpPr txBox="true"/>
            <p:nvPr/>
          </p:nvSpPr>
          <p:spPr>
            <a:xfrm rot="0">
              <a:off x="0" y="0"/>
              <a:ext cx="10460251" cy="3042920"/>
            </a:xfrm>
            <a:prstGeom prst="rect">
              <a:avLst/>
            </a:prstGeom>
          </p:spPr>
          <p:txBody>
            <a:bodyPr anchor="t" rtlCol="false" tIns="0" lIns="0" bIns="0" rIns="0">
              <a:spAutoFit/>
            </a:bodyPr>
            <a:lstStyle/>
            <a:p>
              <a:pPr algn="l">
                <a:lnSpc>
                  <a:spcPts val="8947"/>
                </a:lnSpc>
              </a:pPr>
              <a:r>
                <a:rPr lang="en-US" sz="7455" b="true">
                  <a:solidFill>
                    <a:srgbClr val="EA4C89"/>
                  </a:solidFill>
                  <a:latin typeface="Tex Gyre Pagella Bold"/>
                  <a:ea typeface="Tex Gyre Pagella Bold"/>
                  <a:cs typeface="Tex Gyre Pagella Bold"/>
                  <a:sym typeface="Tex Gyre Pagella Bold"/>
                </a:rPr>
                <a:t>Problem Statement</a:t>
              </a:r>
            </a:p>
          </p:txBody>
        </p:sp>
        <p:sp>
          <p:nvSpPr>
            <p:cNvPr name="TextBox 13" id="13"/>
            <p:cNvSpPr txBox="true"/>
            <p:nvPr/>
          </p:nvSpPr>
          <p:spPr>
            <a:xfrm rot="0">
              <a:off x="0" y="4028120"/>
              <a:ext cx="8551509" cy="2874433"/>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1003B"/>
                  </a:solidFill>
                  <a:latin typeface="Tex Gyre Pagella"/>
                  <a:ea typeface="Tex Gyre Pagella"/>
                  <a:cs typeface="Tex Gyre Pagella"/>
                  <a:sym typeface="Tex Gyre Pagella"/>
                </a:rPr>
                <a:t>Overwhelming number of skincare products leads to confusion.</a:t>
              </a:r>
            </a:p>
            <a:p>
              <a:pPr algn="l">
                <a:lnSpc>
                  <a:spcPts val="3499"/>
                </a:lnSpc>
              </a:pPr>
            </a:p>
            <a:p>
              <a:pPr algn="l" marL="539749" indent="-269875" lvl="1">
                <a:lnSpc>
                  <a:spcPts val="3499"/>
                </a:lnSpc>
                <a:buFont typeface="Arial"/>
                <a:buChar char="•"/>
              </a:pPr>
              <a:r>
                <a:rPr lang="en-US" sz="2499">
                  <a:solidFill>
                    <a:srgbClr val="01003B"/>
                  </a:solidFill>
                  <a:latin typeface="Tex Gyre Pagella"/>
                  <a:ea typeface="Tex Gyre Pagella"/>
                  <a:cs typeface="Tex Gyre Pagella"/>
                  <a:sym typeface="Tex Gyre Pagella"/>
                </a:rPr>
                <a:t>Lack of personalized guidance for individual skin concerns</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AF8"/>
        </a:solidFill>
      </p:bgPr>
    </p:bg>
    <p:spTree>
      <p:nvGrpSpPr>
        <p:cNvPr id="1" name=""/>
        <p:cNvGrpSpPr/>
        <p:nvPr/>
      </p:nvGrpSpPr>
      <p:grpSpPr>
        <a:xfrm>
          <a:off x="0" y="0"/>
          <a:ext cx="0" cy="0"/>
          <a:chOff x="0" y="0"/>
          <a:chExt cx="0" cy="0"/>
        </a:xfrm>
      </p:grpSpPr>
      <p:sp>
        <p:nvSpPr>
          <p:cNvPr name="Freeform 2" id="2"/>
          <p:cNvSpPr/>
          <p:nvPr/>
        </p:nvSpPr>
        <p:spPr>
          <a:xfrm flipH="false" flipV="false" rot="-2415644">
            <a:off x="5915240" y="4334647"/>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2377847" y="2350770"/>
            <a:ext cx="4881453" cy="9920331"/>
            <a:chOff x="0" y="0"/>
            <a:chExt cx="5001260" cy="10163810"/>
          </a:xfrm>
        </p:grpSpPr>
        <p:sp>
          <p:nvSpPr>
            <p:cNvPr name="Freeform 4" id="4"/>
            <p:cNvSpPr/>
            <p:nvPr/>
          </p:nvSpPr>
          <p:spPr>
            <a:xfrm flipH="false" flipV="false" rot="0">
              <a:off x="0" y="0"/>
              <a:ext cx="5000993" cy="10163632"/>
            </a:xfrm>
            <a:custGeom>
              <a:avLst/>
              <a:gdLst/>
              <a:ahLst/>
              <a:cxnLst/>
              <a:rect r="r" b="b" t="t" l="l"/>
              <a:pathLst>
                <a:path h="10163632" w="5000993">
                  <a:moveTo>
                    <a:pt x="0" y="0"/>
                  </a:moveTo>
                  <a:lnTo>
                    <a:pt x="5000993" y="0"/>
                  </a:lnTo>
                  <a:lnTo>
                    <a:pt x="5000993" y="10163632"/>
                  </a:lnTo>
                  <a:lnTo>
                    <a:pt x="0" y="10163632"/>
                  </a:lnTo>
                  <a:close/>
                </a:path>
              </a:pathLst>
            </a:custGeom>
            <a:blipFill>
              <a:blip r:embed="rId4"/>
              <a:stretch>
                <a:fillRect l="-45" t="0" r="-45" b="0"/>
              </a:stretch>
            </a:blipFill>
          </p:spPr>
        </p:sp>
        <p:sp>
          <p:nvSpPr>
            <p:cNvPr name="Freeform 5" id="5"/>
            <p:cNvSpPr/>
            <p:nvPr/>
          </p:nvSpPr>
          <p:spPr>
            <a:xfrm flipH="false" flipV="false" rot="0">
              <a:off x="338760" y="288798"/>
              <a:ext cx="4330776" cy="9398000"/>
            </a:xfrm>
            <a:custGeom>
              <a:avLst/>
              <a:gdLst/>
              <a:ahLst/>
              <a:cxnLst/>
              <a:rect r="r" b="b" t="t" l="l"/>
              <a:pathLst>
                <a:path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5"/>
              <a:stretch>
                <a:fillRect l="-22289" t="0" r="-22289" b="0"/>
              </a:stretch>
            </a:blipFill>
          </p:spPr>
        </p:sp>
      </p:grpSp>
      <p:grpSp>
        <p:nvGrpSpPr>
          <p:cNvPr name="Group 6" id="6"/>
          <p:cNvGrpSpPr/>
          <p:nvPr/>
        </p:nvGrpSpPr>
        <p:grpSpPr>
          <a:xfrm rot="0">
            <a:off x="13982407" y="8179781"/>
            <a:ext cx="3873009" cy="1243013"/>
            <a:chOff x="0" y="0"/>
            <a:chExt cx="5741509" cy="1842694"/>
          </a:xfrm>
        </p:grpSpPr>
        <p:sp>
          <p:nvSpPr>
            <p:cNvPr name="Freeform 7" id="7"/>
            <p:cNvSpPr/>
            <p:nvPr/>
          </p:nvSpPr>
          <p:spPr>
            <a:xfrm flipH="false" flipV="false" rot="0">
              <a:off x="0" y="0"/>
              <a:ext cx="5741509" cy="1842694"/>
            </a:xfrm>
            <a:custGeom>
              <a:avLst/>
              <a:gdLst/>
              <a:ahLst/>
              <a:cxnLst/>
              <a:rect r="r" b="b" t="t" l="l"/>
              <a:pathLst>
                <a:path h="1842694" w="5741509">
                  <a:moveTo>
                    <a:pt x="59968" y="0"/>
                  </a:moveTo>
                  <a:lnTo>
                    <a:pt x="5681540" y="0"/>
                  </a:lnTo>
                  <a:cubicBezTo>
                    <a:pt x="5697445" y="0"/>
                    <a:pt x="5712698" y="6318"/>
                    <a:pt x="5723944" y="17564"/>
                  </a:cubicBezTo>
                  <a:cubicBezTo>
                    <a:pt x="5735191" y="28811"/>
                    <a:pt x="5741509" y="44064"/>
                    <a:pt x="5741509" y="59968"/>
                  </a:cubicBezTo>
                  <a:lnTo>
                    <a:pt x="5741509" y="1782725"/>
                  </a:lnTo>
                  <a:cubicBezTo>
                    <a:pt x="5741509" y="1798630"/>
                    <a:pt x="5735191" y="1813883"/>
                    <a:pt x="5723944" y="1825129"/>
                  </a:cubicBezTo>
                  <a:cubicBezTo>
                    <a:pt x="5712698" y="1836376"/>
                    <a:pt x="5697445" y="1842694"/>
                    <a:pt x="5681540" y="1842694"/>
                  </a:cubicBezTo>
                  <a:lnTo>
                    <a:pt x="59968" y="1842694"/>
                  </a:lnTo>
                  <a:cubicBezTo>
                    <a:pt x="44064" y="1842694"/>
                    <a:pt x="28811" y="1836376"/>
                    <a:pt x="17564" y="1825129"/>
                  </a:cubicBezTo>
                  <a:cubicBezTo>
                    <a:pt x="6318" y="1813883"/>
                    <a:pt x="0" y="1798630"/>
                    <a:pt x="0" y="1782725"/>
                  </a:cubicBezTo>
                  <a:lnTo>
                    <a:pt x="0" y="59968"/>
                  </a:lnTo>
                  <a:cubicBezTo>
                    <a:pt x="0" y="44064"/>
                    <a:pt x="6318" y="28811"/>
                    <a:pt x="17564" y="17564"/>
                  </a:cubicBezTo>
                  <a:cubicBezTo>
                    <a:pt x="28811" y="6318"/>
                    <a:pt x="44064" y="0"/>
                    <a:pt x="59968" y="0"/>
                  </a:cubicBezTo>
                  <a:close/>
                </a:path>
              </a:pathLst>
            </a:custGeom>
            <a:solidFill>
              <a:srgbClr val="F8F8F8"/>
            </a:solidFill>
            <a:ln w="9525" cap="rnd">
              <a:solidFill>
                <a:srgbClr val="01003B"/>
              </a:solidFill>
              <a:prstDash val="solid"/>
              <a:round/>
            </a:ln>
          </p:spPr>
        </p:sp>
        <p:sp>
          <p:nvSpPr>
            <p:cNvPr name="TextBox 8" id="8"/>
            <p:cNvSpPr txBox="true"/>
            <p:nvPr/>
          </p:nvSpPr>
          <p:spPr>
            <a:xfrm>
              <a:off x="0" y="-28575"/>
              <a:ext cx="5741509" cy="1871269"/>
            </a:xfrm>
            <a:prstGeom prst="rect">
              <a:avLst/>
            </a:prstGeom>
          </p:spPr>
          <p:txBody>
            <a:bodyPr anchor="ctr" rtlCol="false" tIns="254000" lIns="254000" bIns="254000" rIns="254000"/>
            <a:lstStyle/>
            <a:p>
              <a:pPr algn="ctr">
                <a:lnSpc>
                  <a:spcPts val="2100"/>
                </a:lnSpc>
              </a:pPr>
              <a:r>
                <a:rPr lang="en-US" sz="1500">
                  <a:solidFill>
                    <a:srgbClr val="01003B"/>
                  </a:solidFill>
                  <a:latin typeface="IBM Plex Sans"/>
                  <a:ea typeface="IBM Plex Sans"/>
                  <a:cs typeface="IBM Plex Sans"/>
                  <a:sym typeface="IBM Plex Sans"/>
                </a:rPr>
                <a:t>AI-driven analysis to find the perfect skincare solutions for your unique skin needs</a:t>
              </a:r>
            </a:p>
          </p:txBody>
        </p:sp>
      </p:grpSp>
      <p:grpSp>
        <p:nvGrpSpPr>
          <p:cNvPr name="Group 9" id="9"/>
          <p:cNvGrpSpPr/>
          <p:nvPr/>
        </p:nvGrpSpPr>
        <p:grpSpPr>
          <a:xfrm rot="0">
            <a:off x="730313" y="870369"/>
            <a:ext cx="4267517" cy="675197"/>
            <a:chOff x="0" y="0"/>
            <a:chExt cx="5690023" cy="900262"/>
          </a:xfrm>
        </p:grpSpPr>
        <p:sp>
          <p:nvSpPr>
            <p:cNvPr name="TextBox 10" id="10"/>
            <p:cNvSpPr txBox="true"/>
            <p:nvPr/>
          </p:nvSpPr>
          <p:spPr>
            <a:xfrm rot="0">
              <a:off x="1363627" y="188955"/>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F007E"/>
                  </a:solidFill>
                  <a:latin typeface="IBM Plex Sans Bold"/>
                  <a:ea typeface="IBM Plex Sans Bold"/>
                  <a:cs typeface="IBM Plex Sans Bold"/>
                  <a:sym typeface="IBM Plex Sans Bold"/>
                </a:rPr>
                <a:t>Blue Rose</a:t>
              </a:r>
            </a:p>
          </p:txBody>
        </p:sp>
        <p:sp>
          <p:nvSpPr>
            <p:cNvPr name="Freeform 11" id="11"/>
            <p:cNvSpPr/>
            <p:nvPr/>
          </p:nvSpPr>
          <p:spPr>
            <a:xfrm flipH="false" flipV="false" rot="0">
              <a:off x="0" y="0"/>
              <a:ext cx="1273984" cy="900262"/>
            </a:xfrm>
            <a:custGeom>
              <a:avLst/>
              <a:gdLst/>
              <a:ahLst/>
              <a:cxnLst/>
              <a:rect r="r" b="b" t="t" l="l"/>
              <a:pathLst>
                <a:path h="900262" w="1273984">
                  <a:moveTo>
                    <a:pt x="0" y="0"/>
                  </a:moveTo>
                  <a:lnTo>
                    <a:pt x="1273984" y="0"/>
                  </a:lnTo>
                  <a:lnTo>
                    <a:pt x="1273984" y="900262"/>
                  </a:lnTo>
                  <a:lnTo>
                    <a:pt x="0" y="900262"/>
                  </a:lnTo>
                  <a:lnTo>
                    <a:pt x="0" y="0"/>
                  </a:lnTo>
                  <a:close/>
                </a:path>
              </a:pathLst>
            </a:custGeom>
            <a:blipFill>
              <a:blip r:embed="rId6"/>
              <a:stretch>
                <a:fillRect l="0" t="0" r="0" b="0"/>
              </a:stretch>
            </a:blipFill>
          </p:spPr>
        </p:sp>
      </p:grpSp>
      <p:grpSp>
        <p:nvGrpSpPr>
          <p:cNvPr name="Group 12" id="12"/>
          <p:cNvGrpSpPr/>
          <p:nvPr/>
        </p:nvGrpSpPr>
        <p:grpSpPr>
          <a:xfrm rot="0">
            <a:off x="1028700" y="4550675"/>
            <a:ext cx="8454036" cy="3763440"/>
            <a:chOff x="0" y="0"/>
            <a:chExt cx="11272048" cy="5017919"/>
          </a:xfrm>
        </p:grpSpPr>
        <p:sp>
          <p:nvSpPr>
            <p:cNvPr name="TextBox 13" id="13"/>
            <p:cNvSpPr txBox="true"/>
            <p:nvPr/>
          </p:nvSpPr>
          <p:spPr>
            <a:xfrm rot="0">
              <a:off x="0" y="0"/>
              <a:ext cx="11272048" cy="647700"/>
            </a:xfrm>
            <a:prstGeom prst="rect">
              <a:avLst/>
            </a:prstGeom>
          </p:spPr>
          <p:txBody>
            <a:bodyPr anchor="t" rtlCol="false" tIns="0" lIns="0" bIns="0" rIns="0">
              <a:spAutoFit/>
            </a:bodyPr>
            <a:lstStyle/>
            <a:p>
              <a:pPr algn="l" marL="0" indent="0" lvl="0">
                <a:lnSpc>
                  <a:spcPts val="3840"/>
                </a:lnSpc>
                <a:spcBef>
                  <a:spcPct val="0"/>
                </a:spcBef>
              </a:pPr>
              <a:r>
                <a:rPr lang="en-US" sz="3200" u="none">
                  <a:solidFill>
                    <a:srgbClr val="FF007E"/>
                  </a:solidFill>
                  <a:latin typeface="Tex Gyre Bonum"/>
                  <a:ea typeface="Tex Gyre Bonum"/>
                  <a:cs typeface="Tex Gyre Bonum"/>
                  <a:sym typeface="Tex Gyre Bonum"/>
                </a:rPr>
                <a:t>Solution # 1</a:t>
              </a:r>
            </a:p>
          </p:txBody>
        </p:sp>
        <p:sp>
          <p:nvSpPr>
            <p:cNvPr name="TextBox 14" id="14"/>
            <p:cNvSpPr txBox="true"/>
            <p:nvPr/>
          </p:nvSpPr>
          <p:spPr>
            <a:xfrm rot="0">
              <a:off x="0" y="998264"/>
              <a:ext cx="11272048" cy="1083945"/>
            </a:xfrm>
            <a:prstGeom prst="rect">
              <a:avLst/>
            </a:prstGeom>
          </p:spPr>
          <p:txBody>
            <a:bodyPr anchor="t" rtlCol="false" tIns="0" lIns="0" bIns="0" rIns="0">
              <a:spAutoFit/>
            </a:bodyPr>
            <a:lstStyle/>
            <a:p>
              <a:pPr algn="l">
                <a:lnSpc>
                  <a:spcPts val="3359"/>
                </a:lnSpc>
              </a:pPr>
              <a:r>
                <a:rPr lang="en-US" sz="2400">
                  <a:solidFill>
                    <a:srgbClr val="01003B"/>
                  </a:solidFill>
                  <a:latin typeface="Tex Gyre Bonum"/>
                  <a:ea typeface="Tex Gyre Bonum"/>
                  <a:cs typeface="Tex Gyre Bonum"/>
                  <a:sym typeface="Tex Gyre Bonum"/>
                </a:rPr>
                <a:t>AI-driven analysis provides tailored skincare recommendations.</a:t>
              </a:r>
            </a:p>
          </p:txBody>
        </p:sp>
        <p:sp>
          <p:nvSpPr>
            <p:cNvPr name="TextBox 15" id="15"/>
            <p:cNvSpPr txBox="true"/>
            <p:nvPr/>
          </p:nvSpPr>
          <p:spPr>
            <a:xfrm rot="0">
              <a:off x="0" y="2935710"/>
              <a:ext cx="11272048" cy="647700"/>
            </a:xfrm>
            <a:prstGeom prst="rect">
              <a:avLst/>
            </a:prstGeom>
          </p:spPr>
          <p:txBody>
            <a:bodyPr anchor="t" rtlCol="false" tIns="0" lIns="0" bIns="0" rIns="0">
              <a:spAutoFit/>
            </a:bodyPr>
            <a:lstStyle/>
            <a:p>
              <a:pPr algn="l" marL="0" indent="0" lvl="0">
                <a:lnSpc>
                  <a:spcPts val="3840"/>
                </a:lnSpc>
                <a:spcBef>
                  <a:spcPct val="0"/>
                </a:spcBef>
              </a:pPr>
              <a:r>
                <a:rPr lang="en-US" sz="3200" u="none">
                  <a:solidFill>
                    <a:srgbClr val="FF007E"/>
                  </a:solidFill>
                  <a:latin typeface="Tex Gyre Bonum"/>
                  <a:ea typeface="Tex Gyre Bonum"/>
                  <a:cs typeface="Tex Gyre Bonum"/>
                  <a:sym typeface="Tex Gyre Bonum"/>
                </a:rPr>
                <a:t>Solution # 2</a:t>
              </a:r>
            </a:p>
          </p:txBody>
        </p:sp>
        <p:sp>
          <p:nvSpPr>
            <p:cNvPr name="TextBox 16" id="16"/>
            <p:cNvSpPr txBox="true"/>
            <p:nvPr/>
          </p:nvSpPr>
          <p:spPr>
            <a:xfrm rot="0">
              <a:off x="0" y="3933974"/>
              <a:ext cx="11272048" cy="1083945"/>
            </a:xfrm>
            <a:prstGeom prst="rect">
              <a:avLst/>
            </a:prstGeom>
          </p:spPr>
          <p:txBody>
            <a:bodyPr anchor="t" rtlCol="false" tIns="0" lIns="0" bIns="0" rIns="0">
              <a:spAutoFit/>
            </a:bodyPr>
            <a:lstStyle/>
            <a:p>
              <a:pPr algn="l">
                <a:lnSpc>
                  <a:spcPts val="3359"/>
                </a:lnSpc>
              </a:pPr>
              <a:r>
                <a:rPr lang="en-US" sz="2400">
                  <a:solidFill>
                    <a:srgbClr val="01003B"/>
                  </a:solidFill>
                  <a:latin typeface="Tex Gyre Bonum"/>
                  <a:ea typeface="Tex Gyre Bonum"/>
                  <a:cs typeface="Tex Gyre Bonum"/>
                  <a:sym typeface="Tex Gyre Bonum"/>
                </a:rPr>
                <a:t>Easy-to-use</a:t>
              </a:r>
              <a:r>
                <a:rPr lang="en-US" sz="2400" u="none">
                  <a:solidFill>
                    <a:srgbClr val="01003B"/>
                  </a:solidFill>
                  <a:latin typeface="Tex Gyre Bonum"/>
                  <a:ea typeface="Tex Gyre Bonum"/>
                  <a:cs typeface="Tex Gyre Bonum"/>
                  <a:sym typeface="Tex Gyre Bonum"/>
                </a:rPr>
                <a:t> platform for identifying suitable products quickly.</a:t>
              </a:r>
            </a:p>
          </p:txBody>
        </p:sp>
      </p:grpSp>
      <p:sp>
        <p:nvSpPr>
          <p:cNvPr name="TextBox 17" id="17"/>
          <p:cNvSpPr txBox="true"/>
          <p:nvPr/>
        </p:nvSpPr>
        <p:spPr>
          <a:xfrm rot="0">
            <a:off x="1028700" y="2341245"/>
            <a:ext cx="10387445" cy="1083945"/>
          </a:xfrm>
          <a:prstGeom prst="rect">
            <a:avLst/>
          </a:prstGeom>
        </p:spPr>
        <p:txBody>
          <a:bodyPr anchor="t" rtlCol="false" tIns="0" lIns="0" bIns="0" rIns="0">
            <a:spAutoFit/>
          </a:bodyPr>
          <a:lstStyle/>
          <a:p>
            <a:pPr algn="l">
              <a:lnSpc>
                <a:spcPts val="8400"/>
              </a:lnSpc>
            </a:pPr>
            <a:r>
              <a:rPr lang="en-US" b="true" sz="7000">
                <a:solidFill>
                  <a:srgbClr val="01003B"/>
                </a:solidFill>
                <a:latin typeface="Tex Gyre Pagella Bold"/>
                <a:ea typeface="Tex Gyre Pagella Bold"/>
                <a:cs typeface="Tex Gyre Pagella Bold"/>
                <a:sym typeface="Tex Gyre Pagella Bold"/>
              </a:rPr>
              <a:t>Proposed Solutions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8726452" y="3029422"/>
            <a:ext cx="3989911" cy="1630715"/>
            <a:chOff x="0" y="0"/>
            <a:chExt cx="1050841" cy="429489"/>
          </a:xfrm>
        </p:grpSpPr>
        <p:sp>
          <p:nvSpPr>
            <p:cNvPr name="Freeform 4" id="4"/>
            <p:cNvSpPr/>
            <p:nvPr/>
          </p:nvSpPr>
          <p:spPr>
            <a:xfrm flipH="false" flipV="false" rot="0">
              <a:off x="0" y="0"/>
              <a:ext cx="1050841" cy="429489"/>
            </a:xfrm>
            <a:custGeom>
              <a:avLst/>
              <a:gdLst/>
              <a:ahLst/>
              <a:cxnLst/>
              <a:rect r="r" b="b" t="t" l="l"/>
              <a:pathLst>
                <a:path h="429489" w="1050841">
                  <a:moveTo>
                    <a:pt x="77615" y="0"/>
                  </a:moveTo>
                  <a:lnTo>
                    <a:pt x="973226" y="0"/>
                  </a:lnTo>
                  <a:cubicBezTo>
                    <a:pt x="993811" y="0"/>
                    <a:pt x="1013552" y="8177"/>
                    <a:pt x="1028108" y="22733"/>
                  </a:cubicBezTo>
                  <a:cubicBezTo>
                    <a:pt x="1042663" y="37289"/>
                    <a:pt x="1050841" y="57030"/>
                    <a:pt x="1050841" y="77615"/>
                  </a:cubicBezTo>
                  <a:lnTo>
                    <a:pt x="1050841" y="351874"/>
                  </a:lnTo>
                  <a:cubicBezTo>
                    <a:pt x="1050841" y="394739"/>
                    <a:pt x="1016091" y="429489"/>
                    <a:pt x="973226" y="429489"/>
                  </a:cubicBezTo>
                  <a:lnTo>
                    <a:pt x="77615" y="429489"/>
                  </a:lnTo>
                  <a:cubicBezTo>
                    <a:pt x="57030" y="429489"/>
                    <a:pt x="37289" y="421311"/>
                    <a:pt x="22733" y="406756"/>
                  </a:cubicBezTo>
                  <a:cubicBezTo>
                    <a:pt x="8177" y="392200"/>
                    <a:pt x="0" y="372459"/>
                    <a:pt x="0" y="351874"/>
                  </a:cubicBezTo>
                  <a:lnTo>
                    <a:pt x="0" y="77615"/>
                  </a:lnTo>
                  <a:cubicBezTo>
                    <a:pt x="0" y="34749"/>
                    <a:pt x="34749" y="0"/>
                    <a:pt x="77615" y="0"/>
                  </a:cubicBezTo>
                  <a:close/>
                </a:path>
              </a:pathLst>
            </a:custGeom>
            <a:solidFill>
              <a:srgbClr val="FF007E"/>
            </a:solidFill>
            <a:ln cap="rnd">
              <a:noFill/>
              <a:prstDash val="solid"/>
              <a:round/>
            </a:ln>
          </p:spPr>
        </p:sp>
        <p:sp>
          <p:nvSpPr>
            <p:cNvPr name="TextBox 5" id="5"/>
            <p:cNvSpPr txBox="true"/>
            <p:nvPr/>
          </p:nvSpPr>
          <p:spPr>
            <a:xfrm>
              <a:off x="0" y="-76200"/>
              <a:ext cx="1050841" cy="505689"/>
            </a:xfrm>
            <a:prstGeom prst="rect">
              <a:avLst/>
            </a:prstGeom>
          </p:spPr>
          <p:txBody>
            <a:bodyPr anchor="ctr" rtlCol="false" tIns="50800" lIns="50800" bIns="50800" rIns="50800"/>
            <a:lstStyle/>
            <a:p>
              <a:pPr algn="ctr" marL="0" indent="0" lvl="0">
                <a:lnSpc>
                  <a:spcPts val="5599"/>
                </a:lnSpc>
                <a:spcBef>
                  <a:spcPct val="0"/>
                </a:spcBef>
              </a:pPr>
              <a:r>
                <a:rPr lang="en-US" b="true" sz="3999">
                  <a:solidFill>
                    <a:srgbClr val="F8F8F8"/>
                  </a:solidFill>
                  <a:latin typeface="Tex Gyre Pagella Bold"/>
                  <a:ea typeface="Tex Gyre Pagella Bold"/>
                  <a:cs typeface="Tex Gyre Pagella Bold"/>
                  <a:sym typeface="Tex Gyre Pagella Bold"/>
                </a:rPr>
                <a:t>1</a:t>
              </a:r>
              <a:r>
                <a:rPr lang="en-US" b="true" sz="3999" u="none">
                  <a:solidFill>
                    <a:srgbClr val="F8F8F8"/>
                  </a:solidFill>
                  <a:latin typeface="Tex Gyre Pagella Bold"/>
                  <a:ea typeface="Tex Gyre Pagella Bold"/>
                  <a:cs typeface="Tex Gyre Pagella Bold"/>
                  <a:sym typeface="Tex Gyre Pagella Bold"/>
                </a:rPr>
                <a:t>00,00</a:t>
              </a:r>
            </a:p>
          </p:txBody>
        </p:sp>
      </p:grpSp>
      <p:sp>
        <p:nvSpPr>
          <p:cNvPr name="Freeform 6" id="6"/>
          <p:cNvSpPr/>
          <p:nvPr/>
        </p:nvSpPr>
        <p:spPr>
          <a:xfrm flipH="false" flipV="false" rot="543904">
            <a:off x="-940728" y="8061713"/>
            <a:ext cx="10103966" cy="8156656"/>
          </a:xfrm>
          <a:custGeom>
            <a:avLst/>
            <a:gdLst/>
            <a:ahLst/>
            <a:cxnLst/>
            <a:rect r="r" b="b" t="t" l="l"/>
            <a:pathLst>
              <a:path h="8156656" w="10103966">
                <a:moveTo>
                  <a:pt x="0" y="0"/>
                </a:moveTo>
                <a:lnTo>
                  <a:pt x="10103966" y="0"/>
                </a:lnTo>
                <a:lnTo>
                  <a:pt x="10103966" y="8156656"/>
                </a:lnTo>
                <a:lnTo>
                  <a:pt x="0" y="81566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028700" y="1845444"/>
            <a:ext cx="8714004" cy="1520190"/>
          </a:xfrm>
          <a:prstGeom prst="rect">
            <a:avLst/>
          </a:prstGeom>
        </p:spPr>
        <p:txBody>
          <a:bodyPr anchor="t" rtlCol="false" tIns="0" lIns="0" bIns="0" rIns="0">
            <a:spAutoFit/>
          </a:bodyPr>
          <a:lstStyle/>
          <a:p>
            <a:pPr algn="l">
              <a:lnSpc>
                <a:spcPts val="11873"/>
              </a:lnSpc>
            </a:pPr>
            <a:r>
              <a:rPr lang="en-US" sz="9894" b="true">
                <a:solidFill>
                  <a:srgbClr val="F8F8F8"/>
                </a:solidFill>
                <a:latin typeface="Tex Gyre Pagella Bold"/>
                <a:ea typeface="Tex Gyre Pagella Bold"/>
                <a:cs typeface="Tex Gyre Pagella Bold"/>
                <a:sym typeface="Tex Gyre Pagella Bold"/>
              </a:rPr>
              <a:t>OBJECTIVE</a:t>
            </a:r>
          </a:p>
        </p:txBody>
      </p:sp>
      <p:sp>
        <p:nvSpPr>
          <p:cNvPr name="TextBox 8" id="8"/>
          <p:cNvSpPr txBox="true"/>
          <p:nvPr/>
        </p:nvSpPr>
        <p:spPr>
          <a:xfrm rot="0">
            <a:off x="1028700" y="3778105"/>
            <a:ext cx="6843422" cy="3804285"/>
          </a:xfrm>
          <a:prstGeom prst="rect">
            <a:avLst/>
          </a:prstGeom>
        </p:spPr>
        <p:txBody>
          <a:bodyPr anchor="t" rtlCol="false" tIns="0" lIns="0" bIns="0" rIns="0">
            <a:spAutoFit/>
          </a:bodyPr>
          <a:lstStyle/>
          <a:p>
            <a:pPr algn="l">
              <a:lnSpc>
                <a:spcPts val="5040"/>
              </a:lnSpc>
            </a:pPr>
            <a:r>
              <a:rPr lang="en-US" sz="3600">
                <a:solidFill>
                  <a:srgbClr val="F8F8F8"/>
                </a:solidFill>
                <a:latin typeface="Tex Gyre Pagella"/>
                <a:ea typeface="Tex Gyre Pagella"/>
                <a:cs typeface="Tex Gyre Pagella"/>
                <a:sym typeface="Tex Gyre Pagella"/>
              </a:rPr>
              <a:t>Develop an AI-powe</a:t>
            </a:r>
            <a:r>
              <a:rPr lang="en-US" sz="3600" u="none">
                <a:solidFill>
                  <a:srgbClr val="F8F8F8"/>
                </a:solidFill>
                <a:latin typeface="Tex Gyre Pagella"/>
                <a:ea typeface="Tex Gyre Pagella"/>
                <a:cs typeface="Tex Gyre Pagella"/>
                <a:sym typeface="Tex Gyre Pagella"/>
              </a:rPr>
              <a:t>red skincare application that analyzes skin conditions, recommends personalized skincare routines and products based on user lifestyle and concerns.</a:t>
            </a:r>
          </a:p>
        </p:txBody>
      </p:sp>
      <p:grpSp>
        <p:nvGrpSpPr>
          <p:cNvPr name="Group 9" id="9"/>
          <p:cNvGrpSpPr/>
          <p:nvPr/>
        </p:nvGrpSpPr>
        <p:grpSpPr>
          <a:xfrm rot="0">
            <a:off x="12956493" y="2837610"/>
            <a:ext cx="5331507" cy="1620182"/>
            <a:chOff x="0" y="0"/>
            <a:chExt cx="7108676" cy="2160243"/>
          </a:xfrm>
        </p:grpSpPr>
        <p:sp>
          <p:nvSpPr>
            <p:cNvPr name="TextBox 10" id="10"/>
            <p:cNvSpPr txBox="true"/>
            <p:nvPr/>
          </p:nvSpPr>
          <p:spPr>
            <a:xfrm rot="0">
              <a:off x="0" y="-19050"/>
              <a:ext cx="7108676" cy="464397"/>
            </a:xfrm>
            <a:prstGeom prst="rect">
              <a:avLst/>
            </a:prstGeom>
          </p:spPr>
          <p:txBody>
            <a:bodyPr anchor="t" rtlCol="false" tIns="0" lIns="0" bIns="0" rIns="0">
              <a:spAutoFit/>
            </a:bodyPr>
            <a:lstStyle/>
            <a:p>
              <a:pPr algn="l" marL="0" indent="0" lvl="0">
                <a:lnSpc>
                  <a:spcPts val="2859"/>
                </a:lnSpc>
                <a:spcBef>
                  <a:spcPct val="0"/>
                </a:spcBef>
              </a:pPr>
              <a:r>
                <a:rPr lang="en-US" b="true" sz="2199" spc="191" u="none">
                  <a:solidFill>
                    <a:srgbClr val="F8F8F8"/>
                  </a:solidFill>
                  <a:latin typeface="Be Vietnam Ultra-Bold"/>
                  <a:ea typeface="Be Vietnam Ultra-Bold"/>
                  <a:cs typeface="Be Vietnam Ultra-Bold"/>
                  <a:sym typeface="Be Vietnam Ultra-Bold"/>
                </a:rPr>
                <a:t>TARGET # 1</a:t>
              </a:r>
            </a:p>
          </p:txBody>
        </p:sp>
        <p:sp>
          <p:nvSpPr>
            <p:cNvPr name="TextBox 11" id="11"/>
            <p:cNvSpPr txBox="true"/>
            <p:nvPr/>
          </p:nvSpPr>
          <p:spPr>
            <a:xfrm rot="0">
              <a:off x="0" y="517498"/>
              <a:ext cx="7108676" cy="1642745"/>
            </a:xfrm>
            <a:prstGeom prst="rect">
              <a:avLst/>
            </a:prstGeom>
          </p:spPr>
          <p:txBody>
            <a:bodyPr anchor="t" rtlCol="false" tIns="0" lIns="0" bIns="0" rIns="0">
              <a:spAutoFit/>
            </a:bodyPr>
            <a:lstStyle/>
            <a:p>
              <a:pPr algn="l">
                <a:lnSpc>
                  <a:spcPts val="3359"/>
                </a:lnSpc>
              </a:pPr>
              <a:r>
                <a:rPr lang="en-US" sz="2400">
                  <a:solidFill>
                    <a:srgbClr val="F8F8F8"/>
                  </a:solidFill>
                  <a:latin typeface="IBM Plex Sans"/>
                  <a:ea typeface="IBM Plex Sans"/>
                  <a:cs typeface="IBM Plex Sans"/>
                  <a:sym typeface="IBM Plex Sans"/>
                </a:rPr>
                <a:t>Aim to </a:t>
              </a:r>
              <a:r>
                <a:rPr lang="en-US" sz="2400" u="none">
                  <a:solidFill>
                    <a:srgbClr val="F8F8F8"/>
                  </a:solidFill>
                  <a:latin typeface="IBM Plex Sans"/>
                  <a:ea typeface="IBM Plex Sans"/>
                  <a:cs typeface="IBM Plex Sans"/>
                  <a:sym typeface="IBM Plex Sans"/>
                </a:rPr>
                <a:t>reach 10,000 users within a year by offering personalized, AI-driven skincare solutions.</a:t>
              </a:r>
            </a:p>
          </p:txBody>
        </p:sp>
      </p:grpSp>
      <p:grpSp>
        <p:nvGrpSpPr>
          <p:cNvPr name="Group 12" id="12"/>
          <p:cNvGrpSpPr/>
          <p:nvPr/>
        </p:nvGrpSpPr>
        <p:grpSpPr>
          <a:xfrm rot="0">
            <a:off x="8726452" y="6569954"/>
            <a:ext cx="3989911" cy="1630715"/>
            <a:chOff x="0" y="0"/>
            <a:chExt cx="1050841" cy="429489"/>
          </a:xfrm>
        </p:grpSpPr>
        <p:sp>
          <p:nvSpPr>
            <p:cNvPr name="Freeform 13" id="13"/>
            <p:cNvSpPr/>
            <p:nvPr/>
          </p:nvSpPr>
          <p:spPr>
            <a:xfrm flipH="false" flipV="false" rot="0">
              <a:off x="0" y="0"/>
              <a:ext cx="1050841" cy="429489"/>
            </a:xfrm>
            <a:custGeom>
              <a:avLst/>
              <a:gdLst/>
              <a:ahLst/>
              <a:cxnLst/>
              <a:rect r="r" b="b" t="t" l="l"/>
              <a:pathLst>
                <a:path h="429489" w="1050841">
                  <a:moveTo>
                    <a:pt x="77615" y="0"/>
                  </a:moveTo>
                  <a:lnTo>
                    <a:pt x="973226" y="0"/>
                  </a:lnTo>
                  <a:cubicBezTo>
                    <a:pt x="993811" y="0"/>
                    <a:pt x="1013552" y="8177"/>
                    <a:pt x="1028108" y="22733"/>
                  </a:cubicBezTo>
                  <a:cubicBezTo>
                    <a:pt x="1042663" y="37289"/>
                    <a:pt x="1050841" y="57030"/>
                    <a:pt x="1050841" y="77615"/>
                  </a:cubicBezTo>
                  <a:lnTo>
                    <a:pt x="1050841" y="351874"/>
                  </a:lnTo>
                  <a:cubicBezTo>
                    <a:pt x="1050841" y="394739"/>
                    <a:pt x="1016091" y="429489"/>
                    <a:pt x="973226" y="429489"/>
                  </a:cubicBezTo>
                  <a:lnTo>
                    <a:pt x="77615" y="429489"/>
                  </a:lnTo>
                  <a:cubicBezTo>
                    <a:pt x="57030" y="429489"/>
                    <a:pt x="37289" y="421311"/>
                    <a:pt x="22733" y="406756"/>
                  </a:cubicBezTo>
                  <a:cubicBezTo>
                    <a:pt x="8177" y="392200"/>
                    <a:pt x="0" y="372459"/>
                    <a:pt x="0" y="351874"/>
                  </a:cubicBezTo>
                  <a:lnTo>
                    <a:pt x="0" y="77615"/>
                  </a:lnTo>
                  <a:cubicBezTo>
                    <a:pt x="0" y="34749"/>
                    <a:pt x="34749" y="0"/>
                    <a:pt x="77615" y="0"/>
                  </a:cubicBezTo>
                  <a:close/>
                </a:path>
              </a:pathLst>
            </a:custGeom>
            <a:solidFill>
              <a:srgbClr val="FF007E"/>
            </a:solidFill>
          </p:spPr>
        </p:sp>
        <p:sp>
          <p:nvSpPr>
            <p:cNvPr name="TextBox 14" id="14"/>
            <p:cNvSpPr txBox="true"/>
            <p:nvPr/>
          </p:nvSpPr>
          <p:spPr>
            <a:xfrm>
              <a:off x="0" y="-76200"/>
              <a:ext cx="1050841" cy="505689"/>
            </a:xfrm>
            <a:prstGeom prst="rect">
              <a:avLst/>
            </a:prstGeom>
          </p:spPr>
          <p:txBody>
            <a:bodyPr anchor="ctr" rtlCol="false" tIns="50800" lIns="50800" bIns="50800" rIns="50800"/>
            <a:lstStyle/>
            <a:p>
              <a:pPr algn="ctr">
                <a:lnSpc>
                  <a:spcPts val="5599"/>
                </a:lnSpc>
              </a:pPr>
              <a:r>
                <a:rPr lang="en-US" b="true" sz="3999">
                  <a:solidFill>
                    <a:srgbClr val="F8F8F8"/>
                  </a:solidFill>
                  <a:latin typeface="Tex Gyre Pagella Bold"/>
                  <a:ea typeface="Tex Gyre Pagella Bold"/>
                  <a:cs typeface="Tex Gyre Pagella Bold"/>
                  <a:sym typeface="Tex Gyre Pagella Bold"/>
                </a:rPr>
                <a:t>95%</a:t>
              </a:r>
            </a:p>
          </p:txBody>
        </p:sp>
      </p:grpSp>
      <p:grpSp>
        <p:nvGrpSpPr>
          <p:cNvPr name="Group 15" id="15"/>
          <p:cNvGrpSpPr/>
          <p:nvPr/>
        </p:nvGrpSpPr>
        <p:grpSpPr>
          <a:xfrm rot="0">
            <a:off x="12956493" y="6365670"/>
            <a:ext cx="5331507" cy="2039282"/>
            <a:chOff x="0" y="0"/>
            <a:chExt cx="7108676" cy="2719043"/>
          </a:xfrm>
        </p:grpSpPr>
        <p:sp>
          <p:nvSpPr>
            <p:cNvPr name="TextBox 16" id="16"/>
            <p:cNvSpPr txBox="true"/>
            <p:nvPr/>
          </p:nvSpPr>
          <p:spPr>
            <a:xfrm rot="0">
              <a:off x="0" y="-19050"/>
              <a:ext cx="7108676" cy="464397"/>
            </a:xfrm>
            <a:prstGeom prst="rect">
              <a:avLst/>
            </a:prstGeom>
          </p:spPr>
          <p:txBody>
            <a:bodyPr anchor="t" rtlCol="false" tIns="0" lIns="0" bIns="0" rIns="0">
              <a:spAutoFit/>
            </a:bodyPr>
            <a:lstStyle/>
            <a:p>
              <a:pPr algn="l" marL="0" indent="0" lvl="0">
                <a:lnSpc>
                  <a:spcPts val="2859"/>
                </a:lnSpc>
                <a:spcBef>
                  <a:spcPct val="0"/>
                </a:spcBef>
              </a:pPr>
              <a:r>
                <a:rPr lang="en-US" b="true" sz="2199" spc="191" u="none">
                  <a:solidFill>
                    <a:srgbClr val="F8F8F8"/>
                  </a:solidFill>
                  <a:latin typeface="Be Vietnam Ultra-Bold"/>
                  <a:ea typeface="Be Vietnam Ultra-Bold"/>
                  <a:cs typeface="Be Vietnam Ultra-Bold"/>
                  <a:sym typeface="Be Vietnam Ultra-Bold"/>
                </a:rPr>
                <a:t>TARGET # 2</a:t>
              </a:r>
            </a:p>
          </p:txBody>
        </p:sp>
        <p:sp>
          <p:nvSpPr>
            <p:cNvPr name="TextBox 17" id="17"/>
            <p:cNvSpPr txBox="true"/>
            <p:nvPr/>
          </p:nvSpPr>
          <p:spPr>
            <a:xfrm rot="0">
              <a:off x="0" y="517498"/>
              <a:ext cx="7108676" cy="2201545"/>
            </a:xfrm>
            <a:prstGeom prst="rect">
              <a:avLst/>
            </a:prstGeom>
          </p:spPr>
          <p:txBody>
            <a:bodyPr anchor="t" rtlCol="false" tIns="0" lIns="0" bIns="0" rIns="0">
              <a:spAutoFit/>
            </a:bodyPr>
            <a:lstStyle/>
            <a:p>
              <a:pPr algn="l">
                <a:lnSpc>
                  <a:spcPts val="3359"/>
                </a:lnSpc>
              </a:pPr>
              <a:r>
                <a:rPr lang="en-US" sz="2400">
                  <a:solidFill>
                    <a:srgbClr val="F8F8F8"/>
                  </a:solidFill>
                  <a:latin typeface="IBM Plex Sans"/>
                  <a:ea typeface="IBM Plex Sans"/>
                  <a:cs typeface="IBM Plex Sans"/>
                  <a:sym typeface="IBM Plex Sans"/>
                </a:rPr>
                <a:t>Achieve 95% use</a:t>
              </a:r>
              <a:r>
                <a:rPr lang="en-US" sz="2400" u="none">
                  <a:solidFill>
                    <a:srgbClr val="F8F8F8"/>
                  </a:solidFill>
                  <a:latin typeface="IBM Plex Sans"/>
                  <a:ea typeface="IBM Plex Sans"/>
                  <a:cs typeface="IBM Plex Sans"/>
                  <a:sym typeface="IBM Plex Sans"/>
                </a:rPr>
                <a:t>r satisfaction by delivering accurate skin analysis, effective product recommendations, and personalized skincare routines.</a:t>
              </a:r>
            </a:p>
          </p:txBody>
        </p:sp>
      </p:grpSp>
      <p:sp>
        <p:nvSpPr>
          <p:cNvPr name="Freeform 18" id="18"/>
          <p:cNvSpPr/>
          <p:nvPr/>
        </p:nvSpPr>
        <p:spPr>
          <a:xfrm flipH="false" flipV="false" rot="2159446">
            <a:off x="13111917" y="-3539846"/>
            <a:ext cx="7814506" cy="6308438"/>
          </a:xfrm>
          <a:custGeom>
            <a:avLst/>
            <a:gdLst/>
            <a:ahLst/>
            <a:cxnLst/>
            <a:rect r="r" b="b" t="t" l="l"/>
            <a:pathLst>
              <a:path h="6308438" w="7814506">
                <a:moveTo>
                  <a:pt x="0" y="0"/>
                </a:moveTo>
                <a:lnTo>
                  <a:pt x="7814506" y="0"/>
                </a:lnTo>
                <a:lnTo>
                  <a:pt x="7814506" y="6308437"/>
                </a:lnTo>
                <a:lnTo>
                  <a:pt x="0" y="63084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9" id="19"/>
          <p:cNvGrpSpPr/>
          <p:nvPr/>
        </p:nvGrpSpPr>
        <p:grpSpPr>
          <a:xfrm rot="0">
            <a:off x="467662" y="691102"/>
            <a:ext cx="4267517" cy="675197"/>
            <a:chOff x="0" y="0"/>
            <a:chExt cx="5690023" cy="900262"/>
          </a:xfrm>
        </p:grpSpPr>
        <p:sp>
          <p:nvSpPr>
            <p:cNvPr name="TextBox 20" id="20"/>
            <p:cNvSpPr txBox="true"/>
            <p:nvPr/>
          </p:nvSpPr>
          <p:spPr>
            <a:xfrm rot="0">
              <a:off x="1363627" y="188955"/>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Blue Rose</a:t>
              </a:r>
            </a:p>
          </p:txBody>
        </p:sp>
        <p:sp>
          <p:nvSpPr>
            <p:cNvPr name="Freeform 21" id="21"/>
            <p:cNvSpPr/>
            <p:nvPr/>
          </p:nvSpPr>
          <p:spPr>
            <a:xfrm flipH="false" flipV="false" rot="0">
              <a:off x="0" y="0"/>
              <a:ext cx="1273984" cy="900262"/>
            </a:xfrm>
            <a:custGeom>
              <a:avLst/>
              <a:gdLst/>
              <a:ahLst/>
              <a:cxnLst/>
              <a:rect r="r" b="b" t="t" l="l"/>
              <a:pathLst>
                <a:path h="900262" w="1273984">
                  <a:moveTo>
                    <a:pt x="0" y="0"/>
                  </a:moveTo>
                  <a:lnTo>
                    <a:pt x="1273984" y="0"/>
                  </a:lnTo>
                  <a:lnTo>
                    <a:pt x="1273984" y="900262"/>
                  </a:lnTo>
                  <a:lnTo>
                    <a:pt x="0" y="900262"/>
                  </a:lnTo>
                  <a:lnTo>
                    <a:pt x="0" y="0"/>
                  </a:lnTo>
                  <a:close/>
                </a:path>
              </a:pathLst>
            </a:custGeom>
            <a:blipFill>
              <a:blip r:embed="rId7"/>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18833" y="1028700"/>
            <a:ext cx="4267517" cy="675197"/>
            <a:chOff x="0" y="0"/>
            <a:chExt cx="5690023" cy="900262"/>
          </a:xfrm>
        </p:grpSpPr>
        <p:sp>
          <p:nvSpPr>
            <p:cNvPr name="TextBox 3" id="3"/>
            <p:cNvSpPr txBox="true"/>
            <p:nvPr/>
          </p:nvSpPr>
          <p:spPr>
            <a:xfrm rot="0">
              <a:off x="1363627" y="188955"/>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E1198B"/>
                  </a:solidFill>
                  <a:latin typeface="IBM Plex Sans Bold"/>
                  <a:ea typeface="IBM Plex Sans Bold"/>
                  <a:cs typeface="IBM Plex Sans Bold"/>
                  <a:sym typeface="IBM Plex Sans Bold"/>
                </a:rPr>
                <a:t>Blue Rose</a:t>
              </a:r>
            </a:p>
          </p:txBody>
        </p:sp>
        <p:sp>
          <p:nvSpPr>
            <p:cNvPr name="Freeform 4" id="4"/>
            <p:cNvSpPr/>
            <p:nvPr/>
          </p:nvSpPr>
          <p:spPr>
            <a:xfrm flipH="false" flipV="false" rot="0">
              <a:off x="0" y="0"/>
              <a:ext cx="1273984" cy="900262"/>
            </a:xfrm>
            <a:custGeom>
              <a:avLst/>
              <a:gdLst/>
              <a:ahLst/>
              <a:cxnLst/>
              <a:rect r="r" b="b" t="t" l="l"/>
              <a:pathLst>
                <a:path h="900262" w="1273984">
                  <a:moveTo>
                    <a:pt x="0" y="0"/>
                  </a:moveTo>
                  <a:lnTo>
                    <a:pt x="1273984" y="0"/>
                  </a:lnTo>
                  <a:lnTo>
                    <a:pt x="1273984" y="900262"/>
                  </a:lnTo>
                  <a:lnTo>
                    <a:pt x="0" y="900262"/>
                  </a:lnTo>
                  <a:lnTo>
                    <a:pt x="0" y="0"/>
                  </a:lnTo>
                  <a:close/>
                </a:path>
              </a:pathLst>
            </a:custGeom>
            <a:blipFill>
              <a:blip r:embed="rId2"/>
              <a:stretch>
                <a:fillRect l="0" t="0" r="0" b="0"/>
              </a:stretch>
            </a:blipFill>
          </p:spPr>
        </p:sp>
      </p:grpSp>
      <p:sp>
        <p:nvSpPr>
          <p:cNvPr name="Freeform 5" id="5"/>
          <p:cNvSpPr/>
          <p:nvPr/>
        </p:nvSpPr>
        <p:spPr>
          <a:xfrm flipH="false" flipV="false" rot="0">
            <a:off x="3357818" y="5368927"/>
            <a:ext cx="1708175" cy="1708175"/>
          </a:xfrm>
          <a:custGeom>
            <a:avLst/>
            <a:gdLst/>
            <a:ahLst/>
            <a:cxnLst/>
            <a:rect r="r" b="b" t="t" l="l"/>
            <a:pathLst>
              <a:path h="1708175" w="1708175">
                <a:moveTo>
                  <a:pt x="0" y="0"/>
                </a:moveTo>
                <a:lnTo>
                  <a:pt x="1708175" y="0"/>
                </a:lnTo>
                <a:lnTo>
                  <a:pt x="1708175" y="1708174"/>
                </a:lnTo>
                <a:lnTo>
                  <a:pt x="0" y="1708174"/>
                </a:lnTo>
                <a:lnTo>
                  <a:pt x="0" y="0"/>
                </a:lnTo>
                <a:close/>
              </a:path>
            </a:pathLst>
          </a:custGeom>
          <a:blipFill>
            <a:blip r:embed="rId3"/>
            <a:stretch>
              <a:fillRect l="0" t="0" r="0" b="0"/>
            </a:stretch>
          </a:blipFill>
        </p:spPr>
      </p:sp>
      <p:sp>
        <p:nvSpPr>
          <p:cNvPr name="Freeform 6" id="6"/>
          <p:cNvSpPr/>
          <p:nvPr/>
        </p:nvSpPr>
        <p:spPr>
          <a:xfrm flipH="false" flipV="false" rot="0">
            <a:off x="5644062" y="6455129"/>
            <a:ext cx="2498477" cy="865098"/>
          </a:xfrm>
          <a:custGeom>
            <a:avLst/>
            <a:gdLst/>
            <a:ahLst/>
            <a:cxnLst/>
            <a:rect r="r" b="b" t="t" l="l"/>
            <a:pathLst>
              <a:path h="865098" w="2498477">
                <a:moveTo>
                  <a:pt x="0" y="0"/>
                </a:moveTo>
                <a:lnTo>
                  <a:pt x="2498477" y="0"/>
                </a:lnTo>
                <a:lnTo>
                  <a:pt x="2498477" y="865097"/>
                </a:lnTo>
                <a:lnTo>
                  <a:pt x="0" y="865097"/>
                </a:lnTo>
                <a:lnTo>
                  <a:pt x="0" y="0"/>
                </a:lnTo>
                <a:close/>
              </a:path>
            </a:pathLst>
          </a:custGeom>
          <a:blipFill>
            <a:blip r:embed="rId4"/>
            <a:stretch>
              <a:fillRect l="0" t="0" r="0" b="0"/>
            </a:stretch>
          </a:blipFill>
        </p:spPr>
      </p:sp>
      <p:sp>
        <p:nvSpPr>
          <p:cNvPr name="Freeform 7" id="7"/>
          <p:cNvSpPr/>
          <p:nvPr/>
        </p:nvSpPr>
        <p:spPr>
          <a:xfrm flipH="false" flipV="false" rot="0">
            <a:off x="9446220" y="6429201"/>
            <a:ext cx="3092960" cy="1108497"/>
          </a:xfrm>
          <a:custGeom>
            <a:avLst/>
            <a:gdLst/>
            <a:ahLst/>
            <a:cxnLst/>
            <a:rect r="r" b="b" t="t" l="l"/>
            <a:pathLst>
              <a:path h="1108497" w="3092960">
                <a:moveTo>
                  <a:pt x="0" y="0"/>
                </a:moveTo>
                <a:lnTo>
                  <a:pt x="3092959" y="0"/>
                </a:lnTo>
                <a:lnTo>
                  <a:pt x="3092959" y="1108497"/>
                </a:lnTo>
                <a:lnTo>
                  <a:pt x="0" y="1108497"/>
                </a:lnTo>
                <a:lnTo>
                  <a:pt x="0" y="0"/>
                </a:lnTo>
                <a:close/>
              </a:path>
            </a:pathLst>
          </a:custGeom>
          <a:blipFill>
            <a:blip r:embed="rId5"/>
            <a:stretch>
              <a:fillRect l="-5789" t="-56317" r="-3216" b="-71796"/>
            </a:stretch>
          </a:blipFill>
        </p:spPr>
      </p:sp>
      <p:sp>
        <p:nvSpPr>
          <p:cNvPr name="TextBox 8" id="8"/>
          <p:cNvSpPr txBox="true"/>
          <p:nvPr/>
        </p:nvSpPr>
        <p:spPr>
          <a:xfrm rot="0">
            <a:off x="1028700" y="2126299"/>
            <a:ext cx="15705463" cy="998220"/>
          </a:xfrm>
          <a:prstGeom prst="rect">
            <a:avLst/>
          </a:prstGeom>
        </p:spPr>
        <p:txBody>
          <a:bodyPr anchor="t" rtlCol="false" tIns="0" lIns="0" bIns="0" rIns="0">
            <a:spAutoFit/>
          </a:bodyPr>
          <a:lstStyle/>
          <a:p>
            <a:pPr algn="ctr">
              <a:lnSpc>
                <a:spcPts val="7800"/>
              </a:lnSpc>
            </a:pPr>
            <a:r>
              <a:rPr lang="en-US" b="true" sz="6500">
                <a:solidFill>
                  <a:srgbClr val="FF007E"/>
                </a:solidFill>
                <a:latin typeface="Tex Gyre Pagella Bold"/>
                <a:ea typeface="Tex Gyre Pagella Bold"/>
                <a:cs typeface="Tex Gyre Pagella Bold"/>
                <a:sym typeface="Tex Gyre Pagella Bold"/>
              </a:rPr>
              <a:t>TECHNOLOGY STACK</a:t>
            </a:r>
          </a:p>
        </p:txBody>
      </p:sp>
      <p:sp>
        <p:nvSpPr>
          <p:cNvPr name="Freeform 9" id="9"/>
          <p:cNvSpPr/>
          <p:nvPr/>
        </p:nvSpPr>
        <p:spPr>
          <a:xfrm flipH="false" flipV="false" rot="0">
            <a:off x="10406293" y="5008259"/>
            <a:ext cx="4265772" cy="1135762"/>
          </a:xfrm>
          <a:custGeom>
            <a:avLst/>
            <a:gdLst/>
            <a:ahLst/>
            <a:cxnLst/>
            <a:rect r="r" b="b" t="t" l="l"/>
            <a:pathLst>
              <a:path h="1135762" w="4265772">
                <a:moveTo>
                  <a:pt x="0" y="0"/>
                </a:moveTo>
                <a:lnTo>
                  <a:pt x="4265772" y="0"/>
                </a:lnTo>
                <a:lnTo>
                  <a:pt x="4265772" y="1135762"/>
                </a:lnTo>
                <a:lnTo>
                  <a:pt x="0" y="1135762"/>
                </a:lnTo>
                <a:lnTo>
                  <a:pt x="0" y="0"/>
                </a:lnTo>
                <a:close/>
              </a:path>
            </a:pathLst>
          </a:custGeom>
          <a:blipFill>
            <a:blip r:embed="rId6"/>
            <a:stretch>
              <a:fillRect l="0" t="0" r="0" b="0"/>
            </a:stretch>
          </a:blipFill>
        </p:spPr>
      </p:sp>
      <p:sp>
        <p:nvSpPr>
          <p:cNvPr name="Freeform 10" id="10"/>
          <p:cNvSpPr/>
          <p:nvPr/>
        </p:nvSpPr>
        <p:spPr>
          <a:xfrm flipH="false" flipV="false" rot="0">
            <a:off x="6144468" y="5143662"/>
            <a:ext cx="3671043" cy="1000359"/>
          </a:xfrm>
          <a:custGeom>
            <a:avLst/>
            <a:gdLst/>
            <a:ahLst/>
            <a:cxnLst/>
            <a:rect r="r" b="b" t="t" l="l"/>
            <a:pathLst>
              <a:path h="1000359" w="3671043">
                <a:moveTo>
                  <a:pt x="0" y="0"/>
                </a:moveTo>
                <a:lnTo>
                  <a:pt x="3671043" y="0"/>
                </a:lnTo>
                <a:lnTo>
                  <a:pt x="3671043" y="1000359"/>
                </a:lnTo>
                <a:lnTo>
                  <a:pt x="0" y="1000359"/>
                </a:lnTo>
                <a:lnTo>
                  <a:pt x="0" y="0"/>
                </a:lnTo>
                <a:close/>
              </a:path>
            </a:pathLst>
          </a:custGeom>
          <a:blipFill>
            <a:blip r:embed="rId7"/>
            <a:stretch>
              <a:fillRect l="0" t="0" r="0" b="0"/>
            </a:stretch>
          </a:blipFill>
        </p:spPr>
      </p:sp>
      <p:sp>
        <p:nvSpPr>
          <p:cNvPr name="Freeform 11" id="11"/>
          <p:cNvSpPr/>
          <p:nvPr/>
        </p:nvSpPr>
        <p:spPr>
          <a:xfrm flipH="false" flipV="false" rot="0">
            <a:off x="1256942" y="5008259"/>
            <a:ext cx="1695649" cy="1695649"/>
          </a:xfrm>
          <a:custGeom>
            <a:avLst/>
            <a:gdLst/>
            <a:ahLst/>
            <a:cxnLst/>
            <a:rect r="r" b="b" t="t" l="l"/>
            <a:pathLst>
              <a:path h="1695649" w="1695649">
                <a:moveTo>
                  <a:pt x="0" y="0"/>
                </a:moveTo>
                <a:lnTo>
                  <a:pt x="1695649" y="0"/>
                </a:lnTo>
                <a:lnTo>
                  <a:pt x="1695649" y="1695649"/>
                </a:lnTo>
                <a:lnTo>
                  <a:pt x="0" y="1695649"/>
                </a:lnTo>
                <a:lnTo>
                  <a:pt x="0" y="0"/>
                </a:lnTo>
                <a:close/>
              </a:path>
            </a:pathLst>
          </a:custGeom>
          <a:blipFill>
            <a:blip r:embed="rId8"/>
            <a:stretch>
              <a:fillRect l="0" t="0" r="0" b="0"/>
            </a:stretch>
          </a:blipFill>
        </p:spPr>
      </p:sp>
      <p:sp>
        <p:nvSpPr>
          <p:cNvPr name="Freeform 12" id="12"/>
          <p:cNvSpPr/>
          <p:nvPr/>
        </p:nvSpPr>
        <p:spPr>
          <a:xfrm flipH="false" flipV="false" rot="0">
            <a:off x="3674834" y="7537698"/>
            <a:ext cx="3579361" cy="1187380"/>
          </a:xfrm>
          <a:custGeom>
            <a:avLst/>
            <a:gdLst/>
            <a:ahLst/>
            <a:cxnLst/>
            <a:rect r="r" b="b" t="t" l="l"/>
            <a:pathLst>
              <a:path h="1187380" w="3579361">
                <a:moveTo>
                  <a:pt x="0" y="0"/>
                </a:moveTo>
                <a:lnTo>
                  <a:pt x="3579360" y="0"/>
                </a:lnTo>
                <a:lnTo>
                  <a:pt x="3579360" y="1187380"/>
                </a:lnTo>
                <a:lnTo>
                  <a:pt x="0" y="1187380"/>
                </a:lnTo>
                <a:lnTo>
                  <a:pt x="0" y="0"/>
                </a:lnTo>
                <a:close/>
              </a:path>
            </a:pathLst>
          </a:custGeom>
          <a:blipFill>
            <a:blip r:embed="rId9"/>
            <a:stretch>
              <a:fillRect l="0" t="-90986" r="0" b="-110463"/>
            </a:stretch>
          </a:blipFill>
        </p:spPr>
      </p:sp>
      <p:sp>
        <p:nvSpPr>
          <p:cNvPr name="Freeform 13" id="13"/>
          <p:cNvSpPr/>
          <p:nvPr/>
        </p:nvSpPr>
        <p:spPr>
          <a:xfrm flipH="false" flipV="false" rot="0">
            <a:off x="13327248" y="6272423"/>
            <a:ext cx="2689635" cy="615254"/>
          </a:xfrm>
          <a:custGeom>
            <a:avLst/>
            <a:gdLst/>
            <a:ahLst/>
            <a:cxnLst/>
            <a:rect r="r" b="b" t="t" l="l"/>
            <a:pathLst>
              <a:path h="615254" w="2689635">
                <a:moveTo>
                  <a:pt x="0" y="0"/>
                </a:moveTo>
                <a:lnTo>
                  <a:pt x="2689635" y="0"/>
                </a:lnTo>
                <a:lnTo>
                  <a:pt x="2689635" y="615254"/>
                </a:lnTo>
                <a:lnTo>
                  <a:pt x="0" y="615254"/>
                </a:lnTo>
                <a:lnTo>
                  <a:pt x="0" y="0"/>
                </a:lnTo>
                <a:close/>
              </a:path>
            </a:pathLst>
          </a:custGeom>
          <a:blipFill>
            <a:blip r:embed="rId10"/>
            <a:stretch>
              <a:fillRect l="0" t="0" r="0" b="0"/>
            </a:stretch>
          </a:blipFill>
        </p:spPr>
      </p:sp>
      <p:sp>
        <p:nvSpPr>
          <p:cNvPr name="Freeform 14" id="14"/>
          <p:cNvSpPr/>
          <p:nvPr/>
        </p:nvSpPr>
        <p:spPr>
          <a:xfrm flipH="false" flipV="false" rot="0">
            <a:off x="1028700" y="6703908"/>
            <a:ext cx="2442427" cy="2442427"/>
          </a:xfrm>
          <a:custGeom>
            <a:avLst/>
            <a:gdLst/>
            <a:ahLst/>
            <a:cxnLst/>
            <a:rect r="r" b="b" t="t" l="l"/>
            <a:pathLst>
              <a:path h="2442427" w="2442427">
                <a:moveTo>
                  <a:pt x="0" y="0"/>
                </a:moveTo>
                <a:lnTo>
                  <a:pt x="2442427" y="0"/>
                </a:lnTo>
                <a:lnTo>
                  <a:pt x="2442427" y="2442427"/>
                </a:lnTo>
                <a:lnTo>
                  <a:pt x="0" y="2442427"/>
                </a:lnTo>
                <a:lnTo>
                  <a:pt x="0" y="0"/>
                </a:lnTo>
                <a:close/>
              </a:path>
            </a:pathLst>
          </a:custGeom>
          <a:blipFill>
            <a:blip r:embed="rId11"/>
            <a:stretch>
              <a:fillRect l="0" t="0" r="0" b="0"/>
            </a:stretch>
          </a:blipFill>
        </p:spPr>
      </p:sp>
      <p:sp>
        <p:nvSpPr>
          <p:cNvPr name="Freeform 15" id="15"/>
          <p:cNvSpPr/>
          <p:nvPr/>
        </p:nvSpPr>
        <p:spPr>
          <a:xfrm flipH="false" flipV="false" rot="0">
            <a:off x="7401778" y="3693709"/>
            <a:ext cx="3879963" cy="1105789"/>
          </a:xfrm>
          <a:custGeom>
            <a:avLst/>
            <a:gdLst/>
            <a:ahLst/>
            <a:cxnLst/>
            <a:rect r="r" b="b" t="t" l="l"/>
            <a:pathLst>
              <a:path h="1105789" w="3879963">
                <a:moveTo>
                  <a:pt x="0" y="0"/>
                </a:moveTo>
                <a:lnTo>
                  <a:pt x="3879963" y="0"/>
                </a:lnTo>
                <a:lnTo>
                  <a:pt x="3879963" y="1105789"/>
                </a:lnTo>
                <a:lnTo>
                  <a:pt x="0" y="1105789"/>
                </a:lnTo>
                <a:lnTo>
                  <a:pt x="0" y="0"/>
                </a:lnTo>
                <a:close/>
              </a:path>
            </a:pathLst>
          </a:custGeom>
          <a:blipFill>
            <a:blip r:embed="rId12"/>
            <a:stretch>
              <a:fillRect l="0" t="0" r="0" b="0"/>
            </a:stretch>
          </a:blipFill>
        </p:spPr>
      </p:sp>
      <p:sp>
        <p:nvSpPr>
          <p:cNvPr name="Freeform 16" id="16"/>
          <p:cNvSpPr/>
          <p:nvPr/>
        </p:nvSpPr>
        <p:spPr>
          <a:xfrm flipH="false" flipV="false" rot="0">
            <a:off x="8141389" y="8231212"/>
            <a:ext cx="3348244" cy="493866"/>
          </a:xfrm>
          <a:custGeom>
            <a:avLst/>
            <a:gdLst/>
            <a:ahLst/>
            <a:cxnLst/>
            <a:rect r="r" b="b" t="t" l="l"/>
            <a:pathLst>
              <a:path h="493866" w="3348244">
                <a:moveTo>
                  <a:pt x="0" y="0"/>
                </a:moveTo>
                <a:lnTo>
                  <a:pt x="3348244" y="0"/>
                </a:lnTo>
                <a:lnTo>
                  <a:pt x="3348244" y="493866"/>
                </a:lnTo>
                <a:lnTo>
                  <a:pt x="0" y="493866"/>
                </a:lnTo>
                <a:lnTo>
                  <a:pt x="0" y="0"/>
                </a:lnTo>
                <a:close/>
              </a:path>
            </a:pathLst>
          </a:custGeom>
          <a:blipFill>
            <a:blip r:embed="rId13"/>
            <a:stretch>
              <a:fillRect l="0" t="0" r="0" b="0"/>
            </a:stretch>
          </a:blipFill>
        </p:spPr>
      </p:sp>
      <p:sp>
        <p:nvSpPr>
          <p:cNvPr name="Freeform 17" id="17"/>
          <p:cNvSpPr/>
          <p:nvPr/>
        </p:nvSpPr>
        <p:spPr>
          <a:xfrm flipH="false" flipV="false" rot="0">
            <a:off x="11843658" y="3662443"/>
            <a:ext cx="4890505" cy="1475433"/>
          </a:xfrm>
          <a:custGeom>
            <a:avLst/>
            <a:gdLst/>
            <a:ahLst/>
            <a:cxnLst/>
            <a:rect r="r" b="b" t="t" l="l"/>
            <a:pathLst>
              <a:path h="1475433" w="4890505">
                <a:moveTo>
                  <a:pt x="0" y="0"/>
                </a:moveTo>
                <a:lnTo>
                  <a:pt x="4890505" y="0"/>
                </a:lnTo>
                <a:lnTo>
                  <a:pt x="4890505" y="1475433"/>
                </a:lnTo>
                <a:lnTo>
                  <a:pt x="0" y="1475433"/>
                </a:lnTo>
                <a:lnTo>
                  <a:pt x="0" y="0"/>
                </a:lnTo>
                <a:close/>
              </a:path>
            </a:pathLst>
          </a:custGeom>
          <a:blipFill>
            <a:blip r:embed="rId14"/>
            <a:stretch>
              <a:fillRect l="-2704" t="0" r="0" b="0"/>
            </a:stretch>
          </a:blipFill>
        </p:spPr>
      </p:sp>
      <p:sp>
        <p:nvSpPr>
          <p:cNvPr name="Freeform 18" id="18"/>
          <p:cNvSpPr/>
          <p:nvPr/>
        </p:nvSpPr>
        <p:spPr>
          <a:xfrm flipH="false" flipV="false" rot="0">
            <a:off x="12161511" y="7747865"/>
            <a:ext cx="5097789" cy="966695"/>
          </a:xfrm>
          <a:custGeom>
            <a:avLst/>
            <a:gdLst/>
            <a:ahLst/>
            <a:cxnLst/>
            <a:rect r="r" b="b" t="t" l="l"/>
            <a:pathLst>
              <a:path h="966695" w="5097789">
                <a:moveTo>
                  <a:pt x="0" y="0"/>
                </a:moveTo>
                <a:lnTo>
                  <a:pt x="5097789" y="0"/>
                </a:lnTo>
                <a:lnTo>
                  <a:pt x="5097789" y="966694"/>
                </a:lnTo>
                <a:lnTo>
                  <a:pt x="0" y="966694"/>
                </a:lnTo>
                <a:lnTo>
                  <a:pt x="0" y="0"/>
                </a:lnTo>
                <a:close/>
              </a:path>
            </a:pathLst>
          </a:custGeom>
          <a:blipFill>
            <a:blip r:embed="rId15"/>
            <a:stretch>
              <a:fillRect l="-19891" t="-55060" r="-24154" b="-50035"/>
            </a:stretch>
          </a:blipFill>
        </p:spPr>
      </p:sp>
      <p:sp>
        <p:nvSpPr>
          <p:cNvPr name="Freeform 19" id="19"/>
          <p:cNvSpPr/>
          <p:nvPr/>
        </p:nvSpPr>
        <p:spPr>
          <a:xfrm flipH="false" flipV="false" rot="0">
            <a:off x="1763648" y="3752931"/>
            <a:ext cx="2778982" cy="987346"/>
          </a:xfrm>
          <a:custGeom>
            <a:avLst/>
            <a:gdLst/>
            <a:ahLst/>
            <a:cxnLst/>
            <a:rect r="r" b="b" t="t" l="l"/>
            <a:pathLst>
              <a:path h="987346" w="2778982">
                <a:moveTo>
                  <a:pt x="0" y="0"/>
                </a:moveTo>
                <a:lnTo>
                  <a:pt x="2778982" y="0"/>
                </a:lnTo>
                <a:lnTo>
                  <a:pt x="2778982" y="987346"/>
                </a:lnTo>
                <a:lnTo>
                  <a:pt x="0" y="987346"/>
                </a:lnTo>
                <a:lnTo>
                  <a:pt x="0" y="0"/>
                </a:lnTo>
                <a:close/>
              </a:path>
            </a:pathLst>
          </a:custGeom>
          <a:blipFill>
            <a:blip r:embed="rId16"/>
            <a:stretch>
              <a:fillRect l="0" t="-94901" r="0" b="-86558"/>
            </a:stretch>
          </a:blipFill>
        </p:spPr>
      </p:sp>
      <p:sp>
        <p:nvSpPr>
          <p:cNvPr name="Freeform 20" id="20"/>
          <p:cNvSpPr/>
          <p:nvPr/>
        </p:nvSpPr>
        <p:spPr>
          <a:xfrm flipH="false" flipV="false" rot="0">
            <a:off x="5222339" y="3484948"/>
            <a:ext cx="1184375" cy="1523311"/>
          </a:xfrm>
          <a:custGeom>
            <a:avLst/>
            <a:gdLst/>
            <a:ahLst/>
            <a:cxnLst/>
            <a:rect r="r" b="b" t="t" l="l"/>
            <a:pathLst>
              <a:path h="1523311" w="1184375">
                <a:moveTo>
                  <a:pt x="0" y="0"/>
                </a:moveTo>
                <a:lnTo>
                  <a:pt x="1184374" y="0"/>
                </a:lnTo>
                <a:lnTo>
                  <a:pt x="1184374" y="1523311"/>
                </a:lnTo>
                <a:lnTo>
                  <a:pt x="0" y="1523311"/>
                </a:lnTo>
                <a:lnTo>
                  <a:pt x="0" y="0"/>
                </a:lnTo>
                <a:close/>
              </a:path>
            </a:pathLst>
          </a:custGeom>
          <a:blipFill>
            <a:blip r:embed="rId17"/>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AF8"/>
        </a:solidFill>
      </p:bgPr>
    </p:bg>
    <p:spTree>
      <p:nvGrpSpPr>
        <p:cNvPr id="1" name=""/>
        <p:cNvGrpSpPr/>
        <p:nvPr/>
      </p:nvGrpSpPr>
      <p:grpSpPr>
        <a:xfrm>
          <a:off x="0" y="0"/>
          <a:ext cx="0" cy="0"/>
          <a:chOff x="0" y="0"/>
          <a:chExt cx="0" cy="0"/>
        </a:xfrm>
      </p:grpSpPr>
      <p:sp>
        <p:nvSpPr>
          <p:cNvPr name="TextBox 2" id="2"/>
          <p:cNvSpPr txBox="true"/>
          <p:nvPr/>
        </p:nvSpPr>
        <p:spPr>
          <a:xfrm rot="0">
            <a:off x="1210540" y="3512702"/>
            <a:ext cx="7609236" cy="3282950"/>
          </a:xfrm>
          <a:prstGeom prst="rect">
            <a:avLst/>
          </a:prstGeom>
        </p:spPr>
        <p:txBody>
          <a:bodyPr anchor="t" rtlCol="false" tIns="0" lIns="0" bIns="0" rIns="0">
            <a:spAutoFit/>
          </a:bodyPr>
          <a:lstStyle/>
          <a:p>
            <a:pPr algn="l">
              <a:lnSpc>
                <a:spcPts val="12841"/>
              </a:lnSpc>
            </a:pPr>
            <a:r>
              <a:rPr lang="en-US" sz="10701" b="true">
                <a:solidFill>
                  <a:srgbClr val="EA4C89"/>
                </a:solidFill>
                <a:latin typeface="Tex Gyre Pagella Bold"/>
                <a:ea typeface="Tex Gyre Pagella Bold"/>
                <a:cs typeface="Tex Gyre Pagella Bold"/>
                <a:sym typeface="Tex Gyre Pagella Bold"/>
              </a:rPr>
              <a:t>FACE ANALYSIS</a:t>
            </a:r>
          </a:p>
        </p:txBody>
      </p:sp>
      <p:sp>
        <p:nvSpPr>
          <p:cNvPr name="TextBox 3" id="3"/>
          <p:cNvSpPr txBox="true"/>
          <p:nvPr/>
        </p:nvSpPr>
        <p:spPr>
          <a:xfrm rot="0">
            <a:off x="9460217" y="2093035"/>
            <a:ext cx="6889782" cy="5987280"/>
          </a:xfrm>
          <a:prstGeom prst="rect">
            <a:avLst/>
          </a:prstGeom>
        </p:spPr>
        <p:txBody>
          <a:bodyPr anchor="t" rtlCol="false" tIns="0" lIns="0" bIns="0" rIns="0">
            <a:spAutoFit/>
          </a:bodyPr>
          <a:lstStyle/>
          <a:p>
            <a:pPr algn="l">
              <a:lnSpc>
                <a:spcPts val="5992"/>
              </a:lnSpc>
            </a:pPr>
            <a:r>
              <a:rPr lang="en-US" sz="4280">
                <a:solidFill>
                  <a:srgbClr val="01003B"/>
                </a:solidFill>
                <a:latin typeface="Tex Gyre Pagella"/>
                <a:ea typeface="Tex Gyre Pagella"/>
                <a:cs typeface="Tex Gyre Pagella"/>
                <a:sym typeface="Tex Gyre Pagella"/>
              </a:rPr>
              <a:t>The user uploads a clear photo of their face, and our AI model analyzes it to detect visible skin concerns such as acne and dark circle. The results are then used to  personalize the user’s skincare routine. </a:t>
            </a:r>
          </a:p>
        </p:txBody>
      </p:sp>
      <p:grpSp>
        <p:nvGrpSpPr>
          <p:cNvPr name="Group 4" id="4"/>
          <p:cNvGrpSpPr/>
          <p:nvPr/>
        </p:nvGrpSpPr>
        <p:grpSpPr>
          <a:xfrm rot="0">
            <a:off x="1028700" y="1028700"/>
            <a:ext cx="4267517" cy="675197"/>
            <a:chOff x="0" y="0"/>
            <a:chExt cx="5690023" cy="900262"/>
          </a:xfrm>
        </p:grpSpPr>
        <p:sp>
          <p:nvSpPr>
            <p:cNvPr name="TextBox 5" id="5"/>
            <p:cNvSpPr txBox="true"/>
            <p:nvPr/>
          </p:nvSpPr>
          <p:spPr>
            <a:xfrm rot="0">
              <a:off x="1363627" y="188955"/>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F007E"/>
                  </a:solidFill>
                  <a:latin typeface="IBM Plex Sans Bold"/>
                  <a:ea typeface="IBM Plex Sans Bold"/>
                  <a:cs typeface="IBM Plex Sans Bold"/>
                  <a:sym typeface="IBM Plex Sans Bold"/>
                </a:rPr>
                <a:t>Blue Rose</a:t>
              </a:r>
            </a:p>
          </p:txBody>
        </p:sp>
        <p:sp>
          <p:nvSpPr>
            <p:cNvPr name="Freeform 6" id="6"/>
            <p:cNvSpPr/>
            <p:nvPr/>
          </p:nvSpPr>
          <p:spPr>
            <a:xfrm flipH="false" flipV="false" rot="0">
              <a:off x="0" y="0"/>
              <a:ext cx="1273984" cy="900262"/>
            </a:xfrm>
            <a:custGeom>
              <a:avLst/>
              <a:gdLst/>
              <a:ahLst/>
              <a:cxnLst/>
              <a:rect r="r" b="b" t="t" l="l"/>
              <a:pathLst>
                <a:path h="900262" w="1273984">
                  <a:moveTo>
                    <a:pt x="0" y="0"/>
                  </a:moveTo>
                  <a:lnTo>
                    <a:pt x="1273984" y="0"/>
                  </a:lnTo>
                  <a:lnTo>
                    <a:pt x="1273984" y="900262"/>
                  </a:lnTo>
                  <a:lnTo>
                    <a:pt x="0" y="900262"/>
                  </a:lnTo>
                  <a:lnTo>
                    <a:pt x="0" y="0"/>
                  </a:lnTo>
                  <a:close/>
                </a:path>
              </a:pathLst>
            </a:custGeom>
            <a:blipFill>
              <a:blip r:embed="rId2"/>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AF8"/>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4267517" cy="675197"/>
            <a:chOff x="0" y="0"/>
            <a:chExt cx="5690023" cy="900262"/>
          </a:xfrm>
        </p:grpSpPr>
        <p:sp>
          <p:nvSpPr>
            <p:cNvPr name="TextBox 3" id="3"/>
            <p:cNvSpPr txBox="true"/>
            <p:nvPr/>
          </p:nvSpPr>
          <p:spPr>
            <a:xfrm rot="0">
              <a:off x="1363627" y="188955"/>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F007E"/>
                  </a:solidFill>
                  <a:latin typeface="IBM Plex Sans Bold"/>
                  <a:ea typeface="IBM Plex Sans Bold"/>
                  <a:cs typeface="IBM Plex Sans Bold"/>
                  <a:sym typeface="IBM Plex Sans Bold"/>
                </a:rPr>
                <a:t>Blue Rose</a:t>
              </a:r>
            </a:p>
          </p:txBody>
        </p:sp>
        <p:sp>
          <p:nvSpPr>
            <p:cNvPr name="Freeform 4" id="4"/>
            <p:cNvSpPr/>
            <p:nvPr/>
          </p:nvSpPr>
          <p:spPr>
            <a:xfrm flipH="false" flipV="false" rot="0">
              <a:off x="0" y="0"/>
              <a:ext cx="1273984" cy="900262"/>
            </a:xfrm>
            <a:custGeom>
              <a:avLst/>
              <a:gdLst/>
              <a:ahLst/>
              <a:cxnLst/>
              <a:rect r="r" b="b" t="t" l="l"/>
              <a:pathLst>
                <a:path h="900262" w="1273984">
                  <a:moveTo>
                    <a:pt x="0" y="0"/>
                  </a:moveTo>
                  <a:lnTo>
                    <a:pt x="1273984" y="0"/>
                  </a:lnTo>
                  <a:lnTo>
                    <a:pt x="1273984" y="900262"/>
                  </a:lnTo>
                  <a:lnTo>
                    <a:pt x="0" y="900262"/>
                  </a:lnTo>
                  <a:lnTo>
                    <a:pt x="0" y="0"/>
                  </a:lnTo>
                  <a:close/>
                </a:path>
              </a:pathLst>
            </a:custGeom>
            <a:blipFill>
              <a:blip r:embed="rId2"/>
              <a:stretch>
                <a:fillRect l="0" t="0" r="0" b="0"/>
              </a:stretch>
            </a:blipFill>
          </p:spPr>
        </p:sp>
      </p:grpSp>
      <p:sp>
        <p:nvSpPr>
          <p:cNvPr name="Freeform 5" id="5"/>
          <p:cNvSpPr/>
          <p:nvPr/>
        </p:nvSpPr>
        <p:spPr>
          <a:xfrm flipH="false" flipV="false" rot="1537605">
            <a:off x="6636331" y="-2452859"/>
            <a:ext cx="13558515" cy="4905717"/>
          </a:xfrm>
          <a:custGeom>
            <a:avLst/>
            <a:gdLst/>
            <a:ahLst/>
            <a:cxnLst/>
            <a:rect r="r" b="b" t="t" l="l"/>
            <a:pathLst>
              <a:path h="4905717" w="13558515">
                <a:moveTo>
                  <a:pt x="0" y="0"/>
                </a:moveTo>
                <a:lnTo>
                  <a:pt x="13558515" y="0"/>
                </a:lnTo>
                <a:lnTo>
                  <a:pt x="13558515" y="4905718"/>
                </a:lnTo>
                <a:lnTo>
                  <a:pt x="0" y="4905718"/>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3981" y="2433343"/>
            <a:ext cx="5538199" cy="6359203"/>
          </a:xfrm>
          <a:custGeom>
            <a:avLst/>
            <a:gdLst/>
            <a:ahLst/>
            <a:cxnLst/>
            <a:rect r="r" b="b" t="t" l="l"/>
            <a:pathLst>
              <a:path h="6359203" w="5538199">
                <a:moveTo>
                  <a:pt x="0" y="0"/>
                </a:moveTo>
                <a:lnTo>
                  <a:pt x="5538199" y="0"/>
                </a:lnTo>
                <a:lnTo>
                  <a:pt x="5538199" y="6359202"/>
                </a:lnTo>
                <a:lnTo>
                  <a:pt x="0" y="6359202"/>
                </a:lnTo>
                <a:lnTo>
                  <a:pt x="0" y="0"/>
                </a:lnTo>
                <a:close/>
              </a:path>
            </a:pathLst>
          </a:custGeom>
          <a:blipFill>
            <a:blip r:embed="rId5"/>
            <a:stretch>
              <a:fillRect l="-5060" t="-2542" r="-4482" b="-1889"/>
            </a:stretch>
          </a:blipFill>
        </p:spPr>
      </p:sp>
      <p:sp>
        <p:nvSpPr>
          <p:cNvPr name="Freeform 7" id="7"/>
          <p:cNvSpPr/>
          <p:nvPr/>
        </p:nvSpPr>
        <p:spPr>
          <a:xfrm flipH="false" flipV="false" rot="0">
            <a:off x="6723586" y="2433343"/>
            <a:ext cx="5357662" cy="6359203"/>
          </a:xfrm>
          <a:custGeom>
            <a:avLst/>
            <a:gdLst/>
            <a:ahLst/>
            <a:cxnLst/>
            <a:rect r="r" b="b" t="t" l="l"/>
            <a:pathLst>
              <a:path h="6359203" w="5357662">
                <a:moveTo>
                  <a:pt x="0" y="0"/>
                </a:moveTo>
                <a:lnTo>
                  <a:pt x="5357663" y="0"/>
                </a:lnTo>
                <a:lnTo>
                  <a:pt x="5357663" y="6359202"/>
                </a:lnTo>
                <a:lnTo>
                  <a:pt x="0" y="6359202"/>
                </a:lnTo>
                <a:lnTo>
                  <a:pt x="0" y="0"/>
                </a:lnTo>
                <a:close/>
              </a:path>
            </a:pathLst>
          </a:custGeom>
          <a:blipFill>
            <a:blip r:embed="rId6"/>
            <a:stretch>
              <a:fillRect l="-1868" t="-1889" r="-1494" b="-3667"/>
            </a:stretch>
          </a:blipFill>
        </p:spPr>
      </p:sp>
      <p:sp>
        <p:nvSpPr>
          <p:cNvPr name="Freeform 8" id="8"/>
          <p:cNvSpPr/>
          <p:nvPr/>
        </p:nvSpPr>
        <p:spPr>
          <a:xfrm flipH="false" flipV="false" rot="0">
            <a:off x="12682655" y="2435587"/>
            <a:ext cx="5045836" cy="6356958"/>
          </a:xfrm>
          <a:custGeom>
            <a:avLst/>
            <a:gdLst/>
            <a:ahLst/>
            <a:cxnLst/>
            <a:rect r="r" b="b" t="t" l="l"/>
            <a:pathLst>
              <a:path h="6356958" w="5045836">
                <a:moveTo>
                  <a:pt x="0" y="0"/>
                </a:moveTo>
                <a:lnTo>
                  <a:pt x="5045836" y="0"/>
                </a:lnTo>
                <a:lnTo>
                  <a:pt x="5045836" y="6356958"/>
                </a:lnTo>
                <a:lnTo>
                  <a:pt x="0" y="6356958"/>
                </a:lnTo>
                <a:lnTo>
                  <a:pt x="0" y="0"/>
                </a:lnTo>
                <a:close/>
              </a:path>
            </a:pathLst>
          </a:custGeom>
          <a:blipFill>
            <a:blip r:embed="rId7"/>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AF8"/>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4267517" cy="675197"/>
            <a:chOff x="0" y="0"/>
            <a:chExt cx="5690023" cy="900262"/>
          </a:xfrm>
        </p:grpSpPr>
        <p:sp>
          <p:nvSpPr>
            <p:cNvPr name="TextBox 3" id="3"/>
            <p:cNvSpPr txBox="true"/>
            <p:nvPr/>
          </p:nvSpPr>
          <p:spPr>
            <a:xfrm rot="0">
              <a:off x="1363627" y="188955"/>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F007E"/>
                  </a:solidFill>
                  <a:latin typeface="IBM Plex Sans Bold"/>
                  <a:ea typeface="IBM Plex Sans Bold"/>
                  <a:cs typeface="IBM Plex Sans Bold"/>
                  <a:sym typeface="IBM Plex Sans Bold"/>
                </a:rPr>
                <a:t>Blue Rose</a:t>
              </a:r>
            </a:p>
          </p:txBody>
        </p:sp>
        <p:sp>
          <p:nvSpPr>
            <p:cNvPr name="Freeform 4" id="4"/>
            <p:cNvSpPr/>
            <p:nvPr/>
          </p:nvSpPr>
          <p:spPr>
            <a:xfrm flipH="false" flipV="false" rot="0">
              <a:off x="0" y="0"/>
              <a:ext cx="1273984" cy="900262"/>
            </a:xfrm>
            <a:custGeom>
              <a:avLst/>
              <a:gdLst/>
              <a:ahLst/>
              <a:cxnLst/>
              <a:rect r="r" b="b" t="t" l="l"/>
              <a:pathLst>
                <a:path h="900262" w="1273984">
                  <a:moveTo>
                    <a:pt x="0" y="0"/>
                  </a:moveTo>
                  <a:lnTo>
                    <a:pt x="1273984" y="0"/>
                  </a:lnTo>
                  <a:lnTo>
                    <a:pt x="1273984" y="900262"/>
                  </a:lnTo>
                  <a:lnTo>
                    <a:pt x="0" y="900262"/>
                  </a:lnTo>
                  <a:lnTo>
                    <a:pt x="0" y="0"/>
                  </a:lnTo>
                  <a:close/>
                </a:path>
              </a:pathLst>
            </a:custGeom>
            <a:blipFill>
              <a:blip r:embed="rId2"/>
              <a:stretch>
                <a:fillRect l="0" t="0" r="0" b="0"/>
              </a:stretch>
            </a:blipFill>
          </p:spPr>
        </p:sp>
      </p:grpSp>
      <p:sp>
        <p:nvSpPr>
          <p:cNvPr name="TextBox 5" id="5"/>
          <p:cNvSpPr txBox="true"/>
          <p:nvPr/>
        </p:nvSpPr>
        <p:spPr>
          <a:xfrm rot="0">
            <a:off x="6938702" y="4203700"/>
            <a:ext cx="4410596" cy="1698626"/>
          </a:xfrm>
          <a:prstGeom prst="rect">
            <a:avLst/>
          </a:prstGeom>
        </p:spPr>
        <p:txBody>
          <a:bodyPr anchor="t" rtlCol="false" tIns="0" lIns="0" bIns="0" rIns="0">
            <a:spAutoFit/>
          </a:bodyPr>
          <a:lstStyle/>
          <a:p>
            <a:pPr algn="ctr">
              <a:lnSpc>
                <a:spcPts val="13999"/>
              </a:lnSpc>
              <a:spcBef>
                <a:spcPct val="0"/>
              </a:spcBef>
            </a:pPr>
            <a:r>
              <a:rPr lang="en-US" b="true" sz="9999">
                <a:solidFill>
                  <a:srgbClr val="FF007E"/>
                </a:solidFill>
                <a:latin typeface="IBM Plex Sans Bold"/>
                <a:ea typeface="IBM Plex Sans Bold"/>
                <a:cs typeface="IBM Plex Sans Bold"/>
                <a:sym typeface="IBM Plex Sans Bold"/>
              </a:rPr>
              <a:t>Devops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1243913">
            <a:off x="-2770474" y="7366384"/>
            <a:ext cx="13558515" cy="4905717"/>
          </a:xfrm>
          <a:custGeom>
            <a:avLst/>
            <a:gdLst/>
            <a:ahLst/>
            <a:cxnLst/>
            <a:rect r="r" b="b" t="t" l="l"/>
            <a:pathLst>
              <a:path h="4905717" w="13558515">
                <a:moveTo>
                  <a:pt x="0" y="0"/>
                </a:moveTo>
                <a:lnTo>
                  <a:pt x="13558515" y="0"/>
                </a:lnTo>
                <a:lnTo>
                  <a:pt x="13558515" y="4905718"/>
                </a:lnTo>
                <a:lnTo>
                  <a:pt x="0" y="4905718"/>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104021" y="2322748"/>
            <a:ext cx="3401659" cy="3401659"/>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5"/>
              <a:stretch>
                <a:fillRect l="0" t="0" r="0" b="0"/>
              </a:stretch>
            </a:blipFill>
          </p:spPr>
        </p:sp>
      </p:grpSp>
      <p:grpSp>
        <p:nvGrpSpPr>
          <p:cNvPr name="Group 6" id="6"/>
          <p:cNvGrpSpPr/>
          <p:nvPr/>
        </p:nvGrpSpPr>
        <p:grpSpPr>
          <a:xfrm rot="0">
            <a:off x="13857641" y="2322748"/>
            <a:ext cx="3401659" cy="3401659"/>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6"/>
              <a:stretch>
                <a:fillRect l="0" t="0" r="0" b="0"/>
              </a:stretch>
            </a:blipFill>
          </p:spPr>
        </p:sp>
      </p:grpSp>
      <p:grpSp>
        <p:nvGrpSpPr>
          <p:cNvPr name="Group 8" id="8"/>
          <p:cNvGrpSpPr/>
          <p:nvPr/>
        </p:nvGrpSpPr>
        <p:grpSpPr>
          <a:xfrm rot="0">
            <a:off x="10104021" y="6134536"/>
            <a:ext cx="3401659" cy="3401659"/>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7"/>
              <a:stretch>
                <a:fillRect l="0" t="0" r="0" b="0"/>
              </a:stretch>
            </a:blipFill>
          </p:spPr>
        </p:sp>
      </p:grpSp>
      <p:grpSp>
        <p:nvGrpSpPr>
          <p:cNvPr name="Group 10" id="10"/>
          <p:cNvGrpSpPr/>
          <p:nvPr/>
        </p:nvGrpSpPr>
        <p:grpSpPr>
          <a:xfrm rot="0">
            <a:off x="955111" y="691102"/>
            <a:ext cx="4267517" cy="675197"/>
            <a:chOff x="0" y="0"/>
            <a:chExt cx="5690023" cy="900262"/>
          </a:xfrm>
        </p:grpSpPr>
        <p:sp>
          <p:nvSpPr>
            <p:cNvPr name="TextBox 11" id="11"/>
            <p:cNvSpPr txBox="true"/>
            <p:nvPr/>
          </p:nvSpPr>
          <p:spPr>
            <a:xfrm rot="0">
              <a:off x="1363627" y="188955"/>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Blue Rose</a:t>
              </a:r>
            </a:p>
          </p:txBody>
        </p:sp>
        <p:sp>
          <p:nvSpPr>
            <p:cNvPr name="Freeform 12" id="12"/>
            <p:cNvSpPr/>
            <p:nvPr/>
          </p:nvSpPr>
          <p:spPr>
            <a:xfrm flipH="false" flipV="false" rot="0">
              <a:off x="0" y="0"/>
              <a:ext cx="1273984" cy="900262"/>
            </a:xfrm>
            <a:custGeom>
              <a:avLst/>
              <a:gdLst/>
              <a:ahLst/>
              <a:cxnLst/>
              <a:rect r="r" b="b" t="t" l="l"/>
              <a:pathLst>
                <a:path h="900262" w="1273984">
                  <a:moveTo>
                    <a:pt x="0" y="0"/>
                  </a:moveTo>
                  <a:lnTo>
                    <a:pt x="1273984" y="0"/>
                  </a:lnTo>
                  <a:lnTo>
                    <a:pt x="1273984" y="900262"/>
                  </a:lnTo>
                  <a:lnTo>
                    <a:pt x="0" y="900262"/>
                  </a:lnTo>
                  <a:lnTo>
                    <a:pt x="0" y="0"/>
                  </a:lnTo>
                  <a:close/>
                </a:path>
              </a:pathLst>
            </a:custGeom>
            <a:blipFill>
              <a:blip r:embed="rId8"/>
              <a:stretch>
                <a:fillRect l="0" t="0" r="0" b="0"/>
              </a:stretch>
            </a:blipFill>
          </p:spPr>
        </p:sp>
      </p:grpSp>
      <p:grpSp>
        <p:nvGrpSpPr>
          <p:cNvPr name="Group 13" id="13"/>
          <p:cNvGrpSpPr/>
          <p:nvPr/>
        </p:nvGrpSpPr>
        <p:grpSpPr>
          <a:xfrm rot="0">
            <a:off x="13857641" y="6134536"/>
            <a:ext cx="3401659" cy="3401659"/>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9"/>
              <a:stretch>
                <a:fillRect l="0" t="0" r="0" b="0"/>
              </a:stretch>
            </a:blipFill>
          </p:spPr>
        </p:sp>
      </p:grpSp>
      <p:grpSp>
        <p:nvGrpSpPr>
          <p:cNvPr name="Group 15" id="15"/>
          <p:cNvGrpSpPr/>
          <p:nvPr/>
        </p:nvGrpSpPr>
        <p:grpSpPr>
          <a:xfrm rot="0">
            <a:off x="1028700" y="2322748"/>
            <a:ext cx="9075321" cy="6434617"/>
            <a:chOff x="0" y="0"/>
            <a:chExt cx="12100428" cy="8579490"/>
          </a:xfrm>
        </p:grpSpPr>
        <p:sp>
          <p:nvSpPr>
            <p:cNvPr name="TextBox 16" id="16"/>
            <p:cNvSpPr txBox="true"/>
            <p:nvPr/>
          </p:nvSpPr>
          <p:spPr>
            <a:xfrm rot="0">
              <a:off x="0" y="0"/>
              <a:ext cx="12100428" cy="4192069"/>
            </a:xfrm>
            <a:prstGeom prst="rect">
              <a:avLst/>
            </a:prstGeom>
          </p:spPr>
          <p:txBody>
            <a:bodyPr anchor="t" rtlCol="false" tIns="0" lIns="0" bIns="0" rIns="0">
              <a:spAutoFit/>
            </a:bodyPr>
            <a:lstStyle/>
            <a:p>
              <a:pPr algn="l">
                <a:lnSpc>
                  <a:spcPts val="12305"/>
                </a:lnSpc>
              </a:pPr>
              <a:r>
                <a:rPr lang="en-US" b="true" sz="10254">
                  <a:solidFill>
                    <a:srgbClr val="F8F8F8"/>
                  </a:solidFill>
                  <a:latin typeface="Tex Gyre Pagella Bold"/>
                  <a:ea typeface="Tex Gyre Pagella Bold"/>
                  <a:cs typeface="Tex Gyre Pagella Bold"/>
                  <a:sym typeface="Tex Gyre Pagella Bold"/>
                </a:rPr>
                <a:t>Future Features</a:t>
              </a:r>
            </a:p>
          </p:txBody>
        </p:sp>
        <p:sp>
          <p:nvSpPr>
            <p:cNvPr name="TextBox 17" id="17"/>
            <p:cNvSpPr txBox="true"/>
            <p:nvPr/>
          </p:nvSpPr>
          <p:spPr>
            <a:xfrm rot="0">
              <a:off x="0" y="4772597"/>
              <a:ext cx="9520949" cy="3806893"/>
            </a:xfrm>
            <a:prstGeom prst="rect">
              <a:avLst/>
            </a:prstGeom>
          </p:spPr>
          <p:txBody>
            <a:bodyPr anchor="t" rtlCol="false" tIns="0" lIns="0" bIns="0" rIns="0">
              <a:spAutoFit/>
            </a:bodyPr>
            <a:lstStyle/>
            <a:p>
              <a:pPr algn="l" marL="885545" indent="-442773" lvl="1">
                <a:lnSpc>
                  <a:spcPts val="5742"/>
                </a:lnSpc>
                <a:buFont typeface="Arial"/>
                <a:buChar char="•"/>
              </a:pPr>
              <a:r>
                <a:rPr lang="en-US" sz="4101">
                  <a:solidFill>
                    <a:srgbClr val="F8F8F8"/>
                  </a:solidFill>
                  <a:latin typeface="IBM Plex Sans"/>
                  <a:ea typeface="IBM Plex Sans"/>
                  <a:cs typeface="IBM Plex Sans"/>
                  <a:sym typeface="IBM Plex Sans"/>
                </a:rPr>
                <a:t>Cycle-based Skin Tracking</a:t>
              </a:r>
            </a:p>
            <a:p>
              <a:pPr algn="l" marL="885545" indent="-442773" lvl="1">
                <a:lnSpc>
                  <a:spcPts val="5742"/>
                </a:lnSpc>
                <a:buFont typeface="Arial"/>
                <a:buChar char="•"/>
              </a:pPr>
              <a:r>
                <a:rPr lang="en-US" sz="4101">
                  <a:solidFill>
                    <a:srgbClr val="F8F8F8"/>
                  </a:solidFill>
                  <a:latin typeface="IBM Plex Sans"/>
                  <a:ea typeface="IBM Plex Sans"/>
                  <a:cs typeface="IBM Plex Sans"/>
                  <a:sym typeface="IBM Plex Sans"/>
                </a:rPr>
                <a:t>Daily Skincare Reminders</a:t>
              </a:r>
            </a:p>
            <a:p>
              <a:pPr algn="l" marL="885545" indent="-442773" lvl="1">
                <a:lnSpc>
                  <a:spcPts val="5742"/>
                </a:lnSpc>
                <a:buFont typeface="Arial"/>
                <a:buChar char="•"/>
              </a:pPr>
              <a:r>
                <a:rPr lang="en-US" sz="4101">
                  <a:solidFill>
                    <a:srgbClr val="F8F8F8"/>
                  </a:solidFill>
                  <a:latin typeface="IBM Plex Sans"/>
                  <a:ea typeface="IBM Plex Sans"/>
                  <a:cs typeface="IBM Plex Sans"/>
                  <a:sym typeface="IBM Plex Sans"/>
                </a:rPr>
                <a:t>Progress Monitoring</a:t>
              </a:r>
            </a:p>
            <a:p>
              <a:pPr algn="l" marL="885545" indent="-442773" lvl="1">
                <a:lnSpc>
                  <a:spcPts val="5742"/>
                </a:lnSpc>
                <a:buFont typeface="Arial"/>
                <a:buChar char="•"/>
              </a:pPr>
              <a:r>
                <a:rPr lang="en-US" sz="4101">
                  <a:solidFill>
                    <a:srgbClr val="F8F8F8"/>
                  </a:solidFill>
                  <a:latin typeface="IBM Plex Sans"/>
                  <a:ea typeface="IBM Plex Sans"/>
                  <a:cs typeface="IBM Plex Sans"/>
                  <a:sym typeface="IBM Plex Sans"/>
                </a:rPr>
                <a:t>Product Refill Alerts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DAGlvO7etws</dc:identifier>
  <dcterms:modified xsi:type="dcterms:W3CDTF">2011-08-01T06:04:30Z</dcterms:modified>
  <cp:revision>1</cp:revision>
  <dc:title>Blue Rose</dc:title>
</cp:coreProperties>
</file>