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ne\Downloads\wedding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ne\Downloads\wedding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ne\Downloads\wedding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Sheet1!$E$25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87-4D42-8485-8162D8B75E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87-4D42-8485-8162D8B75E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Sheet1!$F$24:$G$24</c:f>
              <c:strCache>
                <c:ptCount val="2"/>
                <c:pt idx="0">
                  <c:v>Non-missing or Non partial reports</c:v>
                </c:pt>
                <c:pt idx="1">
                  <c:v>Missing or Partial reports</c:v>
                </c:pt>
              </c:strCache>
            </c:strRef>
          </c:cat>
          <c:val>
            <c:numRef>
              <c:f>Sheet1!$F$25:$G$25</c:f>
              <c:numCache>
                <c:formatCode>General</c:formatCode>
                <c:ptCount val="2"/>
                <c:pt idx="0">
                  <c:v>81.010000000000005</c:v>
                </c:pt>
                <c:pt idx="1">
                  <c:v>18.989999999999998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87-4D42-8485-8162D8B75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Missint</a:t>
            </a:r>
            <a:r>
              <a:rPr lang="en-US" baseline="0"/>
              <a:t> and partial reports by Home ownership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Sheet1!$F$7</c:f>
              <c:strCache>
                <c:ptCount val="1"/>
                <c:pt idx="0">
                  <c:v>Non-missing or Non partial reports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Sheet1!$E$27:$E$29</c:f>
              <c:strCache>
                <c:ptCount val="3"/>
                <c:pt idx="0">
                  <c:v>1: Owned or being bought by someone in your household</c:v>
                </c:pt>
                <c:pt idx="1">
                  <c:v>2: Rented</c:v>
                </c:pt>
                <c:pt idx="2">
                  <c:v>3: Occupied without payment of rent</c:v>
                </c:pt>
              </c:strCache>
            </c:strRef>
          </c:cat>
          <c:val>
            <c:numRef>
              <c:f>Sheet1!$F$27:$F$29</c:f>
              <c:numCache>
                <c:formatCode>0.00</c:formatCode>
                <c:ptCount val="3"/>
                <c:pt idx="0">
                  <c:v>76.962271017833316</c:v>
                </c:pt>
                <c:pt idx="1">
                  <c:v>79.597936653328844</c:v>
                </c:pt>
                <c:pt idx="2">
                  <c:v>76.756756756756758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C-453D-B50D-1533A0348350}"/>
            </c:ext>
          </c:extLst>
        </c:ser>
        <c:ser>
          <c:idx val="1"/>
          <c:order val="1"/>
          <c:tx>
            <c:strRef>
              <c:f>Sheet1!$H$7</c:f>
              <c:strCache>
                <c:ptCount val="1"/>
                <c:pt idx="0">
                  <c:v>Missing or Partial reports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Sheet1!$E$27:$E$29</c:f>
              <c:strCache>
                <c:ptCount val="3"/>
                <c:pt idx="0">
                  <c:v>1: Owned or being bought by someone in your household</c:v>
                </c:pt>
                <c:pt idx="1">
                  <c:v>2: Rented</c:v>
                </c:pt>
                <c:pt idx="2">
                  <c:v>3: Occupied without payment of rent</c:v>
                </c:pt>
              </c:strCache>
            </c:strRef>
          </c:cat>
          <c:val>
            <c:numRef>
              <c:f>Sheet1!$G$27:$G$29</c:f>
              <c:numCache>
                <c:formatCode>0.00</c:formatCode>
                <c:ptCount val="3"/>
                <c:pt idx="0">
                  <c:v>23.037728982166684</c:v>
                </c:pt>
                <c:pt idx="1">
                  <c:v>20.402063346671156</c:v>
                </c:pt>
                <c:pt idx="2">
                  <c:v>23.243243243243242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CC-453D-B50D-1533A0348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8048184"/>
        <c:axId val="518047544"/>
      </c:barChart>
      <c:catAx>
        <c:axId val="51804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047544"/>
        <c:crosses val="autoZero"/>
        <c:auto val="1"/>
        <c:lblAlgn val="ctr"/>
        <c:lblOffset val="100"/>
        <c:noMultiLvlLbl val="0"/>
      </c:catAx>
      <c:valAx>
        <c:axId val="51804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04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Missing or partial reports by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Sheet1!$F$7</c:f>
              <c:strCache>
                <c:ptCount val="1"/>
                <c:pt idx="0">
                  <c:v>Non-missing or Non partial reports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Sheet1!$E$20:$E$23</c:f>
              <c:strCache>
                <c:ptCount val="4"/>
                <c:pt idx="0">
                  <c:v>1: &lt;25</c:v>
                </c:pt>
                <c:pt idx="1">
                  <c:v>2: &gt;=25 &amp; &lt;45</c:v>
                </c:pt>
                <c:pt idx="2">
                  <c:v>3: &gt;=45 &amp; &lt;65</c:v>
                </c:pt>
                <c:pt idx="3">
                  <c:v>4: &gt;=65</c:v>
                </c:pt>
              </c:strCache>
            </c:strRef>
          </c:cat>
          <c:val>
            <c:numRef>
              <c:f>Sheet1!$F$20:$F$23</c:f>
              <c:numCache>
                <c:formatCode>0.00</c:formatCode>
                <c:ptCount val="4"/>
                <c:pt idx="0">
                  <c:v>96.070951745184047</c:v>
                </c:pt>
                <c:pt idx="1">
                  <c:v>84.822521419828647</c:v>
                </c:pt>
                <c:pt idx="2">
                  <c:v>78.920535320358837</c:v>
                </c:pt>
                <c:pt idx="3">
                  <c:v>69.068216337581717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33-4E6C-AE8A-86A53C98867E}"/>
            </c:ext>
          </c:extLst>
        </c:ser>
        <c:ser>
          <c:idx val="1"/>
          <c:order val="1"/>
          <c:tx>
            <c:strRef>
              <c:f>Sheet1!$H$7</c:f>
              <c:strCache>
                <c:ptCount val="1"/>
                <c:pt idx="0">
                  <c:v>Missing or Partial reports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Sheet1!$E$20:$E$23</c:f>
              <c:strCache>
                <c:ptCount val="4"/>
                <c:pt idx="0">
                  <c:v>1: &lt;25</c:v>
                </c:pt>
                <c:pt idx="1">
                  <c:v>2: &gt;=25 &amp; &lt;45</c:v>
                </c:pt>
                <c:pt idx="2">
                  <c:v>3: &gt;=45 &amp; &lt;65</c:v>
                </c:pt>
                <c:pt idx="3">
                  <c:v>4: &gt;=65</c:v>
                </c:pt>
              </c:strCache>
            </c:strRef>
          </c:cat>
          <c:val>
            <c:numRef>
              <c:f>Sheet1!$G$20:$G$23</c:f>
              <c:numCache>
                <c:formatCode>0.00</c:formatCode>
                <c:ptCount val="4"/>
                <c:pt idx="0">
                  <c:v>3.9290482548159451</c:v>
                </c:pt>
                <c:pt idx="1">
                  <c:v>15.177478580171359</c:v>
                </c:pt>
                <c:pt idx="2">
                  <c:v>21.079464679641159</c:v>
                </c:pt>
                <c:pt idx="3">
                  <c:v>30.931783662418276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33-4E6C-AE8A-86A53C988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9152528"/>
        <c:axId val="519153808"/>
      </c:barChart>
      <c:catAx>
        <c:axId val="51915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53808"/>
        <c:crosses val="autoZero"/>
        <c:auto val="1"/>
        <c:lblAlgn val="ctr"/>
        <c:lblOffset val="100"/>
        <c:noMultiLvlLbl val="0"/>
      </c:catAx>
      <c:valAx>
        <c:axId val="51915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5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3338-F207-4EAD-A176-2E51BF0E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E0679-B2D0-408A-B75C-A460E32F2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DA2B-8238-46AB-9A83-98EF56EF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85590-9D52-40E6-B25F-86DD539B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008E-6341-4419-92BA-AA999E26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3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2C8D-E969-458D-8597-26EB9A83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0F8A4-F646-40EF-ABB8-BF9EFE12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55BA-EE4B-49DE-A9A1-B3E438C2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18B31-7F3B-4D86-A31E-7097C8A4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B01A-6103-43CB-9FBE-3E32297A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4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C7C0D-4666-4966-80E4-121A70428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C6589-828C-49DA-9666-960711D73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E5CB-32EC-4996-AB7F-16CBD4E7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ACCF-B142-4A76-A088-C1C22E08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70F8-2970-477D-86DF-861439F1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803B-9063-44C2-A1EE-63A4080C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DA36-8061-425F-A1CE-DD93CB9CE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E6AE-6F86-4382-8ED7-FD4D7847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07EF-6E70-48C5-9728-9A914EDB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D200-DA4F-47FF-AA84-DCF40591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06A2-5CD4-4637-B857-EC82516D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99DC-1AF7-47BA-9AC8-8C522ABE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3B8D-0899-4456-819B-E5F4436E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5E4E-79B2-485B-9D93-025571A6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10FD-43C5-47D5-B70D-74036DC6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0D87-5CE3-4316-B91B-A794EF4E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6614-67EF-4272-B54D-1703B1B0A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98AD-DF2E-4D14-84AD-98F0A3A9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A2B0B-57CD-4311-9382-B7A8148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663AD-54E3-481B-992B-123CE41C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5906B-689F-466D-8087-483B01DE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E87C-191F-4193-9419-669BC02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123EF-FD42-43B4-9CA3-09EB8978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30C66-DEC3-42D8-BFBB-F5B5164DA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FDE61-B757-4B4B-A433-D771F0858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E3692-2FE9-4AA4-894F-5C8BAAA37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EDA18-4A29-438B-9A2C-F850FD38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60EDC-FDF8-4044-8B1D-FEA0430C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90FAE-1E25-4262-8EB4-7EE0BA56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7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6FE3-83ED-4830-9E2C-D3A35583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95D98-72A5-4AE5-BF10-AEF0D8E9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475F6-B4F8-4833-BA9D-0D9FD411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733B4-355D-4A05-B914-811B3F7C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0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A4C92-B217-4DC8-BBEF-DE3966F3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539C7-46A6-47CE-AFEB-7A9DAF8C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2EBD5-7076-434B-89A0-481F2E56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4CF3-3E19-40F3-9DFA-BF567F9E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946B-C384-4C6E-9EF5-06DE54EC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BBA70-D505-4537-962F-C4AA6EDA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F9398-EA1A-4D56-A0E2-276DB3AD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5C69E-10B2-48A1-9A77-D818D24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A6848-71AC-42A8-9C4E-86BC1178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2F6B-9C0A-42AC-8CEF-1C6475C1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D8F03-E653-40F3-84C6-1D39AA597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3F1-AB2C-4936-AC82-4D638D4C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ABF3-7C93-4BD4-BF26-7C7AB7D9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A982-5C8D-4AAA-A7FE-AF1FBFE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A0D00-8F37-49DD-A4AA-C2B3AF70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983D1-9282-4024-9E78-98870973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5614F-2CCE-47D4-9030-0440903C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5464-A6CA-4E03-86E3-E036B516D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4653-F486-49F0-8293-3BA1C66D2C5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9BC6-CCA3-4175-9681-CBB8AEC9E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73AB-019B-4B6D-AC64-69C4918A4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B19E3-EABA-439C-B6CB-938516CE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C957-4890-49B1-B564-20909AAC9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Machine learning for </a:t>
            </a:r>
            <a:br>
              <a:rPr lang="en-US" sz="5300" dirty="0"/>
            </a:br>
            <a:r>
              <a:rPr lang="en-US" sz="5300" dirty="0"/>
              <a:t>income imputation </a:t>
            </a:r>
            <a:br>
              <a:rPr lang="en-US" dirty="0"/>
            </a:br>
            <a:r>
              <a:rPr lang="en-US" sz="5300" dirty="0"/>
              <a:t>(American Housing Survey)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4041B-B3F8-440A-ADF8-D3662D25C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Jayne Yoo</a:t>
            </a:r>
          </a:p>
        </p:txBody>
      </p:sp>
    </p:spTree>
    <p:extLst>
      <p:ext uri="{BB962C8B-B14F-4D97-AF65-F5344CB8AC3E}">
        <p14:creationId xmlns:p14="http://schemas.microsoft.com/office/powerpoint/2010/main" val="299982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D4D4-6250-489C-AFE5-7862DF0E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F56A-41E7-4F99-B5D1-E3EA8C073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Target: various government institutions, consulting firms interested in nation wide income level, international organizations and academic scholars</a:t>
            </a:r>
          </a:p>
          <a:p>
            <a:endParaRPr lang="en-US" sz="1400" dirty="0"/>
          </a:p>
          <a:p>
            <a:r>
              <a:rPr lang="en-US" dirty="0"/>
              <a:t>Income Nonresponse</a:t>
            </a:r>
          </a:p>
          <a:p>
            <a:r>
              <a:rPr lang="en-US" dirty="0"/>
              <a:t>Response Error in Income Source Reports</a:t>
            </a:r>
          </a:p>
          <a:p>
            <a:r>
              <a:rPr lang="en-US" dirty="0"/>
              <a:t>Response Error in Income Amount Reports</a:t>
            </a:r>
          </a:p>
          <a:p>
            <a:r>
              <a:rPr lang="en-US" dirty="0"/>
              <a:t>Cognitive Factors in Income Reporting</a:t>
            </a:r>
          </a:p>
          <a:p>
            <a:endParaRPr lang="en-US" sz="1400" dirty="0"/>
          </a:p>
          <a:p>
            <a:r>
              <a:rPr lang="en-US" dirty="0"/>
              <a:t>Data: </a:t>
            </a:r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American Housing Survey (AHS)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02F-FD5A-4F43-A531-230E5B75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American Housing Survey (AHS)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A285-8C06-408F-A3CC-FBCB09FE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survey provides up-to-date information about the quality and cost of housing in the United States and major metropolitan areas. The survey also includes questions about:</a:t>
            </a:r>
          </a:p>
          <a:p>
            <a:pPr lvl="1"/>
            <a:r>
              <a:rPr lang="en-US" dirty="0"/>
              <a:t>the physical condition of homes and neighborhoods,</a:t>
            </a:r>
          </a:p>
          <a:p>
            <a:pPr lvl="1"/>
            <a:r>
              <a:rPr lang="en-US" dirty="0"/>
              <a:t>the costs of financing and maintaining homes, and</a:t>
            </a:r>
          </a:p>
          <a:p>
            <a:pPr lvl="1"/>
            <a:r>
              <a:rPr lang="en-US" dirty="0"/>
              <a:t>the characteristics of people who live in these homes</a:t>
            </a:r>
          </a:p>
        </p:txBody>
      </p:sp>
    </p:spTree>
    <p:extLst>
      <p:ext uri="{BB962C8B-B14F-4D97-AF65-F5344CB8AC3E}">
        <p14:creationId xmlns:p14="http://schemas.microsoft.com/office/powerpoint/2010/main" val="210956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DFED2-33D1-435A-AB4F-68740102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Missing and partial reporters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EA2DE5-67A4-404C-ACC8-BB8568CC5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07396"/>
              </p:ext>
            </p:extLst>
          </p:nvPr>
        </p:nvGraphicFramePr>
        <p:xfrm>
          <a:off x="4695621" y="640080"/>
          <a:ext cx="6372161" cy="557882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66087">
                  <a:extLst>
                    <a:ext uri="{9D8B030D-6E8A-4147-A177-3AD203B41FA5}">
                      <a16:colId xmlns:a16="http://schemas.microsoft.com/office/drawing/2014/main" val="1763057316"/>
                    </a:ext>
                  </a:extLst>
                </a:gridCol>
                <a:gridCol w="1013999">
                  <a:extLst>
                    <a:ext uri="{9D8B030D-6E8A-4147-A177-3AD203B41FA5}">
                      <a16:colId xmlns:a16="http://schemas.microsoft.com/office/drawing/2014/main" val="1121702109"/>
                    </a:ext>
                  </a:extLst>
                </a:gridCol>
                <a:gridCol w="839038">
                  <a:extLst>
                    <a:ext uri="{9D8B030D-6E8A-4147-A177-3AD203B41FA5}">
                      <a16:colId xmlns:a16="http://schemas.microsoft.com/office/drawing/2014/main" val="672403322"/>
                    </a:ext>
                  </a:extLst>
                </a:gridCol>
                <a:gridCol w="1013999">
                  <a:extLst>
                    <a:ext uri="{9D8B030D-6E8A-4147-A177-3AD203B41FA5}">
                      <a16:colId xmlns:a16="http://schemas.microsoft.com/office/drawing/2014/main" val="2829548712"/>
                    </a:ext>
                  </a:extLst>
                </a:gridCol>
                <a:gridCol w="839038">
                  <a:extLst>
                    <a:ext uri="{9D8B030D-6E8A-4147-A177-3AD203B41FA5}">
                      <a16:colId xmlns:a16="http://schemas.microsoft.com/office/drawing/2014/main" val="3195566829"/>
                    </a:ext>
                  </a:extLst>
                </a:gridCol>
              </a:tblGrid>
              <a:tr h="602991">
                <a:tc rowSpan="2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FFFF"/>
                          </a:solidFill>
                          <a:effectLst/>
                        </a:rPr>
                        <a:t>Non-missing or Non partial reports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FFFF"/>
                          </a:solidFill>
                          <a:effectLst/>
                        </a:rPr>
                        <a:t>Missing or Partial reports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17515"/>
                  </a:ext>
                </a:extLst>
              </a:tr>
              <a:tr h="4188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Frequency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Percent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Frequency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Percent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62064"/>
                  </a:ext>
                </a:extLst>
              </a:tr>
              <a:tr h="418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51185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81.01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12000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18.99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92972"/>
                  </a:ext>
                </a:extLst>
              </a:tr>
              <a:tr h="418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Home ownership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42455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73.88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12000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19.62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57903"/>
                  </a:ext>
                </a:extLst>
              </a:tr>
              <a:tr h="602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1: Owned or being bought by someone in your household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25376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40.16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7596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12.02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13294"/>
                  </a:ext>
                </a:extLst>
              </a:tr>
              <a:tr h="418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2: Rented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16511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32.82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4232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6.7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28641"/>
                  </a:ext>
                </a:extLst>
              </a:tr>
              <a:tr h="602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3: Occupied without payment of rent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568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0.9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172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0.9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494018"/>
                  </a:ext>
                </a:extLst>
              </a:tr>
              <a:tr h="418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Household head age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909968"/>
                  </a:ext>
                </a:extLst>
              </a:tr>
              <a:tr h="418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1: &lt;25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10,074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96.1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          412 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3.93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62090"/>
                  </a:ext>
                </a:extLst>
              </a:tr>
              <a:tr h="418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2: &gt;=25 &amp; &lt;45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14,553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84.8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       2,604 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15.18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74795"/>
                  </a:ext>
                </a:extLst>
              </a:tr>
              <a:tr h="418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3: &gt;=45 &amp; &lt;65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16,099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78.9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       4,300 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21.08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27248"/>
                  </a:ext>
                </a:extLst>
              </a:tr>
              <a:tr h="418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4: &gt;=65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10,459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69.1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       4,684 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30.93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612" marR="103567" marT="103567" marB="103567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641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F2C11-EA73-4A03-BB7F-EDF191E17611}"/>
              </a:ext>
            </a:extLst>
          </p:cNvPr>
          <p:cNvSpPr txBox="1"/>
          <p:nvPr/>
        </p:nvSpPr>
        <p:spPr>
          <a:xfrm>
            <a:off x="638175" y="3506680"/>
            <a:ext cx="336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AHS 2019</a:t>
            </a:r>
          </a:p>
        </p:txBody>
      </p:sp>
    </p:spTree>
    <p:extLst>
      <p:ext uri="{BB962C8B-B14F-4D97-AF65-F5344CB8AC3E}">
        <p14:creationId xmlns:p14="http://schemas.microsoft.com/office/powerpoint/2010/main" val="318491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DFED2-33D1-435A-AB4F-68740102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Missing and partial reporters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DC514B-D965-4927-8B0C-2CB47EF73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566386"/>
              </p:ext>
            </p:extLst>
          </p:nvPr>
        </p:nvGraphicFramePr>
        <p:xfrm>
          <a:off x="6019802" y="171162"/>
          <a:ext cx="4923406" cy="293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1074A5-1033-4274-AE84-78A672A20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057373"/>
              </p:ext>
            </p:extLst>
          </p:nvPr>
        </p:nvGraphicFramePr>
        <p:xfrm>
          <a:off x="1014369" y="35905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6F70CF5-5CDF-49E5-BCED-0531BC84A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527680"/>
              </p:ext>
            </p:extLst>
          </p:nvPr>
        </p:nvGraphicFramePr>
        <p:xfrm>
          <a:off x="6276975" y="3514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DFDA341-1FEE-43F2-8D64-B23D7183397E}"/>
              </a:ext>
            </a:extLst>
          </p:cNvPr>
          <p:cNvSpPr txBox="1"/>
          <p:nvPr/>
        </p:nvSpPr>
        <p:spPr>
          <a:xfrm>
            <a:off x="4730781" y="6420559"/>
            <a:ext cx="336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AHS 2019</a:t>
            </a:r>
          </a:p>
        </p:txBody>
      </p:sp>
    </p:spTree>
    <p:extLst>
      <p:ext uri="{BB962C8B-B14F-4D97-AF65-F5344CB8AC3E}">
        <p14:creationId xmlns:p14="http://schemas.microsoft.com/office/powerpoint/2010/main" val="194670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D89D-F01D-4E5E-B0D7-F4260EF8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with largest survey data in the U.S.</a:t>
            </a:r>
          </a:p>
        </p:txBody>
      </p:sp>
      <p:pic>
        <p:nvPicPr>
          <p:cNvPr id="4" name="Content Placeholder 3" descr="The SGPlot Procedure">
            <a:extLst>
              <a:ext uri="{FF2B5EF4-FFF2-40B4-BE49-F238E27FC236}">
                <a16:creationId xmlns:a16="http://schemas.microsoft.com/office/drawing/2014/main" id="{0AF25518-E7D8-411C-B267-CDB87ACA1C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25954-DBF9-465B-9753-EE3BD51A09AB}"/>
              </a:ext>
            </a:extLst>
          </p:cNvPr>
          <p:cNvSpPr txBox="1"/>
          <p:nvPr/>
        </p:nvSpPr>
        <p:spPr>
          <a:xfrm>
            <a:off x="3284737" y="6301815"/>
            <a:ext cx="6356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American Community Survey, American Housing survey, 2019</a:t>
            </a:r>
          </a:p>
        </p:txBody>
      </p:sp>
    </p:spTree>
    <p:extLst>
      <p:ext uri="{BB962C8B-B14F-4D97-AF65-F5344CB8AC3E}">
        <p14:creationId xmlns:p14="http://schemas.microsoft.com/office/powerpoint/2010/main" val="319914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FED2-33D1-435A-AB4F-6874010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income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67F6-1A68-4890-A15E-A8E48F3E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method:</a:t>
            </a:r>
          </a:p>
          <a:p>
            <a:pPr lvl="1"/>
            <a:r>
              <a:rPr lang="en-US" dirty="0"/>
              <a:t>OLS regression using demographic and housing cost information </a:t>
            </a:r>
          </a:p>
          <a:p>
            <a:endParaRPr lang="en-US" dirty="0"/>
          </a:p>
          <a:p>
            <a:r>
              <a:rPr lang="en-US" dirty="0"/>
              <a:t>New solution:</a:t>
            </a:r>
          </a:p>
          <a:p>
            <a:pPr lvl="1"/>
            <a:r>
              <a:rPr lang="en-US" dirty="0"/>
              <a:t>Machine learning has more prediction power with better identification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86686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FED2-33D1-435A-AB4F-6874010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67F6-1A68-4890-A15E-A8E48F3E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semester</a:t>
            </a:r>
          </a:p>
          <a:p>
            <a:pPr lvl="1"/>
            <a:r>
              <a:rPr lang="en-US" dirty="0"/>
              <a:t>Analyze data to find the patterns of non-response or partial reports</a:t>
            </a:r>
          </a:p>
          <a:p>
            <a:r>
              <a:rPr lang="en-US" dirty="0"/>
              <a:t>First 5 weeks</a:t>
            </a:r>
          </a:p>
          <a:p>
            <a:pPr lvl="1"/>
            <a:r>
              <a:rPr lang="en-US" dirty="0"/>
              <a:t>Application of machine learning to obtain predicted income amount </a:t>
            </a:r>
          </a:p>
          <a:p>
            <a:r>
              <a:rPr lang="en-US" dirty="0"/>
              <a:t>Next 3 weeks</a:t>
            </a:r>
          </a:p>
          <a:p>
            <a:pPr lvl="1"/>
            <a:r>
              <a:rPr lang="en-US" dirty="0"/>
              <a:t>Conduct various sensitivity test to examine the improvement of accuracy </a:t>
            </a:r>
          </a:p>
          <a:p>
            <a:pPr lvl="1"/>
            <a:r>
              <a:rPr lang="en-US" dirty="0"/>
              <a:t>Comparison with ACS microdata and aggregate income data from IRS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0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357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Lora</vt:lpstr>
      <vt:lpstr>Office Theme</vt:lpstr>
      <vt:lpstr>Machine learning for  income imputation  (American Housing Survey)</vt:lpstr>
      <vt:lpstr>Motivation</vt:lpstr>
      <vt:lpstr>American Housing Survey (AHS) </vt:lpstr>
      <vt:lpstr>Missing and partial reporters</vt:lpstr>
      <vt:lpstr>Missing and partial reporters</vt:lpstr>
      <vt:lpstr>Difference with largest survey data in the U.S.</vt:lpstr>
      <vt:lpstr>Machine learning and income imputation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income imputation</dc:title>
  <dc:creator>jayne yoo</dc:creator>
  <cp:lastModifiedBy>jayne yoo</cp:lastModifiedBy>
  <cp:revision>13</cp:revision>
  <dcterms:created xsi:type="dcterms:W3CDTF">2021-02-12T23:05:44Z</dcterms:created>
  <dcterms:modified xsi:type="dcterms:W3CDTF">2021-03-04T16:49:07Z</dcterms:modified>
</cp:coreProperties>
</file>