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100" d="100"/>
          <a:sy n="100" d="100"/>
        </p:scale>
        <p:origin x="456"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1190-E4EC-41F2-87DF-AFB6D3C17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99532D-3BC2-4376-9ED4-D0CD8D8A72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975F2B-2698-4C17-8767-915ECA50C3FD}"/>
              </a:ext>
            </a:extLst>
          </p:cNvPr>
          <p:cNvSpPr>
            <a:spLocks noGrp="1"/>
          </p:cNvSpPr>
          <p:nvPr>
            <p:ph type="dt" sz="half" idx="10"/>
          </p:nvPr>
        </p:nvSpPr>
        <p:spPr/>
        <p:txBody>
          <a:bodyPr/>
          <a:lstStyle/>
          <a:p>
            <a:fld id="{748C5CFA-4821-46E1-A114-74F9F82A5FCB}" type="datetimeFigureOut">
              <a:rPr lang="en-US" smtClean="0"/>
              <a:t>8/20/2020</a:t>
            </a:fld>
            <a:endParaRPr lang="en-US"/>
          </a:p>
        </p:txBody>
      </p:sp>
      <p:sp>
        <p:nvSpPr>
          <p:cNvPr id="5" name="Footer Placeholder 4">
            <a:extLst>
              <a:ext uri="{FF2B5EF4-FFF2-40B4-BE49-F238E27FC236}">
                <a16:creationId xmlns:a16="http://schemas.microsoft.com/office/drawing/2014/main" id="{4498DBAA-115D-49FD-9321-AFA581C35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01DFB-9CF4-40FF-B92C-D1C67D43746A}"/>
              </a:ext>
            </a:extLst>
          </p:cNvPr>
          <p:cNvSpPr>
            <a:spLocks noGrp="1"/>
          </p:cNvSpPr>
          <p:nvPr>
            <p:ph type="sldNum" sz="quarter" idx="12"/>
          </p:nvPr>
        </p:nvSpPr>
        <p:spPr/>
        <p:txBody>
          <a:bodyPr/>
          <a:lstStyle/>
          <a:p>
            <a:fld id="{BA692F5E-8815-4C98-8F20-33C361FA1F9B}" type="slidenum">
              <a:rPr lang="en-US" smtClean="0"/>
              <a:t>‹#›</a:t>
            </a:fld>
            <a:endParaRPr lang="en-US"/>
          </a:p>
        </p:txBody>
      </p:sp>
    </p:spTree>
    <p:extLst>
      <p:ext uri="{BB962C8B-B14F-4D97-AF65-F5344CB8AC3E}">
        <p14:creationId xmlns:p14="http://schemas.microsoft.com/office/powerpoint/2010/main" val="419327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298E-49EA-419E-899D-A36853028D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205C30-C92D-4B68-98DD-B6761C6FF5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468FB-7E35-4523-B844-B2DF6FE5B70D}"/>
              </a:ext>
            </a:extLst>
          </p:cNvPr>
          <p:cNvSpPr>
            <a:spLocks noGrp="1"/>
          </p:cNvSpPr>
          <p:nvPr>
            <p:ph type="dt" sz="half" idx="10"/>
          </p:nvPr>
        </p:nvSpPr>
        <p:spPr/>
        <p:txBody>
          <a:bodyPr/>
          <a:lstStyle/>
          <a:p>
            <a:fld id="{748C5CFA-4821-46E1-A114-74F9F82A5FCB}" type="datetimeFigureOut">
              <a:rPr lang="en-US" smtClean="0"/>
              <a:t>8/20/2020</a:t>
            </a:fld>
            <a:endParaRPr lang="en-US"/>
          </a:p>
        </p:txBody>
      </p:sp>
      <p:sp>
        <p:nvSpPr>
          <p:cNvPr id="5" name="Footer Placeholder 4">
            <a:extLst>
              <a:ext uri="{FF2B5EF4-FFF2-40B4-BE49-F238E27FC236}">
                <a16:creationId xmlns:a16="http://schemas.microsoft.com/office/drawing/2014/main" id="{DC64F4FC-B340-40B4-843D-FE58327C8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048C5-D35F-495B-B2BF-630590EBD454}"/>
              </a:ext>
            </a:extLst>
          </p:cNvPr>
          <p:cNvSpPr>
            <a:spLocks noGrp="1"/>
          </p:cNvSpPr>
          <p:nvPr>
            <p:ph type="sldNum" sz="quarter" idx="12"/>
          </p:nvPr>
        </p:nvSpPr>
        <p:spPr/>
        <p:txBody>
          <a:bodyPr/>
          <a:lstStyle/>
          <a:p>
            <a:fld id="{BA692F5E-8815-4C98-8F20-33C361FA1F9B}" type="slidenum">
              <a:rPr lang="en-US" smtClean="0"/>
              <a:t>‹#›</a:t>
            </a:fld>
            <a:endParaRPr lang="en-US"/>
          </a:p>
        </p:txBody>
      </p:sp>
    </p:spTree>
    <p:extLst>
      <p:ext uri="{BB962C8B-B14F-4D97-AF65-F5344CB8AC3E}">
        <p14:creationId xmlns:p14="http://schemas.microsoft.com/office/powerpoint/2010/main" val="1204074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8DE185-4754-4A2A-A6AC-B9546E2DA4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7C81E8-DFE6-4C7A-B12F-2A92547792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35C27-FE0E-4D66-BFA6-3E11CA32C057}"/>
              </a:ext>
            </a:extLst>
          </p:cNvPr>
          <p:cNvSpPr>
            <a:spLocks noGrp="1"/>
          </p:cNvSpPr>
          <p:nvPr>
            <p:ph type="dt" sz="half" idx="10"/>
          </p:nvPr>
        </p:nvSpPr>
        <p:spPr/>
        <p:txBody>
          <a:bodyPr/>
          <a:lstStyle/>
          <a:p>
            <a:fld id="{748C5CFA-4821-46E1-A114-74F9F82A5FCB}" type="datetimeFigureOut">
              <a:rPr lang="en-US" smtClean="0"/>
              <a:t>8/20/2020</a:t>
            </a:fld>
            <a:endParaRPr lang="en-US"/>
          </a:p>
        </p:txBody>
      </p:sp>
      <p:sp>
        <p:nvSpPr>
          <p:cNvPr id="5" name="Footer Placeholder 4">
            <a:extLst>
              <a:ext uri="{FF2B5EF4-FFF2-40B4-BE49-F238E27FC236}">
                <a16:creationId xmlns:a16="http://schemas.microsoft.com/office/drawing/2014/main" id="{4FF39CB9-5DB1-4CDE-B6C7-405AD4284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FAA30-086D-481F-B5F2-EA926268A311}"/>
              </a:ext>
            </a:extLst>
          </p:cNvPr>
          <p:cNvSpPr>
            <a:spLocks noGrp="1"/>
          </p:cNvSpPr>
          <p:nvPr>
            <p:ph type="sldNum" sz="quarter" idx="12"/>
          </p:nvPr>
        </p:nvSpPr>
        <p:spPr/>
        <p:txBody>
          <a:bodyPr/>
          <a:lstStyle/>
          <a:p>
            <a:fld id="{BA692F5E-8815-4C98-8F20-33C361FA1F9B}" type="slidenum">
              <a:rPr lang="en-US" smtClean="0"/>
              <a:t>‹#›</a:t>
            </a:fld>
            <a:endParaRPr lang="en-US"/>
          </a:p>
        </p:txBody>
      </p:sp>
    </p:spTree>
    <p:extLst>
      <p:ext uri="{BB962C8B-B14F-4D97-AF65-F5344CB8AC3E}">
        <p14:creationId xmlns:p14="http://schemas.microsoft.com/office/powerpoint/2010/main" val="3323842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F3B1-876B-4D9C-AD3C-C1ABEB12A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A49AAB-EEBE-47C6-9705-3E2006377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2D172-9BB8-4B46-843D-1BBD7191187D}"/>
              </a:ext>
            </a:extLst>
          </p:cNvPr>
          <p:cNvSpPr>
            <a:spLocks noGrp="1"/>
          </p:cNvSpPr>
          <p:nvPr>
            <p:ph type="dt" sz="half" idx="10"/>
          </p:nvPr>
        </p:nvSpPr>
        <p:spPr/>
        <p:txBody>
          <a:bodyPr/>
          <a:lstStyle/>
          <a:p>
            <a:fld id="{748C5CFA-4821-46E1-A114-74F9F82A5FCB}" type="datetimeFigureOut">
              <a:rPr lang="en-US" smtClean="0"/>
              <a:t>8/20/2020</a:t>
            </a:fld>
            <a:endParaRPr lang="en-US"/>
          </a:p>
        </p:txBody>
      </p:sp>
      <p:sp>
        <p:nvSpPr>
          <p:cNvPr id="5" name="Footer Placeholder 4">
            <a:extLst>
              <a:ext uri="{FF2B5EF4-FFF2-40B4-BE49-F238E27FC236}">
                <a16:creationId xmlns:a16="http://schemas.microsoft.com/office/drawing/2014/main" id="{F7AA5C54-E312-4C68-8FEC-05C86FB0D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8E754-F847-4558-BFF1-332AACF27D9E}"/>
              </a:ext>
            </a:extLst>
          </p:cNvPr>
          <p:cNvSpPr>
            <a:spLocks noGrp="1"/>
          </p:cNvSpPr>
          <p:nvPr>
            <p:ph type="sldNum" sz="quarter" idx="12"/>
          </p:nvPr>
        </p:nvSpPr>
        <p:spPr/>
        <p:txBody>
          <a:bodyPr/>
          <a:lstStyle/>
          <a:p>
            <a:fld id="{BA692F5E-8815-4C98-8F20-33C361FA1F9B}" type="slidenum">
              <a:rPr lang="en-US" smtClean="0"/>
              <a:t>‹#›</a:t>
            </a:fld>
            <a:endParaRPr lang="en-US"/>
          </a:p>
        </p:txBody>
      </p:sp>
    </p:spTree>
    <p:extLst>
      <p:ext uri="{BB962C8B-B14F-4D97-AF65-F5344CB8AC3E}">
        <p14:creationId xmlns:p14="http://schemas.microsoft.com/office/powerpoint/2010/main" val="1292492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2550-9D76-4C20-8506-D4F557F3E6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C441B8-A478-49D7-BFC1-DE0359829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B4C1C7-242B-4373-A1B1-D659C66316E9}"/>
              </a:ext>
            </a:extLst>
          </p:cNvPr>
          <p:cNvSpPr>
            <a:spLocks noGrp="1"/>
          </p:cNvSpPr>
          <p:nvPr>
            <p:ph type="dt" sz="half" idx="10"/>
          </p:nvPr>
        </p:nvSpPr>
        <p:spPr/>
        <p:txBody>
          <a:bodyPr/>
          <a:lstStyle/>
          <a:p>
            <a:fld id="{748C5CFA-4821-46E1-A114-74F9F82A5FCB}" type="datetimeFigureOut">
              <a:rPr lang="en-US" smtClean="0"/>
              <a:t>8/20/2020</a:t>
            </a:fld>
            <a:endParaRPr lang="en-US"/>
          </a:p>
        </p:txBody>
      </p:sp>
      <p:sp>
        <p:nvSpPr>
          <p:cNvPr id="5" name="Footer Placeholder 4">
            <a:extLst>
              <a:ext uri="{FF2B5EF4-FFF2-40B4-BE49-F238E27FC236}">
                <a16:creationId xmlns:a16="http://schemas.microsoft.com/office/drawing/2014/main" id="{D63D37C1-F08C-4FD7-84A7-AB580842F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DC6FB-172F-4A67-A4F3-649B900542FD}"/>
              </a:ext>
            </a:extLst>
          </p:cNvPr>
          <p:cNvSpPr>
            <a:spLocks noGrp="1"/>
          </p:cNvSpPr>
          <p:nvPr>
            <p:ph type="sldNum" sz="quarter" idx="12"/>
          </p:nvPr>
        </p:nvSpPr>
        <p:spPr/>
        <p:txBody>
          <a:bodyPr/>
          <a:lstStyle/>
          <a:p>
            <a:fld id="{BA692F5E-8815-4C98-8F20-33C361FA1F9B}" type="slidenum">
              <a:rPr lang="en-US" smtClean="0"/>
              <a:t>‹#›</a:t>
            </a:fld>
            <a:endParaRPr lang="en-US"/>
          </a:p>
        </p:txBody>
      </p:sp>
    </p:spTree>
    <p:extLst>
      <p:ext uri="{BB962C8B-B14F-4D97-AF65-F5344CB8AC3E}">
        <p14:creationId xmlns:p14="http://schemas.microsoft.com/office/powerpoint/2010/main" val="258625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F1585-F97F-4ACC-A53C-72CE60F178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8CC62E-614A-4AA7-8844-78D7458631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BF4CC0-71FF-4635-B003-37B9C993BC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61EF25-9269-4388-9659-6CB67F594743}"/>
              </a:ext>
            </a:extLst>
          </p:cNvPr>
          <p:cNvSpPr>
            <a:spLocks noGrp="1"/>
          </p:cNvSpPr>
          <p:nvPr>
            <p:ph type="dt" sz="half" idx="10"/>
          </p:nvPr>
        </p:nvSpPr>
        <p:spPr/>
        <p:txBody>
          <a:bodyPr/>
          <a:lstStyle/>
          <a:p>
            <a:fld id="{748C5CFA-4821-46E1-A114-74F9F82A5FCB}" type="datetimeFigureOut">
              <a:rPr lang="en-US" smtClean="0"/>
              <a:t>8/20/2020</a:t>
            </a:fld>
            <a:endParaRPr lang="en-US"/>
          </a:p>
        </p:txBody>
      </p:sp>
      <p:sp>
        <p:nvSpPr>
          <p:cNvPr id="6" name="Footer Placeholder 5">
            <a:extLst>
              <a:ext uri="{FF2B5EF4-FFF2-40B4-BE49-F238E27FC236}">
                <a16:creationId xmlns:a16="http://schemas.microsoft.com/office/drawing/2014/main" id="{56AC0574-62C6-4937-A0B8-8384C2AD4D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29057A-0A69-4FAA-9CAD-A67CF1B133D3}"/>
              </a:ext>
            </a:extLst>
          </p:cNvPr>
          <p:cNvSpPr>
            <a:spLocks noGrp="1"/>
          </p:cNvSpPr>
          <p:nvPr>
            <p:ph type="sldNum" sz="quarter" idx="12"/>
          </p:nvPr>
        </p:nvSpPr>
        <p:spPr/>
        <p:txBody>
          <a:bodyPr/>
          <a:lstStyle/>
          <a:p>
            <a:fld id="{BA692F5E-8815-4C98-8F20-33C361FA1F9B}" type="slidenum">
              <a:rPr lang="en-US" smtClean="0"/>
              <a:t>‹#›</a:t>
            </a:fld>
            <a:endParaRPr lang="en-US"/>
          </a:p>
        </p:txBody>
      </p:sp>
    </p:spTree>
    <p:extLst>
      <p:ext uri="{BB962C8B-B14F-4D97-AF65-F5344CB8AC3E}">
        <p14:creationId xmlns:p14="http://schemas.microsoft.com/office/powerpoint/2010/main" val="25949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A7D8-93EE-46FE-8F95-703B6B3D04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1FF0C2-8892-44E1-8626-92FDF92C22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A178F-F64C-4E00-86E5-8E398D4E22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A201DE-AB4B-4232-8ECA-00336FEBA5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1967F5-42E3-4567-9DEE-7E0128DB75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3E2738-71C0-4F8A-8BB1-08D2545CC0ED}"/>
              </a:ext>
            </a:extLst>
          </p:cNvPr>
          <p:cNvSpPr>
            <a:spLocks noGrp="1"/>
          </p:cNvSpPr>
          <p:nvPr>
            <p:ph type="dt" sz="half" idx="10"/>
          </p:nvPr>
        </p:nvSpPr>
        <p:spPr/>
        <p:txBody>
          <a:bodyPr/>
          <a:lstStyle/>
          <a:p>
            <a:fld id="{748C5CFA-4821-46E1-A114-74F9F82A5FCB}" type="datetimeFigureOut">
              <a:rPr lang="en-US" smtClean="0"/>
              <a:t>8/20/2020</a:t>
            </a:fld>
            <a:endParaRPr lang="en-US"/>
          </a:p>
        </p:txBody>
      </p:sp>
      <p:sp>
        <p:nvSpPr>
          <p:cNvPr id="8" name="Footer Placeholder 7">
            <a:extLst>
              <a:ext uri="{FF2B5EF4-FFF2-40B4-BE49-F238E27FC236}">
                <a16:creationId xmlns:a16="http://schemas.microsoft.com/office/drawing/2014/main" id="{20489ABA-779D-4E77-91C8-1A10F9A650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E7D8D8-B647-4716-B60A-8A526637BE1C}"/>
              </a:ext>
            </a:extLst>
          </p:cNvPr>
          <p:cNvSpPr>
            <a:spLocks noGrp="1"/>
          </p:cNvSpPr>
          <p:nvPr>
            <p:ph type="sldNum" sz="quarter" idx="12"/>
          </p:nvPr>
        </p:nvSpPr>
        <p:spPr/>
        <p:txBody>
          <a:bodyPr/>
          <a:lstStyle/>
          <a:p>
            <a:fld id="{BA692F5E-8815-4C98-8F20-33C361FA1F9B}" type="slidenum">
              <a:rPr lang="en-US" smtClean="0"/>
              <a:t>‹#›</a:t>
            </a:fld>
            <a:endParaRPr lang="en-US"/>
          </a:p>
        </p:txBody>
      </p:sp>
    </p:spTree>
    <p:extLst>
      <p:ext uri="{BB962C8B-B14F-4D97-AF65-F5344CB8AC3E}">
        <p14:creationId xmlns:p14="http://schemas.microsoft.com/office/powerpoint/2010/main" val="2129485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DEEEE-664E-4FAE-9452-9A2CC173D8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214558-E9A6-4E54-840F-BE92C770E8E5}"/>
              </a:ext>
            </a:extLst>
          </p:cNvPr>
          <p:cNvSpPr>
            <a:spLocks noGrp="1"/>
          </p:cNvSpPr>
          <p:nvPr>
            <p:ph type="dt" sz="half" idx="10"/>
          </p:nvPr>
        </p:nvSpPr>
        <p:spPr/>
        <p:txBody>
          <a:bodyPr/>
          <a:lstStyle/>
          <a:p>
            <a:fld id="{748C5CFA-4821-46E1-A114-74F9F82A5FCB}" type="datetimeFigureOut">
              <a:rPr lang="en-US" smtClean="0"/>
              <a:t>8/20/2020</a:t>
            </a:fld>
            <a:endParaRPr lang="en-US"/>
          </a:p>
        </p:txBody>
      </p:sp>
      <p:sp>
        <p:nvSpPr>
          <p:cNvPr id="4" name="Footer Placeholder 3">
            <a:extLst>
              <a:ext uri="{FF2B5EF4-FFF2-40B4-BE49-F238E27FC236}">
                <a16:creationId xmlns:a16="http://schemas.microsoft.com/office/drawing/2014/main" id="{8DFA823B-FB6E-4B5A-9F58-247C36A8B9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900B2-425E-4579-9461-914F6130B656}"/>
              </a:ext>
            </a:extLst>
          </p:cNvPr>
          <p:cNvSpPr>
            <a:spLocks noGrp="1"/>
          </p:cNvSpPr>
          <p:nvPr>
            <p:ph type="sldNum" sz="quarter" idx="12"/>
          </p:nvPr>
        </p:nvSpPr>
        <p:spPr/>
        <p:txBody>
          <a:bodyPr/>
          <a:lstStyle/>
          <a:p>
            <a:fld id="{BA692F5E-8815-4C98-8F20-33C361FA1F9B}" type="slidenum">
              <a:rPr lang="en-US" smtClean="0"/>
              <a:t>‹#›</a:t>
            </a:fld>
            <a:endParaRPr lang="en-US"/>
          </a:p>
        </p:txBody>
      </p:sp>
    </p:spTree>
    <p:extLst>
      <p:ext uri="{BB962C8B-B14F-4D97-AF65-F5344CB8AC3E}">
        <p14:creationId xmlns:p14="http://schemas.microsoft.com/office/powerpoint/2010/main" val="167778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9EED1E-7078-4C78-8CB0-4AF21DD15E5E}"/>
              </a:ext>
            </a:extLst>
          </p:cNvPr>
          <p:cNvSpPr>
            <a:spLocks noGrp="1"/>
          </p:cNvSpPr>
          <p:nvPr>
            <p:ph type="dt" sz="half" idx="10"/>
          </p:nvPr>
        </p:nvSpPr>
        <p:spPr/>
        <p:txBody>
          <a:bodyPr/>
          <a:lstStyle/>
          <a:p>
            <a:fld id="{748C5CFA-4821-46E1-A114-74F9F82A5FCB}" type="datetimeFigureOut">
              <a:rPr lang="en-US" smtClean="0"/>
              <a:t>8/20/2020</a:t>
            </a:fld>
            <a:endParaRPr lang="en-US"/>
          </a:p>
        </p:txBody>
      </p:sp>
      <p:sp>
        <p:nvSpPr>
          <p:cNvPr id="3" name="Footer Placeholder 2">
            <a:extLst>
              <a:ext uri="{FF2B5EF4-FFF2-40B4-BE49-F238E27FC236}">
                <a16:creationId xmlns:a16="http://schemas.microsoft.com/office/drawing/2014/main" id="{CE206B2A-93CF-4BC0-A814-E1B043B217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BEDE5C-25B3-4305-BEDC-15C2D1A58316}"/>
              </a:ext>
            </a:extLst>
          </p:cNvPr>
          <p:cNvSpPr>
            <a:spLocks noGrp="1"/>
          </p:cNvSpPr>
          <p:nvPr>
            <p:ph type="sldNum" sz="quarter" idx="12"/>
          </p:nvPr>
        </p:nvSpPr>
        <p:spPr/>
        <p:txBody>
          <a:bodyPr/>
          <a:lstStyle/>
          <a:p>
            <a:fld id="{BA692F5E-8815-4C98-8F20-33C361FA1F9B}" type="slidenum">
              <a:rPr lang="en-US" smtClean="0"/>
              <a:t>‹#›</a:t>
            </a:fld>
            <a:endParaRPr lang="en-US"/>
          </a:p>
        </p:txBody>
      </p:sp>
    </p:spTree>
    <p:extLst>
      <p:ext uri="{BB962C8B-B14F-4D97-AF65-F5344CB8AC3E}">
        <p14:creationId xmlns:p14="http://schemas.microsoft.com/office/powerpoint/2010/main" val="2362605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5559F-9A63-4DE9-BE14-780B863EE2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146750-0596-4C1F-9A6C-17040631A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E4F2D8-7729-42E4-B6C7-6D1C0B430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473B8A-A0D7-4DBE-908C-5F285FCB67CC}"/>
              </a:ext>
            </a:extLst>
          </p:cNvPr>
          <p:cNvSpPr>
            <a:spLocks noGrp="1"/>
          </p:cNvSpPr>
          <p:nvPr>
            <p:ph type="dt" sz="half" idx="10"/>
          </p:nvPr>
        </p:nvSpPr>
        <p:spPr/>
        <p:txBody>
          <a:bodyPr/>
          <a:lstStyle/>
          <a:p>
            <a:fld id="{748C5CFA-4821-46E1-A114-74F9F82A5FCB}" type="datetimeFigureOut">
              <a:rPr lang="en-US" smtClean="0"/>
              <a:t>8/20/2020</a:t>
            </a:fld>
            <a:endParaRPr lang="en-US"/>
          </a:p>
        </p:txBody>
      </p:sp>
      <p:sp>
        <p:nvSpPr>
          <p:cNvPr id="6" name="Footer Placeholder 5">
            <a:extLst>
              <a:ext uri="{FF2B5EF4-FFF2-40B4-BE49-F238E27FC236}">
                <a16:creationId xmlns:a16="http://schemas.microsoft.com/office/drawing/2014/main" id="{3D54B19B-93F1-4872-9375-08B57EF0EE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356398-41B7-487E-82E5-13355D86E8F2}"/>
              </a:ext>
            </a:extLst>
          </p:cNvPr>
          <p:cNvSpPr>
            <a:spLocks noGrp="1"/>
          </p:cNvSpPr>
          <p:nvPr>
            <p:ph type="sldNum" sz="quarter" idx="12"/>
          </p:nvPr>
        </p:nvSpPr>
        <p:spPr/>
        <p:txBody>
          <a:bodyPr/>
          <a:lstStyle/>
          <a:p>
            <a:fld id="{BA692F5E-8815-4C98-8F20-33C361FA1F9B}" type="slidenum">
              <a:rPr lang="en-US" smtClean="0"/>
              <a:t>‹#›</a:t>
            </a:fld>
            <a:endParaRPr lang="en-US"/>
          </a:p>
        </p:txBody>
      </p:sp>
    </p:spTree>
    <p:extLst>
      <p:ext uri="{BB962C8B-B14F-4D97-AF65-F5344CB8AC3E}">
        <p14:creationId xmlns:p14="http://schemas.microsoft.com/office/powerpoint/2010/main" val="4134973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9F3D-ACD1-4A76-8738-7E9264CCF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9B1B0E-30E5-43CE-A03E-5227FFE357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BFF9B8-E620-48AD-8883-7919315F7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566A9-3B04-4773-BF14-9A45E7BFFD4E}"/>
              </a:ext>
            </a:extLst>
          </p:cNvPr>
          <p:cNvSpPr>
            <a:spLocks noGrp="1"/>
          </p:cNvSpPr>
          <p:nvPr>
            <p:ph type="dt" sz="half" idx="10"/>
          </p:nvPr>
        </p:nvSpPr>
        <p:spPr/>
        <p:txBody>
          <a:bodyPr/>
          <a:lstStyle/>
          <a:p>
            <a:fld id="{748C5CFA-4821-46E1-A114-74F9F82A5FCB}" type="datetimeFigureOut">
              <a:rPr lang="en-US" smtClean="0"/>
              <a:t>8/20/2020</a:t>
            </a:fld>
            <a:endParaRPr lang="en-US"/>
          </a:p>
        </p:txBody>
      </p:sp>
      <p:sp>
        <p:nvSpPr>
          <p:cNvPr id="6" name="Footer Placeholder 5">
            <a:extLst>
              <a:ext uri="{FF2B5EF4-FFF2-40B4-BE49-F238E27FC236}">
                <a16:creationId xmlns:a16="http://schemas.microsoft.com/office/drawing/2014/main" id="{29F51CEB-C852-4660-816C-AF51E1DF24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EDE037-DEA7-4BFB-A11F-2381EC3F0B9D}"/>
              </a:ext>
            </a:extLst>
          </p:cNvPr>
          <p:cNvSpPr>
            <a:spLocks noGrp="1"/>
          </p:cNvSpPr>
          <p:nvPr>
            <p:ph type="sldNum" sz="quarter" idx="12"/>
          </p:nvPr>
        </p:nvSpPr>
        <p:spPr/>
        <p:txBody>
          <a:bodyPr/>
          <a:lstStyle/>
          <a:p>
            <a:fld id="{BA692F5E-8815-4C98-8F20-33C361FA1F9B}" type="slidenum">
              <a:rPr lang="en-US" smtClean="0"/>
              <a:t>‹#›</a:t>
            </a:fld>
            <a:endParaRPr lang="en-US"/>
          </a:p>
        </p:txBody>
      </p:sp>
    </p:spTree>
    <p:extLst>
      <p:ext uri="{BB962C8B-B14F-4D97-AF65-F5344CB8AC3E}">
        <p14:creationId xmlns:p14="http://schemas.microsoft.com/office/powerpoint/2010/main" val="126389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130B73-0ADB-4A1C-9C82-D8C164EEF0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96F7EB-5DB4-4B25-B7F2-143CE70ED8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85B0C-F76E-46D2-8E9C-72784945BE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C5CFA-4821-46E1-A114-74F9F82A5FCB}" type="datetimeFigureOut">
              <a:rPr lang="en-US" smtClean="0"/>
              <a:t>8/20/2020</a:t>
            </a:fld>
            <a:endParaRPr lang="en-US"/>
          </a:p>
        </p:txBody>
      </p:sp>
      <p:sp>
        <p:nvSpPr>
          <p:cNvPr id="5" name="Footer Placeholder 4">
            <a:extLst>
              <a:ext uri="{FF2B5EF4-FFF2-40B4-BE49-F238E27FC236}">
                <a16:creationId xmlns:a16="http://schemas.microsoft.com/office/drawing/2014/main" id="{11CC82BC-EAAC-4D2A-AEA3-0BFF6F61C9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5F9DDD-D99E-4E1D-BA81-85049ABBB0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92F5E-8815-4C98-8F20-33C361FA1F9B}" type="slidenum">
              <a:rPr lang="en-US" smtClean="0"/>
              <a:t>‹#›</a:t>
            </a:fld>
            <a:endParaRPr lang="en-US"/>
          </a:p>
        </p:txBody>
      </p:sp>
    </p:spTree>
    <p:extLst>
      <p:ext uri="{BB962C8B-B14F-4D97-AF65-F5344CB8AC3E}">
        <p14:creationId xmlns:p14="http://schemas.microsoft.com/office/powerpoint/2010/main" val="3430477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A1A6-49EF-40AB-9E22-729C35483254}"/>
              </a:ext>
            </a:extLst>
          </p:cNvPr>
          <p:cNvSpPr>
            <a:spLocks noGrp="1"/>
          </p:cNvSpPr>
          <p:nvPr>
            <p:ph type="ctrTitle"/>
          </p:nvPr>
        </p:nvSpPr>
        <p:spPr>
          <a:xfrm>
            <a:off x="893233" y="2628899"/>
            <a:ext cx="9677400" cy="719668"/>
          </a:xfrm>
        </p:spPr>
        <p:txBody>
          <a:bodyPr>
            <a:noAutofit/>
          </a:bodyPr>
          <a:lstStyle/>
          <a:p>
            <a:r>
              <a:rPr lang="en-US" sz="2400" b="1" dirty="0">
                <a:effectLst/>
                <a:latin typeface="Arial" panose="020B0604020202020204" pitchFamily="34" charset="0"/>
                <a:ea typeface="Arial" panose="020B0604020202020204" pitchFamily="34" charset="0"/>
              </a:rPr>
              <a:t>Analysis of COVID-19 Effects </a:t>
            </a:r>
            <a:r>
              <a:rPr lang="en-US" sz="2400" b="1" dirty="0">
                <a:solidFill>
                  <a:srgbClr val="000000"/>
                </a:solidFill>
                <a:effectLst/>
                <a:latin typeface="Arial" panose="020B0604020202020204" pitchFamily="34" charset="0"/>
                <a:ea typeface="Arial" panose="020B0604020202020204" pitchFamily="34" charset="0"/>
              </a:rPr>
              <a:t>on the </a:t>
            </a:r>
            <a:r>
              <a:rPr lang="en-US" sz="2400" b="1" dirty="0">
                <a:effectLst/>
                <a:latin typeface="Arial" panose="020B0604020202020204" pitchFamily="34" charset="0"/>
                <a:ea typeface="Arial" panose="020B0604020202020204" pitchFamily="34" charset="0"/>
              </a:rPr>
              <a:t>US Stock Market</a:t>
            </a:r>
            <a:br>
              <a:rPr lang="en-US" sz="2000" dirty="0">
                <a:effectLst/>
                <a:latin typeface="Arial" panose="020B0604020202020204" pitchFamily="34" charset="0"/>
                <a:ea typeface="Arial" panose="020B0604020202020204" pitchFamily="34" charset="0"/>
              </a:rPr>
            </a:br>
            <a:endParaRPr lang="en-US" sz="6600" dirty="0"/>
          </a:p>
        </p:txBody>
      </p:sp>
      <p:sp>
        <p:nvSpPr>
          <p:cNvPr id="3" name="Subtitle 2">
            <a:extLst>
              <a:ext uri="{FF2B5EF4-FFF2-40B4-BE49-F238E27FC236}">
                <a16:creationId xmlns:a16="http://schemas.microsoft.com/office/drawing/2014/main" id="{0FEF847D-2854-460B-AA33-686D37F37124}"/>
              </a:ext>
            </a:extLst>
          </p:cNvPr>
          <p:cNvSpPr>
            <a:spLocks noGrp="1"/>
          </p:cNvSpPr>
          <p:nvPr>
            <p:ph type="subTitle" idx="1"/>
          </p:nvPr>
        </p:nvSpPr>
        <p:spPr>
          <a:xfrm>
            <a:off x="563033" y="2988733"/>
            <a:ext cx="10168467" cy="3141134"/>
          </a:xfrm>
        </p:spPr>
        <p:txBody>
          <a:bodyPr>
            <a:normAutofit fontScale="92500" lnSpcReduction="10000"/>
          </a:bodyPr>
          <a:lstStyle/>
          <a:p>
            <a:r>
              <a:rPr lang="en-US" dirty="0"/>
              <a:t>By:</a:t>
            </a:r>
          </a:p>
          <a:p>
            <a:r>
              <a:rPr lang="en-US" dirty="0"/>
              <a:t>Sunny Chavan</a:t>
            </a:r>
          </a:p>
          <a:p>
            <a:r>
              <a:rPr lang="en-US" dirty="0"/>
              <a:t>Cornell University, Class of 2023</a:t>
            </a:r>
          </a:p>
          <a:p>
            <a:r>
              <a:rPr lang="en-US" dirty="0"/>
              <a:t>NYC Area</a:t>
            </a:r>
          </a:p>
          <a:p>
            <a:endParaRPr lang="en-US" dirty="0"/>
          </a:p>
          <a:p>
            <a:r>
              <a:rPr lang="en-US" dirty="0"/>
              <a:t>Mentor and Supervisor:</a:t>
            </a:r>
          </a:p>
          <a:p>
            <a:r>
              <a:rPr lang="en-US" dirty="0"/>
              <a:t>Vandana Srivastava </a:t>
            </a:r>
          </a:p>
          <a:p>
            <a:r>
              <a:rPr lang="en-US" dirty="0"/>
              <a:t>ViSER LLC</a:t>
            </a:r>
          </a:p>
        </p:txBody>
      </p:sp>
      <p:sp>
        <p:nvSpPr>
          <p:cNvPr id="4" name="TextBox 3">
            <a:extLst>
              <a:ext uri="{FF2B5EF4-FFF2-40B4-BE49-F238E27FC236}">
                <a16:creationId xmlns:a16="http://schemas.microsoft.com/office/drawing/2014/main" id="{829F8158-E023-499B-8A4E-5D4CD0C94CC6}"/>
              </a:ext>
            </a:extLst>
          </p:cNvPr>
          <p:cNvSpPr txBox="1"/>
          <p:nvPr/>
        </p:nvSpPr>
        <p:spPr>
          <a:xfrm>
            <a:off x="4233332" y="893234"/>
            <a:ext cx="2827867" cy="369332"/>
          </a:xfrm>
          <a:prstGeom prst="rect">
            <a:avLst/>
          </a:prstGeom>
          <a:noFill/>
        </p:spPr>
        <p:txBody>
          <a:bodyPr wrap="square" rtlCol="0">
            <a:spAutoFit/>
          </a:bodyPr>
          <a:lstStyle/>
          <a:p>
            <a:r>
              <a:rPr lang="en-US" dirty="0"/>
              <a:t>Summer Project: June 2020</a:t>
            </a:r>
          </a:p>
        </p:txBody>
      </p:sp>
    </p:spTree>
    <p:extLst>
      <p:ext uri="{BB962C8B-B14F-4D97-AF65-F5344CB8AC3E}">
        <p14:creationId xmlns:p14="http://schemas.microsoft.com/office/powerpoint/2010/main" val="2812673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8873-6C56-45E8-8A0C-606AB1DD33C8}"/>
              </a:ext>
            </a:extLst>
          </p:cNvPr>
          <p:cNvSpPr>
            <a:spLocks noGrp="1"/>
          </p:cNvSpPr>
          <p:nvPr>
            <p:ph type="title"/>
          </p:nvPr>
        </p:nvSpPr>
        <p:spPr/>
        <p:txBody>
          <a:bodyPr/>
          <a:lstStyle/>
          <a:p>
            <a:r>
              <a:rPr lang="en-US" dirty="0"/>
              <a:t>Retail Graph Observations</a:t>
            </a:r>
          </a:p>
        </p:txBody>
      </p:sp>
      <p:sp>
        <p:nvSpPr>
          <p:cNvPr id="3" name="Content Placeholder 2">
            <a:extLst>
              <a:ext uri="{FF2B5EF4-FFF2-40B4-BE49-F238E27FC236}">
                <a16:creationId xmlns:a16="http://schemas.microsoft.com/office/drawing/2014/main" id="{A5FCDBFF-B5AE-44CE-83B1-374471DE2155}"/>
              </a:ext>
            </a:extLst>
          </p:cNvPr>
          <p:cNvSpPr>
            <a:spLocks noGrp="1"/>
          </p:cNvSpPr>
          <p:nvPr>
            <p:ph idx="1"/>
          </p:nvPr>
        </p:nvSpPr>
        <p:spPr/>
        <p:txBody>
          <a:bodyPr>
            <a:normAutofit fontScale="85000" lnSpcReduction="10000"/>
          </a:bodyPr>
          <a:lstStyle/>
          <a:p>
            <a:pPr>
              <a:lnSpc>
                <a:spcPct val="150000"/>
              </a:lnSpc>
            </a:pPr>
            <a:r>
              <a:rPr lang="en-US" sz="1800" dirty="0">
                <a:latin typeface="Arial" panose="020B0604020202020204" pitchFamily="34" charset="0"/>
                <a:ea typeface="Arial" panose="020B0604020202020204" pitchFamily="34" charset="0"/>
              </a:rPr>
              <a:t>A</a:t>
            </a:r>
            <a:r>
              <a:rPr lang="en-US" sz="1800" dirty="0">
                <a:effectLst/>
                <a:latin typeface="Arial" panose="020B0604020202020204" pitchFamily="34" charset="0"/>
                <a:ea typeface="Arial" panose="020B0604020202020204" pitchFamily="34" charset="0"/>
              </a:rPr>
              <a:t>ll three companies had higher degree returns in 2020 compared to 2019 especially after February 19</a:t>
            </a:r>
            <a:r>
              <a:rPr lang="en-US" sz="1800" baseline="30000" dirty="0">
                <a:effectLst/>
                <a:latin typeface="Arial" panose="020B0604020202020204" pitchFamily="34" charset="0"/>
                <a:ea typeface="Arial" panose="020B0604020202020204" pitchFamily="34" charset="0"/>
              </a:rPr>
              <a:t>th</a:t>
            </a:r>
          </a:p>
          <a:p>
            <a:pPr>
              <a:lnSpc>
                <a:spcPct val="150000"/>
              </a:lnSpc>
            </a:pPr>
            <a:r>
              <a:rPr lang="en-US" sz="1800" dirty="0">
                <a:effectLst/>
                <a:latin typeface="Arial" panose="020B0604020202020204" pitchFamily="34" charset="0"/>
                <a:ea typeface="Arial" panose="020B0604020202020204" pitchFamily="34" charset="0"/>
              </a:rPr>
              <a:t>There is drastic difference in volatility between 2019 and 2020 for Retail. The maximum return reached for any retail company in 2019 was a bit greater than 4%, while in 2020, returns reached &gt;8% multiple times</a:t>
            </a:r>
          </a:p>
          <a:p>
            <a:pPr>
              <a:lnSpc>
                <a:spcPct val="150000"/>
              </a:lnSpc>
            </a:pPr>
            <a:r>
              <a:rPr lang="en-US" sz="1800" dirty="0">
                <a:effectLst/>
                <a:latin typeface="Arial" panose="020B0604020202020204" pitchFamily="34" charset="0"/>
                <a:ea typeface="Arial" panose="020B0604020202020204" pitchFamily="34" charset="0"/>
              </a:rPr>
              <a:t>the S&amp;P 500 does not seem to be correlated strongly with the retail industry in both years. In 2020 after February 19</a:t>
            </a:r>
            <a:r>
              <a:rPr lang="en-US" sz="1800" baseline="30000" dirty="0">
                <a:effectLst/>
                <a:latin typeface="Arial" panose="020B0604020202020204" pitchFamily="34" charset="0"/>
                <a:ea typeface="Arial" panose="020B0604020202020204" pitchFamily="34" charset="0"/>
              </a:rPr>
              <a:t>th</a:t>
            </a:r>
            <a:r>
              <a:rPr lang="en-US" sz="1800" dirty="0">
                <a:effectLst/>
                <a:latin typeface="Arial" panose="020B0604020202020204" pitchFamily="34" charset="0"/>
                <a:ea typeface="Arial" panose="020B0604020202020204" pitchFamily="34" charset="0"/>
              </a:rPr>
              <a:t>, there are various instances where the S&amp;P 500 had a much larger percent change than any of the three retail stocks </a:t>
            </a:r>
          </a:p>
          <a:p>
            <a:pPr>
              <a:lnSpc>
                <a:spcPct val="150000"/>
              </a:lnSpc>
            </a:pPr>
            <a:r>
              <a:rPr lang="en-US" sz="1800" dirty="0">
                <a:effectLst/>
                <a:latin typeface="Arial" panose="020B0604020202020204" pitchFamily="34" charset="0"/>
                <a:ea typeface="Arial" panose="020B0604020202020204" pitchFamily="34" charset="0"/>
              </a:rPr>
              <a:t>I believe the volatility of the retail industry is not directly correlated to COVID-19 and is rather following the pattern of the overall market. These retail companies can operate throughout the pandemic as they are considered essential businesses</a:t>
            </a:r>
          </a:p>
          <a:p>
            <a:pPr>
              <a:lnSpc>
                <a:spcPct val="150000"/>
              </a:lnSpc>
            </a:pPr>
            <a:r>
              <a:rPr lang="en-US" sz="1800" dirty="0">
                <a:latin typeface="Arial" panose="020B0604020202020204" pitchFamily="34" charset="0"/>
                <a:ea typeface="Arial" panose="020B0604020202020204" pitchFamily="34" charset="0"/>
              </a:rPr>
              <a:t>Price volatility has occurred </a:t>
            </a:r>
            <a:r>
              <a:rPr lang="en-US" sz="1800" dirty="0">
                <a:effectLst/>
                <a:latin typeface="Arial" panose="020B0604020202020204" pitchFamily="34" charset="0"/>
                <a:ea typeface="Arial" panose="020B0604020202020204" pitchFamily="34" charset="0"/>
              </a:rPr>
              <a:t>because investors are more focused on speculative investing and making small but quick returns within an already chaotic market</a:t>
            </a:r>
            <a:r>
              <a:rPr lang="en-US" sz="1800" dirty="0">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 </a:t>
            </a:r>
            <a:endParaRPr lang="en-US" dirty="0"/>
          </a:p>
        </p:txBody>
      </p:sp>
    </p:spTree>
    <p:extLst>
      <p:ext uri="{BB962C8B-B14F-4D97-AF65-F5344CB8AC3E}">
        <p14:creationId xmlns:p14="http://schemas.microsoft.com/office/powerpoint/2010/main" val="2038829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E540-DC10-4393-A9E9-CCFBAD92BB36}"/>
              </a:ext>
            </a:extLst>
          </p:cNvPr>
          <p:cNvSpPr>
            <a:spLocks noGrp="1"/>
          </p:cNvSpPr>
          <p:nvPr>
            <p:ph type="title"/>
          </p:nvPr>
        </p:nvSpPr>
        <p:spPr/>
        <p:txBody>
          <a:bodyPr/>
          <a:lstStyle/>
          <a:p>
            <a:r>
              <a:rPr lang="en-US" dirty="0"/>
              <a:t>Airline Table Data and Observations </a:t>
            </a:r>
          </a:p>
        </p:txBody>
      </p:sp>
      <p:sp>
        <p:nvSpPr>
          <p:cNvPr id="3" name="Content Placeholder 2">
            <a:extLst>
              <a:ext uri="{FF2B5EF4-FFF2-40B4-BE49-F238E27FC236}">
                <a16:creationId xmlns:a16="http://schemas.microsoft.com/office/drawing/2014/main" id="{34F4431A-6A0E-40DF-9D03-319BE560A7DE}"/>
              </a:ext>
            </a:extLst>
          </p:cNvPr>
          <p:cNvSpPr>
            <a:spLocks noGrp="1"/>
          </p:cNvSpPr>
          <p:nvPr>
            <p:ph idx="1"/>
          </p:nvPr>
        </p:nvSpPr>
        <p:spPr>
          <a:xfrm>
            <a:off x="838200" y="1825625"/>
            <a:ext cx="6024033" cy="4351338"/>
          </a:xfrm>
        </p:spPr>
        <p:txBody>
          <a:bodyPr>
            <a:normAutofit fontScale="85000" lnSpcReduction="10000"/>
          </a:bodyPr>
          <a:lstStyle/>
          <a:p>
            <a:pPr>
              <a:lnSpc>
                <a:spcPct val="150000"/>
              </a:lnSpc>
            </a:pPr>
            <a:r>
              <a:rPr lang="en-US" sz="1800" dirty="0">
                <a:effectLst/>
                <a:latin typeface="Arial" panose="020B0604020202020204" pitchFamily="34" charset="0"/>
                <a:ea typeface="Arial" panose="020B0604020202020204" pitchFamily="34" charset="0"/>
              </a:rPr>
              <a:t>There is a major difference in return from 2019 to 2020 for all three US airline companies</a:t>
            </a:r>
          </a:p>
          <a:p>
            <a:pPr>
              <a:lnSpc>
                <a:spcPct val="150000"/>
              </a:lnSpc>
            </a:pPr>
            <a:r>
              <a:rPr lang="en-US" sz="1800" dirty="0">
                <a:effectLst/>
                <a:latin typeface="Arial" panose="020B0604020202020204" pitchFamily="34" charset="0"/>
                <a:ea typeface="Arial" panose="020B0604020202020204" pitchFamily="34" charset="0"/>
              </a:rPr>
              <a:t>The standard deviation of the return for Delta in 2019 for the given date interval was 6% and in 2020 the return was an astounding 25.7%. In addition, the highest return in 2020 for United was 25.7% and the lowest return was -30%</a:t>
            </a:r>
          </a:p>
          <a:p>
            <a:pPr>
              <a:lnSpc>
                <a:spcPct val="150000"/>
              </a:lnSpc>
            </a:pPr>
            <a:r>
              <a:rPr lang="en-US" sz="1800" dirty="0">
                <a:latin typeface="Arial" panose="020B0604020202020204" pitchFamily="34" charset="0"/>
                <a:ea typeface="Arial" panose="020B0604020202020204" pitchFamily="34" charset="0"/>
              </a:rPr>
              <a:t>T</a:t>
            </a:r>
            <a:r>
              <a:rPr lang="en-US" sz="1800" dirty="0">
                <a:effectLst/>
                <a:latin typeface="Arial" panose="020B0604020202020204" pitchFamily="34" charset="0"/>
                <a:ea typeface="Arial" panose="020B0604020202020204" pitchFamily="34" charset="0"/>
              </a:rPr>
              <a:t>he disparity in volatility between Southwest, Delta and United for 2020 is rather interesting. For example, what is the reason that Southwest only reached a maximum return of 15% while Delta and United reached &gt;20%?: This is something tha</a:t>
            </a:r>
            <a:r>
              <a:rPr lang="en-US" sz="1800" dirty="0">
                <a:latin typeface="Arial" panose="020B0604020202020204" pitchFamily="34" charset="0"/>
                <a:ea typeface="Arial" panose="020B0604020202020204" pitchFamily="34" charset="0"/>
              </a:rPr>
              <a:t>t can be explored in a separate study</a:t>
            </a:r>
            <a:endParaRPr lang="en-US" dirty="0"/>
          </a:p>
        </p:txBody>
      </p:sp>
      <p:pic>
        <p:nvPicPr>
          <p:cNvPr id="6" name="Picture 5">
            <a:extLst>
              <a:ext uri="{FF2B5EF4-FFF2-40B4-BE49-F238E27FC236}">
                <a16:creationId xmlns:a16="http://schemas.microsoft.com/office/drawing/2014/main" id="{0CF3DFB7-F1C0-402D-82A1-45336E02D77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90185" y="2717031"/>
            <a:ext cx="4558146" cy="2050472"/>
          </a:xfrm>
          <a:prstGeom prst="rect">
            <a:avLst/>
          </a:prstGeom>
          <a:noFill/>
          <a:ln>
            <a:noFill/>
          </a:ln>
        </p:spPr>
      </p:pic>
      <p:sp>
        <p:nvSpPr>
          <p:cNvPr id="7" name="TextBox 6">
            <a:extLst>
              <a:ext uri="{FF2B5EF4-FFF2-40B4-BE49-F238E27FC236}">
                <a16:creationId xmlns:a16="http://schemas.microsoft.com/office/drawing/2014/main" id="{7DD6EEEA-69D0-4522-878C-3EE6AA137284}"/>
              </a:ext>
            </a:extLst>
          </p:cNvPr>
          <p:cNvSpPr txBox="1"/>
          <p:nvPr/>
        </p:nvSpPr>
        <p:spPr>
          <a:xfrm>
            <a:off x="7200900" y="2062789"/>
            <a:ext cx="4364182" cy="982320"/>
          </a:xfrm>
          <a:prstGeom prst="rect">
            <a:avLst/>
          </a:prstGeom>
          <a:noFill/>
        </p:spPr>
        <p:txBody>
          <a:bodyPr wrap="square" rtlCol="0">
            <a:spAutoFit/>
          </a:bodyPr>
          <a:lstStyle/>
          <a:p>
            <a:pPr marL="0" marR="0">
              <a:spcBef>
                <a:spcPts val="0"/>
              </a:spcBef>
              <a:spcAft>
                <a:spcPts val="1000"/>
              </a:spcAft>
            </a:pPr>
            <a:r>
              <a:rPr lang="en-US" sz="1050" i="1" dirty="0">
                <a:solidFill>
                  <a:srgbClr val="1F497D"/>
                </a:solidFill>
                <a:effectLst/>
                <a:latin typeface="Arial" panose="020B0604020202020204" pitchFamily="34" charset="0"/>
                <a:ea typeface="Arial" panose="020B0604020202020204" pitchFamily="34" charset="0"/>
              </a:rPr>
              <a:t>Standard Deviation of the Return in Adjusted Closing Price and Highest and Lowest Return for the Airline Industry Companies in 2019 and 2020</a:t>
            </a:r>
          </a:p>
          <a:p>
            <a:endParaRPr lang="en-US" dirty="0"/>
          </a:p>
        </p:txBody>
      </p:sp>
    </p:spTree>
    <p:extLst>
      <p:ext uri="{BB962C8B-B14F-4D97-AF65-F5344CB8AC3E}">
        <p14:creationId xmlns:p14="http://schemas.microsoft.com/office/powerpoint/2010/main" val="1216462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8543-D9EC-4932-B57A-4334693D3226}"/>
              </a:ext>
            </a:extLst>
          </p:cNvPr>
          <p:cNvSpPr>
            <a:spLocks noGrp="1"/>
          </p:cNvSpPr>
          <p:nvPr>
            <p:ph type="title"/>
          </p:nvPr>
        </p:nvSpPr>
        <p:spPr/>
        <p:txBody>
          <a:bodyPr/>
          <a:lstStyle/>
          <a:p>
            <a:r>
              <a:rPr lang="en-US" dirty="0"/>
              <a:t>Airline Graph Data</a:t>
            </a:r>
          </a:p>
        </p:txBody>
      </p:sp>
      <p:pic>
        <p:nvPicPr>
          <p:cNvPr id="6" name="Content Placeholder 5">
            <a:extLst>
              <a:ext uri="{FF2B5EF4-FFF2-40B4-BE49-F238E27FC236}">
                <a16:creationId xmlns:a16="http://schemas.microsoft.com/office/drawing/2014/main" id="{1DBA616D-9051-4014-9E10-E4DA24F8923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32631" y="1867958"/>
            <a:ext cx="4351338" cy="4351338"/>
          </a:xfrm>
          <a:prstGeom prst="rect">
            <a:avLst/>
          </a:prstGeom>
        </p:spPr>
      </p:pic>
      <p:pic>
        <p:nvPicPr>
          <p:cNvPr id="9" name="Picture 8">
            <a:extLst>
              <a:ext uri="{FF2B5EF4-FFF2-40B4-BE49-F238E27FC236}">
                <a16:creationId xmlns:a16="http://schemas.microsoft.com/office/drawing/2014/main" id="{C4A2BDC7-A980-478F-8810-2A53D0D01359}"/>
              </a:ext>
            </a:extLst>
          </p:cNvPr>
          <p:cNvPicPr/>
          <p:nvPr/>
        </p:nvPicPr>
        <p:blipFill>
          <a:blip r:embed="rId3">
            <a:extLst>
              <a:ext uri="{28A0092B-C50C-407E-A947-70E740481C1C}">
                <a14:useLocalDpi xmlns:a14="http://schemas.microsoft.com/office/drawing/2010/main" val="0"/>
              </a:ext>
            </a:extLst>
          </a:blip>
          <a:stretch>
            <a:fillRect/>
          </a:stretch>
        </p:blipFill>
        <p:spPr>
          <a:xfrm>
            <a:off x="5609167" y="1291167"/>
            <a:ext cx="5325534" cy="5006340"/>
          </a:xfrm>
          <a:prstGeom prst="rect">
            <a:avLst/>
          </a:prstGeom>
        </p:spPr>
      </p:pic>
    </p:spTree>
    <p:extLst>
      <p:ext uri="{BB962C8B-B14F-4D97-AF65-F5344CB8AC3E}">
        <p14:creationId xmlns:p14="http://schemas.microsoft.com/office/powerpoint/2010/main" val="1131835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10C1-F2FD-478A-B34B-D3FAA0159904}"/>
              </a:ext>
            </a:extLst>
          </p:cNvPr>
          <p:cNvSpPr>
            <a:spLocks noGrp="1"/>
          </p:cNvSpPr>
          <p:nvPr>
            <p:ph type="title"/>
          </p:nvPr>
        </p:nvSpPr>
        <p:spPr/>
        <p:txBody>
          <a:bodyPr/>
          <a:lstStyle/>
          <a:p>
            <a:r>
              <a:rPr lang="en-US" dirty="0"/>
              <a:t>Airline Graph Observations</a:t>
            </a:r>
          </a:p>
        </p:txBody>
      </p:sp>
      <p:sp>
        <p:nvSpPr>
          <p:cNvPr id="3" name="Content Placeholder 2">
            <a:extLst>
              <a:ext uri="{FF2B5EF4-FFF2-40B4-BE49-F238E27FC236}">
                <a16:creationId xmlns:a16="http://schemas.microsoft.com/office/drawing/2014/main" id="{4EBCC617-2BD5-4FFD-8334-9B30D64A1767}"/>
              </a:ext>
            </a:extLst>
          </p:cNvPr>
          <p:cNvSpPr>
            <a:spLocks noGrp="1"/>
          </p:cNvSpPr>
          <p:nvPr>
            <p:ph idx="1"/>
          </p:nvPr>
        </p:nvSpPr>
        <p:spPr/>
        <p:txBody>
          <a:bodyPr/>
          <a:lstStyle/>
          <a:p>
            <a:pPr>
              <a:lnSpc>
                <a:spcPct val="150000"/>
              </a:lnSpc>
            </a:pPr>
            <a:r>
              <a:rPr lang="en-US" sz="1800" dirty="0">
                <a:latin typeface="Arial" panose="020B0604020202020204" pitchFamily="34" charset="0"/>
                <a:ea typeface="Arial" panose="020B0604020202020204" pitchFamily="34" charset="0"/>
              </a:rPr>
              <a:t>A</a:t>
            </a:r>
            <a:r>
              <a:rPr lang="en-US" sz="1800" dirty="0">
                <a:effectLst/>
                <a:latin typeface="Arial" panose="020B0604020202020204" pitchFamily="34" charset="0"/>
                <a:ea typeface="Arial" panose="020B0604020202020204" pitchFamily="34" charset="0"/>
              </a:rPr>
              <a:t>ll three airlines follow a common pattern following February 19</a:t>
            </a:r>
            <a:r>
              <a:rPr lang="en-US" sz="1800" baseline="30000" dirty="0">
                <a:effectLst/>
                <a:latin typeface="Arial" panose="020B0604020202020204" pitchFamily="34" charset="0"/>
                <a:ea typeface="Arial" panose="020B0604020202020204" pitchFamily="34" charset="0"/>
              </a:rPr>
              <a:t>th</a:t>
            </a:r>
            <a:r>
              <a:rPr lang="en-US" sz="1800" dirty="0">
                <a:effectLst/>
                <a:latin typeface="Arial" panose="020B0604020202020204" pitchFamily="34" charset="0"/>
                <a:ea typeface="Arial" panose="020B0604020202020204" pitchFamily="34" charset="0"/>
              </a:rPr>
              <a:t>, 2020 (onset/realization of COVID-19 effects globally)</a:t>
            </a:r>
          </a:p>
          <a:p>
            <a:pPr lvl="1">
              <a:lnSpc>
                <a:spcPct val="150000"/>
              </a:lnSpc>
            </a:pPr>
            <a:r>
              <a:rPr lang="en-US" sz="1600" dirty="0">
                <a:effectLst/>
                <a:latin typeface="Arial" panose="020B0604020202020204" pitchFamily="34" charset="0"/>
                <a:ea typeface="Arial" panose="020B0604020202020204" pitchFamily="34" charset="0"/>
              </a:rPr>
              <a:t>All three airlines have a daily return following February 19</a:t>
            </a:r>
            <a:r>
              <a:rPr lang="en-US" sz="1600" baseline="30000" dirty="0">
                <a:effectLst/>
                <a:latin typeface="Arial" panose="020B0604020202020204" pitchFamily="34" charset="0"/>
                <a:ea typeface="Arial" panose="020B0604020202020204" pitchFamily="34" charset="0"/>
              </a:rPr>
              <a:t>th</a:t>
            </a:r>
            <a:r>
              <a:rPr lang="en-US" sz="1600" dirty="0">
                <a:effectLst/>
                <a:latin typeface="Arial" panose="020B0604020202020204" pitchFamily="34" charset="0"/>
                <a:ea typeface="Arial" panose="020B0604020202020204" pitchFamily="34" charset="0"/>
              </a:rPr>
              <a:t> in the negative. This means the stock prices were consistently declining </a:t>
            </a:r>
          </a:p>
          <a:p>
            <a:pPr lvl="1">
              <a:lnSpc>
                <a:spcPct val="150000"/>
              </a:lnSpc>
            </a:pPr>
            <a:r>
              <a:rPr lang="en-US" sz="1600" dirty="0">
                <a:effectLst/>
                <a:latin typeface="Arial" panose="020B0604020202020204" pitchFamily="34" charset="0"/>
                <a:ea typeface="Arial" panose="020B0604020202020204" pitchFamily="34" charset="0"/>
              </a:rPr>
              <a:t>Then in between March 13</a:t>
            </a:r>
            <a:r>
              <a:rPr lang="en-US" sz="1600" baseline="30000" dirty="0">
                <a:effectLst/>
                <a:latin typeface="Arial" panose="020B0604020202020204" pitchFamily="34" charset="0"/>
                <a:ea typeface="Arial" panose="020B0604020202020204" pitchFamily="34" charset="0"/>
              </a:rPr>
              <a:t>th</a:t>
            </a:r>
            <a:r>
              <a:rPr lang="en-US" sz="1600" dirty="0">
                <a:effectLst/>
                <a:latin typeface="Arial" panose="020B0604020202020204" pitchFamily="34" charset="0"/>
                <a:ea typeface="Arial" panose="020B0604020202020204" pitchFamily="34" charset="0"/>
              </a:rPr>
              <a:t> and March 25</a:t>
            </a:r>
            <a:r>
              <a:rPr lang="en-US" sz="1600" baseline="30000" dirty="0">
                <a:effectLst/>
                <a:latin typeface="Arial" panose="020B0604020202020204" pitchFamily="34" charset="0"/>
                <a:ea typeface="Arial" panose="020B0604020202020204" pitchFamily="34" charset="0"/>
              </a:rPr>
              <a:t>th</a:t>
            </a:r>
            <a:r>
              <a:rPr lang="en-US" sz="1600" dirty="0">
                <a:effectLst/>
                <a:latin typeface="Arial" panose="020B0604020202020204" pitchFamily="34" charset="0"/>
                <a:ea typeface="Arial" panose="020B0604020202020204" pitchFamily="34" charset="0"/>
              </a:rPr>
              <a:t>, 2020, the return for each of the three companies goes positive as investors heard rumors of an airline stimulus package</a:t>
            </a:r>
          </a:p>
          <a:p>
            <a:pPr lvl="1">
              <a:lnSpc>
                <a:spcPct val="150000"/>
              </a:lnSpc>
            </a:pPr>
            <a:r>
              <a:rPr lang="en-US" sz="1600" dirty="0">
                <a:effectLst/>
                <a:latin typeface="Arial" panose="020B0604020202020204" pitchFamily="34" charset="0"/>
                <a:ea typeface="Arial" panose="020B0604020202020204" pitchFamily="34" charset="0"/>
              </a:rPr>
              <a:t>Then the return is mostly negative until April 4</a:t>
            </a:r>
            <a:r>
              <a:rPr lang="en-US" sz="1600" baseline="30000" dirty="0">
                <a:effectLst/>
                <a:latin typeface="Arial" panose="020B0604020202020204" pitchFamily="34" charset="0"/>
                <a:ea typeface="Arial" panose="020B0604020202020204" pitchFamily="34" charset="0"/>
              </a:rPr>
              <a:t>th</a:t>
            </a:r>
            <a:r>
              <a:rPr lang="en-US" sz="1600" dirty="0">
                <a:effectLst/>
                <a:latin typeface="Arial" panose="020B0604020202020204" pitchFamily="34" charset="0"/>
                <a:ea typeface="Arial" panose="020B0604020202020204" pitchFamily="34" charset="0"/>
              </a:rPr>
              <a:t> when the stimulus aid package is finally released</a:t>
            </a:r>
          </a:p>
          <a:p>
            <a:pPr lvl="1">
              <a:lnSpc>
                <a:spcPct val="150000"/>
              </a:lnSpc>
            </a:pPr>
            <a:r>
              <a:rPr lang="en-US" sz="1600" dirty="0">
                <a:effectLst/>
                <a:latin typeface="Arial" panose="020B0604020202020204" pitchFamily="34" charset="0"/>
                <a:ea typeface="Arial" panose="020B0604020202020204" pitchFamily="34" charset="0"/>
              </a:rPr>
              <a:t>This flurry of events and various market signals greatly contributed to this volatility rise</a:t>
            </a:r>
          </a:p>
          <a:p>
            <a:pPr lvl="1"/>
            <a:endParaRPr lang="en-US" sz="1600" dirty="0">
              <a:latin typeface="Arial" panose="020B0604020202020204" pitchFamily="34" charset="0"/>
              <a:ea typeface="Arial" panose="020B0604020202020204" pitchFamily="34" charset="0"/>
            </a:endParaRPr>
          </a:p>
          <a:p>
            <a:endParaRPr lang="en-US" sz="2000" dirty="0">
              <a:latin typeface="Arial" panose="020B0604020202020204" pitchFamily="34" charset="0"/>
              <a:ea typeface="Arial" panose="020B0604020202020204" pitchFamily="34" charset="0"/>
            </a:endParaRPr>
          </a:p>
          <a:p>
            <a:pPr lvl="1"/>
            <a:endParaRPr lang="en-US" sz="1400" dirty="0">
              <a:effectLst/>
              <a:latin typeface="Arial" panose="020B0604020202020204" pitchFamily="34" charset="0"/>
              <a:ea typeface="Arial" panose="020B0604020202020204" pitchFamily="34" charset="0"/>
            </a:endParaRPr>
          </a:p>
          <a:p>
            <a:pPr lvl="1"/>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2754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06E8-AC16-4216-AEB5-D9F737216822}"/>
              </a:ext>
            </a:extLst>
          </p:cNvPr>
          <p:cNvSpPr>
            <a:spLocks noGrp="1"/>
          </p:cNvSpPr>
          <p:nvPr>
            <p:ph type="title"/>
          </p:nvPr>
        </p:nvSpPr>
        <p:spPr/>
        <p:txBody>
          <a:bodyPr/>
          <a:lstStyle/>
          <a:p>
            <a:r>
              <a:rPr lang="en-US" dirty="0"/>
              <a:t>Pharmaceutical Table Data and Observations</a:t>
            </a:r>
          </a:p>
        </p:txBody>
      </p:sp>
      <p:sp>
        <p:nvSpPr>
          <p:cNvPr id="3" name="Content Placeholder 2">
            <a:extLst>
              <a:ext uri="{FF2B5EF4-FFF2-40B4-BE49-F238E27FC236}">
                <a16:creationId xmlns:a16="http://schemas.microsoft.com/office/drawing/2014/main" id="{53622744-445A-403A-B048-B64C7F0711F4}"/>
              </a:ext>
            </a:extLst>
          </p:cNvPr>
          <p:cNvSpPr>
            <a:spLocks noGrp="1"/>
          </p:cNvSpPr>
          <p:nvPr>
            <p:ph idx="1"/>
          </p:nvPr>
        </p:nvSpPr>
        <p:spPr>
          <a:xfrm>
            <a:off x="838200" y="1825625"/>
            <a:ext cx="5101167" cy="4351338"/>
          </a:xfrm>
        </p:spPr>
        <p:txBody>
          <a:bodyPr>
            <a:normAutofit/>
          </a:bodyPr>
          <a:lstStyle/>
          <a:p>
            <a:pPr>
              <a:lnSpc>
                <a:spcPct val="150000"/>
              </a:lnSpc>
            </a:pPr>
            <a:r>
              <a:rPr lang="en-US" sz="1800" dirty="0">
                <a:effectLst/>
                <a:latin typeface="Arial" panose="020B0604020202020204" pitchFamily="34" charset="0"/>
                <a:ea typeface="Arial" panose="020B0604020202020204" pitchFamily="34" charset="0"/>
              </a:rPr>
              <a:t>In 2019, the SD in return was about 2.5% to 3% for the three companies. In 2020, the SD in return was about 8% </a:t>
            </a:r>
            <a:r>
              <a:rPr lang="en-US" sz="1800" dirty="0">
                <a:solidFill>
                  <a:srgbClr val="000000"/>
                </a:solidFill>
                <a:effectLst/>
                <a:latin typeface="Arial" panose="020B0604020202020204" pitchFamily="34" charset="0"/>
                <a:ea typeface="Arial" panose="020B0604020202020204" pitchFamily="34" charset="0"/>
              </a:rPr>
              <a:t>to </a:t>
            </a:r>
            <a:r>
              <a:rPr lang="en-US" sz="1800" dirty="0">
                <a:effectLst/>
                <a:latin typeface="Arial" panose="020B0604020202020204" pitchFamily="34" charset="0"/>
                <a:ea typeface="Arial" panose="020B0604020202020204" pitchFamily="34" charset="0"/>
              </a:rPr>
              <a:t>9% </a:t>
            </a:r>
          </a:p>
          <a:p>
            <a:pPr>
              <a:lnSpc>
                <a:spcPct val="150000"/>
              </a:lnSpc>
            </a:pPr>
            <a:r>
              <a:rPr lang="en-US" sz="1800" dirty="0">
                <a:effectLst/>
                <a:latin typeface="Arial" panose="020B0604020202020204" pitchFamily="34" charset="0"/>
                <a:ea typeface="Arial" panose="020B0604020202020204" pitchFamily="34" charset="0"/>
              </a:rPr>
              <a:t>each company has a highest return of about 8% </a:t>
            </a:r>
            <a:r>
              <a:rPr lang="en-US" sz="1800" dirty="0">
                <a:solidFill>
                  <a:srgbClr val="000000"/>
                </a:solidFill>
                <a:effectLst/>
                <a:latin typeface="Arial" panose="020B0604020202020204" pitchFamily="34" charset="0"/>
                <a:ea typeface="Arial" panose="020B0604020202020204" pitchFamily="34" charset="0"/>
              </a:rPr>
              <a:t>to </a:t>
            </a:r>
            <a:r>
              <a:rPr lang="en-US" sz="1800" dirty="0">
                <a:effectLst/>
                <a:latin typeface="Arial" panose="020B0604020202020204" pitchFamily="34" charset="0"/>
                <a:ea typeface="Arial" panose="020B0604020202020204" pitchFamily="34" charset="0"/>
              </a:rPr>
              <a:t>9% and a lowest return of about -7.5% to -9% in 2020 </a:t>
            </a:r>
          </a:p>
          <a:p>
            <a:pPr>
              <a:lnSpc>
                <a:spcPct val="150000"/>
              </a:lnSpc>
            </a:pPr>
            <a:r>
              <a:rPr lang="en-US" sz="1800" dirty="0">
                <a:effectLst/>
                <a:latin typeface="Arial" panose="020B0604020202020204" pitchFamily="34" charset="0"/>
                <a:ea typeface="Arial" panose="020B0604020202020204" pitchFamily="34" charset="0"/>
              </a:rPr>
              <a:t>These similarities suggest these companies are very much in sync, especially within the COVID-19 markets of 2020</a:t>
            </a:r>
            <a:endParaRPr lang="en-US" dirty="0"/>
          </a:p>
        </p:txBody>
      </p:sp>
      <p:pic>
        <p:nvPicPr>
          <p:cNvPr id="6" name="Picture 5">
            <a:extLst>
              <a:ext uri="{FF2B5EF4-FFF2-40B4-BE49-F238E27FC236}">
                <a16:creationId xmlns:a16="http://schemas.microsoft.com/office/drawing/2014/main" id="{FFBF5B4D-F7A2-49AB-881D-827BA43F8E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83274"/>
            <a:ext cx="4940935" cy="2001520"/>
          </a:xfrm>
          <a:prstGeom prst="rect">
            <a:avLst/>
          </a:prstGeom>
          <a:noFill/>
          <a:ln>
            <a:noFill/>
          </a:ln>
        </p:spPr>
      </p:pic>
      <p:sp>
        <p:nvSpPr>
          <p:cNvPr id="7" name="TextBox 6">
            <a:extLst>
              <a:ext uri="{FF2B5EF4-FFF2-40B4-BE49-F238E27FC236}">
                <a16:creationId xmlns:a16="http://schemas.microsoft.com/office/drawing/2014/main" id="{2B28AA9A-33EC-4784-A32E-763742424212}"/>
              </a:ext>
            </a:extLst>
          </p:cNvPr>
          <p:cNvSpPr txBox="1"/>
          <p:nvPr/>
        </p:nvSpPr>
        <p:spPr>
          <a:xfrm>
            <a:off x="5998633" y="1960033"/>
            <a:ext cx="4983268" cy="707886"/>
          </a:xfrm>
          <a:prstGeom prst="rect">
            <a:avLst/>
          </a:prstGeom>
          <a:noFill/>
        </p:spPr>
        <p:txBody>
          <a:bodyPr wrap="square" rtlCol="0">
            <a:spAutoFit/>
          </a:bodyPr>
          <a:lstStyle/>
          <a:p>
            <a:r>
              <a:rPr lang="en-US" sz="1100" i="1" dirty="0">
                <a:solidFill>
                  <a:srgbClr val="1F497D"/>
                </a:solidFill>
                <a:effectLst/>
                <a:latin typeface="Arial" panose="020B0604020202020204" pitchFamily="34" charset="0"/>
                <a:ea typeface="Arial" panose="020B0604020202020204" pitchFamily="34" charset="0"/>
              </a:rPr>
              <a:t>Standard Deviation of the Return in Adjusted Closing Price and Highest and Lowest Return for the Pharmaceutical Industry Companies in 2019 and 2020</a:t>
            </a:r>
          </a:p>
          <a:p>
            <a:endParaRPr lang="en-US" dirty="0"/>
          </a:p>
        </p:txBody>
      </p:sp>
    </p:spTree>
    <p:extLst>
      <p:ext uri="{BB962C8B-B14F-4D97-AF65-F5344CB8AC3E}">
        <p14:creationId xmlns:p14="http://schemas.microsoft.com/office/powerpoint/2010/main" val="777979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7E21-C81A-4BE7-8ED6-9D7FD19C71C5}"/>
              </a:ext>
            </a:extLst>
          </p:cNvPr>
          <p:cNvSpPr>
            <a:spLocks noGrp="1"/>
          </p:cNvSpPr>
          <p:nvPr>
            <p:ph type="title"/>
          </p:nvPr>
        </p:nvSpPr>
        <p:spPr/>
        <p:txBody>
          <a:bodyPr/>
          <a:lstStyle/>
          <a:p>
            <a:r>
              <a:rPr lang="en-US" dirty="0"/>
              <a:t>Pharmaceutical Graph Data</a:t>
            </a:r>
          </a:p>
        </p:txBody>
      </p:sp>
      <p:pic>
        <p:nvPicPr>
          <p:cNvPr id="6" name="Content Placeholder 5">
            <a:extLst>
              <a:ext uri="{FF2B5EF4-FFF2-40B4-BE49-F238E27FC236}">
                <a16:creationId xmlns:a16="http://schemas.microsoft.com/office/drawing/2014/main" id="{210EDB59-C002-4D22-BCB7-6F800397016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94531" y="1690688"/>
            <a:ext cx="4559036" cy="4685241"/>
          </a:xfrm>
          <a:prstGeom prst="rect">
            <a:avLst/>
          </a:prstGeom>
        </p:spPr>
      </p:pic>
      <p:pic>
        <p:nvPicPr>
          <p:cNvPr id="9" name="Picture 8">
            <a:extLst>
              <a:ext uri="{FF2B5EF4-FFF2-40B4-BE49-F238E27FC236}">
                <a16:creationId xmlns:a16="http://schemas.microsoft.com/office/drawing/2014/main" id="{BEC6310A-0A78-4D44-8FAC-51699A4D16B5}"/>
              </a:ext>
            </a:extLst>
          </p:cNvPr>
          <p:cNvPicPr/>
          <p:nvPr/>
        </p:nvPicPr>
        <p:blipFill>
          <a:blip r:embed="rId3">
            <a:extLst>
              <a:ext uri="{28A0092B-C50C-407E-A947-70E740481C1C}">
                <a14:useLocalDpi xmlns:a14="http://schemas.microsoft.com/office/drawing/2010/main" val="0"/>
              </a:ext>
            </a:extLst>
          </a:blip>
          <a:stretch>
            <a:fillRect/>
          </a:stretch>
        </p:blipFill>
        <p:spPr>
          <a:xfrm>
            <a:off x="5844011" y="1477434"/>
            <a:ext cx="5226155" cy="4930352"/>
          </a:xfrm>
          <a:prstGeom prst="rect">
            <a:avLst/>
          </a:prstGeom>
        </p:spPr>
      </p:pic>
    </p:spTree>
    <p:extLst>
      <p:ext uri="{BB962C8B-B14F-4D97-AF65-F5344CB8AC3E}">
        <p14:creationId xmlns:p14="http://schemas.microsoft.com/office/powerpoint/2010/main" val="358035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C647-1846-43BA-BF17-E3C2A47E07E4}"/>
              </a:ext>
            </a:extLst>
          </p:cNvPr>
          <p:cNvSpPr>
            <a:spLocks noGrp="1"/>
          </p:cNvSpPr>
          <p:nvPr>
            <p:ph type="title"/>
          </p:nvPr>
        </p:nvSpPr>
        <p:spPr/>
        <p:txBody>
          <a:bodyPr/>
          <a:lstStyle/>
          <a:p>
            <a:r>
              <a:rPr lang="en-US" dirty="0"/>
              <a:t>Pharmaceutical Graph Observations </a:t>
            </a:r>
          </a:p>
        </p:txBody>
      </p:sp>
      <p:sp>
        <p:nvSpPr>
          <p:cNvPr id="3" name="Content Placeholder 2">
            <a:extLst>
              <a:ext uri="{FF2B5EF4-FFF2-40B4-BE49-F238E27FC236}">
                <a16:creationId xmlns:a16="http://schemas.microsoft.com/office/drawing/2014/main" id="{0D3094CD-00F0-4A19-BEBA-0C9985D208E5}"/>
              </a:ext>
            </a:extLst>
          </p:cNvPr>
          <p:cNvSpPr>
            <a:spLocks noGrp="1"/>
          </p:cNvSpPr>
          <p:nvPr>
            <p:ph idx="1"/>
          </p:nvPr>
        </p:nvSpPr>
        <p:spPr>
          <a:xfrm>
            <a:off x="838200" y="1825625"/>
            <a:ext cx="9296400" cy="4351338"/>
          </a:xfrm>
        </p:spPr>
        <p:txBody>
          <a:bodyPr>
            <a:normAutofit/>
          </a:bodyPr>
          <a:lstStyle/>
          <a:p>
            <a:pPr>
              <a:lnSpc>
                <a:spcPct val="150000"/>
              </a:lnSpc>
            </a:pPr>
            <a:r>
              <a:rPr lang="en-US" sz="1800" dirty="0">
                <a:effectLst/>
                <a:latin typeface="Arial" panose="020B0604020202020204" pitchFamily="34" charset="0"/>
                <a:ea typeface="Arial" panose="020B0604020202020204" pitchFamily="34" charset="0"/>
              </a:rPr>
              <a:t>Similar to the other 3 industries, the three companies in the Pharmaceutical Industry were very volatile in the second half (after February 19</a:t>
            </a:r>
            <a:r>
              <a:rPr lang="en-US" sz="1800" baseline="30000" dirty="0">
                <a:effectLst/>
                <a:latin typeface="Arial" panose="020B0604020202020204" pitchFamily="34" charset="0"/>
                <a:ea typeface="Arial" panose="020B0604020202020204" pitchFamily="34" charset="0"/>
              </a:rPr>
              <a:t>th</a:t>
            </a:r>
            <a:r>
              <a:rPr lang="en-US" sz="1800" dirty="0">
                <a:effectLst/>
                <a:latin typeface="Arial" panose="020B0604020202020204" pitchFamily="34" charset="0"/>
                <a:ea typeface="Arial" panose="020B0604020202020204" pitchFamily="34" charset="0"/>
              </a:rPr>
              <a:t>) of the 2020 time interval</a:t>
            </a:r>
          </a:p>
          <a:p>
            <a:pPr>
              <a:lnSpc>
                <a:spcPct val="150000"/>
              </a:lnSpc>
            </a:pPr>
            <a:r>
              <a:rPr lang="en-US" sz="1800" dirty="0">
                <a:latin typeface="Arial" panose="020B0604020202020204" pitchFamily="34" charset="0"/>
                <a:ea typeface="Arial" panose="020B0604020202020204" pitchFamily="34" charset="0"/>
              </a:rPr>
              <a:t>T</a:t>
            </a:r>
            <a:r>
              <a:rPr lang="en-US" sz="1800" dirty="0">
                <a:effectLst/>
                <a:latin typeface="Arial" panose="020B0604020202020204" pitchFamily="34" charset="0"/>
                <a:ea typeface="Arial" panose="020B0604020202020204" pitchFamily="34" charset="0"/>
              </a:rPr>
              <a:t>he return in 2019 before February 19</a:t>
            </a:r>
            <a:r>
              <a:rPr lang="en-US" sz="1800" baseline="30000" dirty="0">
                <a:effectLst/>
                <a:latin typeface="Arial" panose="020B0604020202020204" pitchFamily="34" charset="0"/>
                <a:ea typeface="Arial" panose="020B0604020202020204" pitchFamily="34" charset="0"/>
              </a:rPr>
              <a:t>th</a:t>
            </a:r>
            <a:r>
              <a:rPr lang="en-US" sz="1800" dirty="0">
                <a:effectLst/>
                <a:latin typeface="Arial" panose="020B0604020202020204" pitchFamily="34" charset="0"/>
                <a:ea typeface="Arial" panose="020B0604020202020204" pitchFamily="34" charset="0"/>
              </a:rPr>
              <a:t>, seems to be as volatile as the return in 2020 before February 19</a:t>
            </a:r>
            <a:r>
              <a:rPr lang="en-US" sz="1800" baseline="30000" dirty="0">
                <a:effectLst/>
                <a:latin typeface="Arial" panose="020B0604020202020204" pitchFamily="34" charset="0"/>
                <a:ea typeface="Arial" panose="020B0604020202020204" pitchFamily="34" charset="0"/>
              </a:rPr>
              <a:t>th</a:t>
            </a:r>
            <a:r>
              <a:rPr lang="en-US" sz="1800" dirty="0">
                <a:effectLst/>
                <a:latin typeface="Arial" panose="020B0604020202020204" pitchFamily="34" charset="0"/>
                <a:ea typeface="Arial" panose="020B0604020202020204" pitchFamily="34" charset="0"/>
              </a:rPr>
              <a:t> </a:t>
            </a:r>
            <a:endParaRPr lang="en-US" sz="1800" dirty="0">
              <a:latin typeface="Arial" panose="020B0604020202020204" pitchFamily="34" charset="0"/>
              <a:ea typeface="Arial" panose="020B0604020202020204" pitchFamily="34" charset="0"/>
            </a:endParaRPr>
          </a:p>
          <a:p>
            <a:pPr>
              <a:lnSpc>
                <a:spcPct val="150000"/>
              </a:lnSpc>
            </a:pPr>
            <a:r>
              <a:rPr lang="en-US" sz="1800" dirty="0">
                <a:latin typeface="Arial" panose="020B0604020202020204" pitchFamily="34" charset="0"/>
              </a:rPr>
              <a:t>In 2019, </a:t>
            </a:r>
            <a:r>
              <a:rPr lang="en-US" sz="1800" dirty="0">
                <a:effectLst/>
                <a:latin typeface="Arial" panose="020B0604020202020204" pitchFamily="34" charset="0"/>
                <a:ea typeface="Arial" panose="020B0604020202020204" pitchFamily="34" charset="0"/>
              </a:rPr>
              <a:t>the S&amp;P 500 (SPY) seems to differ greatly with the three other companies. This is also the case for the first half of the 2020 time interval, before February 19</a:t>
            </a:r>
            <a:r>
              <a:rPr lang="en-US" sz="1800" baseline="30000" dirty="0">
                <a:effectLst/>
                <a:latin typeface="Arial" panose="020B0604020202020204" pitchFamily="34" charset="0"/>
                <a:ea typeface="Arial" panose="020B0604020202020204" pitchFamily="34" charset="0"/>
              </a:rPr>
              <a:t>th</a:t>
            </a:r>
            <a:r>
              <a:rPr lang="en-US" sz="1800" dirty="0">
                <a:effectLst/>
                <a:latin typeface="Arial" panose="020B0604020202020204" pitchFamily="34" charset="0"/>
                <a:ea typeface="Arial" panose="020B0604020202020204" pitchFamily="34" charset="0"/>
              </a:rPr>
              <a:t> </a:t>
            </a:r>
          </a:p>
          <a:p>
            <a:pPr>
              <a:lnSpc>
                <a:spcPct val="150000"/>
              </a:lnSpc>
            </a:pPr>
            <a:r>
              <a:rPr lang="en-US" sz="1800" dirty="0">
                <a:latin typeface="Arial" panose="020B0604020202020204" pitchFamily="34" charset="0"/>
                <a:ea typeface="Arial" panose="020B0604020202020204" pitchFamily="34" charset="0"/>
              </a:rPr>
              <a:t>A</a:t>
            </a:r>
            <a:r>
              <a:rPr lang="en-US" sz="1800" dirty="0">
                <a:effectLst/>
                <a:latin typeface="Arial" panose="020B0604020202020204" pitchFamily="34" charset="0"/>
                <a:ea typeface="Arial" panose="020B0604020202020204" pitchFamily="34" charset="0"/>
              </a:rPr>
              <a:t>fter February 19</a:t>
            </a:r>
            <a:r>
              <a:rPr lang="en-US" sz="1800" baseline="30000" dirty="0">
                <a:effectLst/>
                <a:latin typeface="Arial" panose="020B0604020202020204" pitchFamily="34" charset="0"/>
                <a:ea typeface="Arial" panose="020B0604020202020204" pitchFamily="34" charset="0"/>
              </a:rPr>
              <a:t>th</a:t>
            </a:r>
            <a:r>
              <a:rPr lang="en-US" sz="1800" dirty="0">
                <a:effectLst/>
                <a:latin typeface="Arial" panose="020B0604020202020204" pitchFamily="34" charset="0"/>
                <a:ea typeface="Arial" panose="020B0604020202020204" pitchFamily="34" charset="0"/>
              </a:rPr>
              <a:t> in 2020, the SPY returns seem to strongly correlate with the returns of Johnson and Johnson, Merck and Pfizer</a:t>
            </a:r>
            <a:endParaRPr lang="en-US" dirty="0"/>
          </a:p>
        </p:txBody>
      </p:sp>
    </p:spTree>
    <p:extLst>
      <p:ext uri="{BB962C8B-B14F-4D97-AF65-F5344CB8AC3E}">
        <p14:creationId xmlns:p14="http://schemas.microsoft.com/office/powerpoint/2010/main" val="590803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AFA7-0D14-4F5C-855C-1832CA888F5D}"/>
              </a:ext>
            </a:extLst>
          </p:cNvPr>
          <p:cNvSpPr>
            <a:spLocks noGrp="1"/>
          </p:cNvSpPr>
          <p:nvPr>
            <p:ph type="title"/>
          </p:nvPr>
        </p:nvSpPr>
        <p:spPr/>
        <p:txBody>
          <a:bodyPr/>
          <a:lstStyle/>
          <a:p>
            <a:r>
              <a:rPr lang="en-US" dirty="0"/>
              <a:t>Inter-Industry Correlation Matrix Data</a:t>
            </a:r>
          </a:p>
        </p:txBody>
      </p:sp>
      <p:sp>
        <p:nvSpPr>
          <p:cNvPr id="3" name="Content Placeholder 2">
            <a:extLst>
              <a:ext uri="{FF2B5EF4-FFF2-40B4-BE49-F238E27FC236}">
                <a16:creationId xmlns:a16="http://schemas.microsoft.com/office/drawing/2014/main" id="{87034D15-418B-41DC-9FF0-71E5A339A9A3}"/>
              </a:ext>
            </a:extLst>
          </p:cNvPr>
          <p:cNvSpPr>
            <a:spLocks noGrp="1"/>
          </p:cNvSpPr>
          <p:nvPr>
            <p:ph idx="1"/>
          </p:nvPr>
        </p:nvSpPr>
        <p:spPr>
          <a:xfrm>
            <a:off x="853016" y="1401023"/>
            <a:ext cx="10515600" cy="1036108"/>
          </a:xfrm>
        </p:spPr>
        <p:txBody>
          <a:bodyPr>
            <a:normAutofit fontScale="92500" lnSpcReduction="10000"/>
          </a:bodyPr>
          <a:lstStyle/>
          <a:p>
            <a:pPr marL="0" indent="0">
              <a:lnSpc>
                <a:spcPct val="150000"/>
              </a:lnSpc>
              <a:buNone/>
            </a:pPr>
            <a:r>
              <a:rPr lang="en-US" sz="1600" dirty="0">
                <a:solidFill>
                  <a:srgbClr val="000000"/>
                </a:solidFill>
                <a:effectLst/>
                <a:latin typeface="Arial" panose="020B0604020202020204" pitchFamily="34" charset="0"/>
                <a:ea typeface="Arial" panose="020B0604020202020204" pitchFamily="34" charset="0"/>
              </a:rPr>
              <a:t>The table below (Figure 17) is a correlation matrix in which the stocks are considered the variables and the data used to find correlations is the adjusted closing price of each stock between January 2</a:t>
            </a:r>
            <a:r>
              <a:rPr lang="en-US" sz="1600" baseline="30000" dirty="0">
                <a:solidFill>
                  <a:srgbClr val="000000"/>
                </a:solidFill>
                <a:effectLst/>
                <a:latin typeface="Arial" panose="020B0604020202020204" pitchFamily="34" charset="0"/>
                <a:ea typeface="Arial" panose="020B0604020202020204" pitchFamily="34" charset="0"/>
              </a:rPr>
              <a:t>nd</a:t>
            </a:r>
            <a:r>
              <a:rPr lang="en-US" sz="1600" dirty="0">
                <a:solidFill>
                  <a:srgbClr val="000000"/>
                </a:solidFill>
                <a:effectLst/>
                <a:latin typeface="Arial" panose="020B0604020202020204" pitchFamily="34" charset="0"/>
                <a:ea typeface="Arial" panose="020B0604020202020204" pitchFamily="34" charset="0"/>
              </a:rPr>
              <a:t> and April 17</a:t>
            </a:r>
            <a:r>
              <a:rPr lang="en-US" sz="1600" baseline="30000" dirty="0">
                <a:solidFill>
                  <a:srgbClr val="000000"/>
                </a:solidFill>
                <a:effectLst/>
                <a:latin typeface="Arial" panose="020B0604020202020204" pitchFamily="34" charset="0"/>
                <a:ea typeface="Arial" panose="020B0604020202020204" pitchFamily="34" charset="0"/>
              </a:rPr>
              <a:t>th</a:t>
            </a:r>
            <a:r>
              <a:rPr lang="en-US" sz="1600" dirty="0">
                <a:solidFill>
                  <a:srgbClr val="000000"/>
                </a:solidFill>
                <a:effectLst/>
                <a:latin typeface="Arial" panose="020B0604020202020204" pitchFamily="34" charset="0"/>
                <a:ea typeface="Arial" panose="020B0604020202020204" pitchFamily="34" charset="0"/>
              </a:rPr>
              <a:t> in 2020 (2019 was excluded for this analysis) </a:t>
            </a:r>
            <a:endParaRPr lang="en-US" sz="2400" dirty="0"/>
          </a:p>
        </p:txBody>
      </p:sp>
      <p:pic>
        <p:nvPicPr>
          <p:cNvPr id="6" name="Picture 5">
            <a:extLst>
              <a:ext uri="{FF2B5EF4-FFF2-40B4-BE49-F238E27FC236}">
                <a16:creationId xmlns:a16="http://schemas.microsoft.com/office/drawing/2014/main" id="{FEA8AAEF-B704-400C-AD3A-3C6EA50C571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1967" y="2535767"/>
            <a:ext cx="5655733" cy="4034366"/>
          </a:xfrm>
          <a:prstGeom prst="rect">
            <a:avLst/>
          </a:prstGeom>
          <a:noFill/>
          <a:ln>
            <a:noFill/>
          </a:ln>
        </p:spPr>
      </p:pic>
      <p:pic>
        <p:nvPicPr>
          <p:cNvPr id="9" name="Picture 8" descr="What is Correlation coefficient? ~ EduGyan: A Platform For Learning">
            <a:extLst>
              <a:ext uri="{FF2B5EF4-FFF2-40B4-BE49-F238E27FC236}">
                <a16:creationId xmlns:a16="http://schemas.microsoft.com/office/drawing/2014/main" id="{7C559AAA-7AD8-4707-A104-A857491642F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92200" y="2569634"/>
            <a:ext cx="2891366" cy="1626340"/>
          </a:xfrm>
          <a:prstGeom prst="rect">
            <a:avLst/>
          </a:prstGeom>
          <a:noFill/>
          <a:ln>
            <a:noFill/>
          </a:ln>
        </p:spPr>
      </p:pic>
      <p:pic>
        <p:nvPicPr>
          <p:cNvPr id="12" name="Picture 11">
            <a:extLst>
              <a:ext uri="{FF2B5EF4-FFF2-40B4-BE49-F238E27FC236}">
                <a16:creationId xmlns:a16="http://schemas.microsoft.com/office/drawing/2014/main" id="{FC147BDD-4CC3-45A4-8579-BD46FC5F18B2}"/>
              </a:ext>
            </a:extLst>
          </p:cNvPr>
          <p:cNvPicPr/>
          <p:nvPr/>
        </p:nvPicPr>
        <p:blipFill rotWithShape="1">
          <a:blip r:embed="rId4" cstate="print">
            <a:extLst>
              <a:ext uri="{28A0092B-C50C-407E-A947-70E740481C1C}">
                <a14:useLocalDpi xmlns:a14="http://schemas.microsoft.com/office/drawing/2010/main" val="0"/>
              </a:ext>
            </a:extLst>
          </a:blip>
          <a:srcRect l="-2069" t="-2287" r="46675" b="11028"/>
          <a:stretch/>
        </p:blipFill>
        <p:spPr bwMode="auto">
          <a:xfrm>
            <a:off x="838200" y="4712123"/>
            <a:ext cx="3512820" cy="1858010"/>
          </a:xfrm>
          <a:prstGeom prst="rect">
            <a:avLst/>
          </a:prstGeom>
          <a:noFill/>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2560A125-9F79-4EAA-9918-5A89E2B222BB}"/>
              </a:ext>
            </a:extLst>
          </p:cNvPr>
          <p:cNvSpPr txBox="1"/>
          <p:nvPr/>
        </p:nvSpPr>
        <p:spPr>
          <a:xfrm>
            <a:off x="853016" y="4447116"/>
            <a:ext cx="2065867" cy="538609"/>
          </a:xfrm>
          <a:prstGeom prst="rect">
            <a:avLst/>
          </a:prstGeom>
          <a:noFill/>
        </p:spPr>
        <p:txBody>
          <a:bodyPr wrap="square" rtlCol="0">
            <a:spAutoFit/>
          </a:bodyPr>
          <a:lstStyle/>
          <a:p>
            <a:r>
              <a:rPr lang="en-US" sz="1100" i="1" dirty="0">
                <a:solidFill>
                  <a:srgbClr val="1F497D"/>
                </a:solidFill>
                <a:effectLst/>
                <a:latin typeface="Arial" panose="020B0604020202020204" pitchFamily="34" charset="0"/>
                <a:ea typeface="Arial" panose="020B0604020202020204" pitchFamily="34" charset="0"/>
              </a:rPr>
              <a:t>Correlation Matrix Legend </a:t>
            </a:r>
          </a:p>
          <a:p>
            <a:endParaRPr lang="en-US" dirty="0"/>
          </a:p>
        </p:txBody>
      </p:sp>
      <p:sp>
        <p:nvSpPr>
          <p:cNvPr id="16" name="Text Box 431">
            <a:extLst>
              <a:ext uri="{FF2B5EF4-FFF2-40B4-BE49-F238E27FC236}">
                <a16:creationId xmlns:a16="http://schemas.microsoft.com/office/drawing/2014/main" id="{0747DCF1-84D4-4AFA-A42E-A6FADB345621}"/>
              </a:ext>
            </a:extLst>
          </p:cNvPr>
          <p:cNvSpPr txBox="1"/>
          <p:nvPr/>
        </p:nvSpPr>
        <p:spPr>
          <a:xfrm>
            <a:off x="5230072" y="2437765"/>
            <a:ext cx="1132628" cy="161583"/>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1050" i="1" dirty="0">
                <a:solidFill>
                  <a:srgbClr val="1F497D"/>
                </a:solidFill>
                <a:effectLst/>
                <a:latin typeface="Arial" panose="020B0604020202020204" pitchFamily="34" charset="0"/>
                <a:ea typeface="Arial" panose="020B0604020202020204" pitchFamily="34" charset="0"/>
              </a:rPr>
              <a:t>Correlation Matrix</a:t>
            </a:r>
          </a:p>
        </p:txBody>
      </p:sp>
    </p:spTree>
    <p:extLst>
      <p:ext uri="{BB962C8B-B14F-4D97-AF65-F5344CB8AC3E}">
        <p14:creationId xmlns:p14="http://schemas.microsoft.com/office/powerpoint/2010/main" val="1240036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F8AB-9F4F-4F62-9884-729DCCED72D9}"/>
              </a:ext>
            </a:extLst>
          </p:cNvPr>
          <p:cNvSpPr>
            <a:spLocks noGrp="1"/>
          </p:cNvSpPr>
          <p:nvPr>
            <p:ph type="title"/>
          </p:nvPr>
        </p:nvSpPr>
        <p:spPr>
          <a:xfrm>
            <a:off x="721783" y="382059"/>
            <a:ext cx="10748433" cy="1325563"/>
          </a:xfrm>
        </p:spPr>
        <p:txBody>
          <a:bodyPr/>
          <a:lstStyle/>
          <a:p>
            <a:r>
              <a:rPr lang="en-US" dirty="0"/>
              <a:t>Correlation Matrix Observations</a:t>
            </a:r>
          </a:p>
        </p:txBody>
      </p:sp>
      <p:sp>
        <p:nvSpPr>
          <p:cNvPr id="3" name="Content Placeholder 2">
            <a:extLst>
              <a:ext uri="{FF2B5EF4-FFF2-40B4-BE49-F238E27FC236}">
                <a16:creationId xmlns:a16="http://schemas.microsoft.com/office/drawing/2014/main" id="{8B377A30-92B4-4B63-94A8-152E84991982}"/>
              </a:ext>
            </a:extLst>
          </p:cNvPr>
          <p:cNvSpPr>
            <a:spLocks noGrp="1"/>
          </p:cNvSpPr>
          <p:nvPr>
            <p:ph idx="1"/>
          </p:nvPr>
        </p:nvSpPr>
        <p:spPr/>
        <p:txBody>
          <a:bodyPr>
            <a:normAutofit fontScale="92500"/>
          </a:bodyPr>
          <a:lstStyle/>
          <a:p>
            <a:pPr marL="0" marR="0" indent="0">
              <a:lnSpc>
                <a:spcPct val="200000"/>
              </a:lnSpc>
              <a:spcBef>
                <a:spcPts val="0"/>
              </a:spcBef>
              <a:spcAft>
                <a:spcPts val="0"/>
              </a:spcAft>
              <a:buNone/>
            </a:pPr>
            <a:r>
              <a:rPr lang="en-US" sz="1800" b="1" dirty="0">
                <a:effectLst/>
                <a:highlight>
                  <a:srgbClr val="FFFFFF"/>
                </a:highlight>
                <a:latin typeface="Arial" panose="020B0604020202020204" pitchFamily="34" charset="0"/>
                <a:ea typeface="Arial" panose="020B0604020202020204" pitchFamily="34" charset="0"/>
              </a:rPr>
              <a:t>Technology</a:t>
            </a:r>
            <a:endParaRPr lang="en-US" sz="1800" dirty="0">
              <a:effectLst/>
              <a:latin typeface="Arial" panose="020B0604020202020204" pitchFamily="34" charset="0"/>
              <a:ea typeface="Arial" panose="020B0604020202020204" pitchFamily="34" charset="0"/>
            </a:endParaRPr>
          </a:p>
          <a:p>
            <a:pPr lvl="1">
              <a:lnSpc>
                <a:spcPct val="150000"/>
              </a:lnSpc>
              <a:spcBef>
                <a:spcPts val="0"/>
              </a:spcBef>
            </a:pPr>
            <a:r>
              <a:rPr lang="en-US" sz="1600" dirty="0">
                <a:effectLst/>
                <a:highlight>
                  <a:srgbClr val="FFFFFF"/>
                </a:highlight>
                <a:latin typeface="Arial" panose="020B0604020202020204" pitchFamily="34" charset="0"/>
                <a:ea typeface="Arial" panose="020B0604020202020204" pitchFamily="34" charset="0"/>
              </a:rPr>
              <a:t>Apple and Google were perfectly correlated with each other. This was expected as these two technology giants compete for the same consumers and create technologies that overlap in the market (phones, tablets, headphones, etc.)</a:t>
            </a:r>
            <a:endParaRPr lang="en-US" sz="1600" dirty="0">
              <a:effectLst/>
              <a:latin typeface="Arial" panose="020B0604020202020204" pitchFamily="34" charset="0"/>
              <a:ea typeface="Arial" panose="020B0604020202020204" pitchFamily="34" charset="0"/>
            </a:endParaRPr>
          </a:p>
          <a:p>
            <a:pPr lvl="1">
              <a:lnSpc>
                <a:spcPct val="150000"/>
              </a:lnSpc>
            </a:pPr>
            <a:r>
              <a:rPr lang="en-US" sz="1600" dirty="0">
                <a:effectLst/>
                <a:highlight>
                  <a:srgbClr val="FFFFFF"/>
                </a:highlight>
                <a:latin typeface="Arial" panose="020B0604020202020204" pitchFamily="34" charset="0"/>
                <a:ea typeface="Arial" panose="020B0604020202020204" pitchFamily="34" charset="0"/>
              </a:rPr>
              <a:t>Amazon had a very weak positive correlation with its technology counterparts (Apple and Google). This may seem illogical at first, but one needs to realize that Amazon is a retail organization as much as it is a technology giant </a:t>
            </a:r>
          </a:p>
          <a:p>
            <a:pPr marL="0" indent="0">
              <a:lnSpc>
                <a:spcPct val="100000"/>
              </a:lnSpc>
              <a:buNone/>
            </a:pPr>
            <a:r>
              <a:rPr lang="en-US" sz="1800" b="1" dirty="0">
                <a:effectLst/>
                <a:highlight>
                  <a:srgbClr val="FFFFFF"/>
                </a:highlight>
                <a:latin typeface="Arial" panose="020B0604020202020204" pitchFamily="34" charset="0"/>
                <a:ea typeface="Arial" panose="020B0604020202020204" pitchFamily="34" charset="0"/>
              </a:rPr>
              <a:t>Retail</a:t>
            </a:r>
            <a:endParaRPr lang="en-US" sz="2000" b="1" dirty="0">
              <a:effectLst/>
              <a:highlight>
                <a:srgbClr val="FFFFFF"/>
              </a:highlight>
              <a:latin typeface="Arial" panose="020B0604020202020204" pitchFamily="34" charset="0"/>
              <a:ea typeface="Arial" panose="020B0604020202020204" pitchFamily="34" charset="0"/>
            </a:endParaRPr>
          </a:p>
          <a:p>
            <a:pPr lvl="1">
              <a:lnSpc>
                <a:spcPct val="160000"/>
              </a:lnSpc>
            </a:pPr>
            <a:r>
              <a:rPr lang="en-US" sz="1600" dirty="0">
                <a:effectLst/>
                <a:highlight>
                  <a:srgbClr val="FFFFFF"/>
                </a:highlight>
                <a:latin typeface="Arial" panose="020B0604020202020204" pitchFamily="34" charset="0"/>
                <a:ea typeface="Arial" panose="020B0604020202020204" pitchFamily="34" charset="0"/>
              </a:rPr>
              <a:t>None of the retail companies have strong or perfect positive correlations: They are all weak positive correlations</a:t>
            </a:r>
            <a:endParaRPr lang="en-US" sz="1600" b="1" dirty="0">
              <a:highlight>
                <a:srgbClr val="FFFFFF"/>
              </a:highlight>
              <a:latin typeface="Arial" panose="020B0604020202020204" pitchFamily="34" charset="0"/>
              <a:ea typeface="Arial" panose="020B0604020202020204" pitchFamily="34" charset="0"/>
            </a:endParaRPr>
          </a:p>
          <a:p>
            <a:pPr lvl="1">
              <a:lnSpc>
                <a:spcPct val="160000"/>
              </a:lnSpc>
            </a:pPr>
            <a:r>
              <a:rPr lang="en-US" sz="1600" dirty="0">
                <a:effectLst/>
                <a:highlight>
                  <a:srgbClr val="FFFFFF"/>
                </a:highlight>
                <a:latin typeface="Arial" panose="020B0604020202020204" pitchFamily="34" charset="0"/>
                <a:ea typeface="Arial" panose="020B0604020202020204" pitchFamily="34" charset="0"/>
              </a:rPr>
              <a:t>Walmart and Target, two low-cost retail stores with gigantic revenues, are barely correlated with a coefficient of .1459. This case is interesting as these two businesses are direct competitors with one another</a:t>
            </a:r>
            <a:endParaRPr lang="en-US" sz="1200" b="1" dirty="0">
              <a:effectLst/>
              <a:highlight>
                <a:srgbClr val="FFFFFF"/>
              </a:highligh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29522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7D385-A254-4A2D-B656-25AE2FBA7449}"/>
              </a:ext>
            </a:extLst>
          </p:cNvPr>
          <p:cNvSpPr>
            <a:spLocks noGrp="1"/>
          </p:cNvSpPr>
          <p:nvPr>
            <p:ph type="title"/>
          </p:nvPr>
        </p:nvSpPr>
        <p:spPr/>
        <p:txBody>
          <a:bodyPr/>
          <a:lstStyle/>
          <a:p>
            <a:r>
              <a:rPr lang="en-US" dirty="0"/>
              <a:t>Correlation Matrix Observations Continued</a:t>
            </a:r>
          </a:p>
        </p:txBody>
      </p:sp>
      <p:sp>
        <p:nvSpPr>
          <p:cNvPr id="3" name="Content Placeholder 2">
            <a:extLst>
              <a:ext uri="{FF2B5EF4-FFF2-40B4-BE49-F238E27FC236}">
                <a16:creationId xmlns:a16="http://schemas.microsoft.com/office/drawing/2014/main" id="{D9CC682E-8EE9-461F-9FE9-B4BD72EDEB4C}"/>
              </a:ext>
            </a:extLst>
          </p:cNvPr>
          <p:cNvSpPr>
            <a:spLocks noGrp="1"/>
          </p:cNvSpPr>
          <p:nvPr>
            <p:ph idx="1"/>
          </p:nvPr>
        </p:nvSpPr>
        <p:spPr/>
        <p:txBody>
          <a:bodyPr>
            <a:normAutofit fontScale="92500" lnSpcReduction="10000"/>
          </a:bodyPr>
          <a:lstStyle/>
          <a:p>
            <a:pPr marL="0" indent="0">
              <a:buNone/>
            </a:pPr>
            <a:r>
              <a:rPr lang="en-US" sz="1800" b="1" dirty="0">
                <a:latin typeface="Arial" panose="020B0604020202020204" pitchFamily="34" charset="0"/>
                <a:cs typeface="Arial" panose="020B0604020202020204" pitchFamily="34" charset="0"/>
              </a:rPr>
              <a:t>Airline</a:t>
            </a:r>
          </a:p>
          <a:p>
            <a:pPr lvl="1">
              <a:lnSpc>
                <a:spcPct val="150000"/>
              </a:lnSpc>
            </a:pPr>
            <a:r>
              <a:rPr lang="en-US" sz="1600" dirty="0">
                <a:effectLst/>
                <a:highlight>
                  <a:srgbClr val="FFFFFF"/>
                </a:highlight>
                <a:latin typeface="Arial" panose="020B0604020202020204" pitchFamily="34" charset="0"/>
                <a:ea typeface="Arial" panose="020B0604020202020204" pitchFamily="34" charset="0"/>
              </a:rPr>
              <a:t>All three airlines had perfect positive correlations with each other. This was expected as the airline industry was extremely volatile </a:t>
            </a:r>
          </a:p>
          <a:p>
            <a:pPr marL="0" indent="0">
              <a:lnSpc>
                <a:spcPct val="150000"/>
              </a:lnSpc>
              <a:buNone/>
            </a:pPr>
            <a:r>
              <a:rPr lang="en-US" sz="1800" b="1" dirty="0">
                <a:effectLst/>
                <a:highlight>
                  <a:srgbClr val="FFFFFF"/>
                </a:highlight>
                <a:latin typeface="Arial" panose="020B0604020202020204" pitchFamily="34" charset="0"/>
                <a:ea typeface="Arial" panose="020B0604020202020204" pitchFamily="34" charset="0"/>
              </a:rPr>
              <a:t>Pharmaceutical</a:t>
            </a:r>
            <a:endParaRPr lang="en-US" sz="1800" dirty="0">
              <a:effectLst/>
              <a:latin typeface="Arial" panose="020B0604020202020204" pitchFamily="34" charset="0"/>
              <a:ea typeface="Arial" panose="020B0604020202020204" pitchFamily="34" charset="0"/>
            </a:endParaRPr>
          </a:p>
          <a:p>
            <a:pPr lvl="1">
              <a:lnSpc>
                <a:spcPct val="150000"/>
              </a:lnSpc>
              <a:spcBef>
                <a:spcPts val="0"/>
              </a:spcBef>
            </a:pPr>
            <a:r>
              <a:rPr lang="en-US" sz="1600" dirty="0">
                <a:effectLst/>
                <a:highlight>
                  <a:srgbClr val="FFFFFF"/>
                </a:highlight>
                <a:latin typeface="Arial" panose="020B0604020202020204" pitchFamily="34" charset="0"/>
                <a:ea typeface="Arial" panose="020B0604020202020204" pitchFamily="34" charset="0"/>
              </a:rPr>
              <a:t>All three Pharmaceutical companies had either perfect or extremely strong (&gt;0.8) positive correlation coefficients</a:t>
            </a:r>
            <a:endParaRPr lang="en-US" sz="1600" dirty="0">
              <a:highlight>
                <a:srgbClr val="FFFFFF"/>
              </a:highlight>
              <a:latin typeface="Arial" panose="020B0604020202020204" pitchFamily="34" charset="0"/>
              <a:ea typeface="Arial" panose="020B0604020202020204" pitchFamily="34" charset="0"/>
            </a:endParaRPr>
          </a:p>
          <a:p>
            <a:pPr marL="0" indent="0">
              <a:lnSpc>
                <a:spcPct val="150000"/>
              </a:lnSpc>
              <a:spcBef>
                <a:spcPts val="0"/>
              </a:spcBef>
              <a:buNone/>
            </a:pPr>
            <a:r>
              <a:rPr lang="en-US" sz="1800" b="1" dirty="0">
                <a:effectLst/>
                <a:highlight>
                  <a:srgbClr val="FFFFFF"/>
                </a:highlight>
                <a:latin typeface="Arial" panose="020B0604020202020204" pitchFamily="34" charset="0"/>
                <a:ea typeface="Arial" panose="020B0604020202020204" pitchFamily="34" charset="0"/>
                <a:cs typeface="Arial" panose="020B0604020202020204" pitchFamily="34" charset="0"/>
              </a:rPr>
              <a:t>Inter-Industry</a:t>
            </a:r>
          </a:p>
          <a:p>
            <a:pPr marL="800100" lvl="1" indent="-342900">
              <a:lnSpc>
                <a:spcPct val="200000"/>
              </a:lnSpc>
              <a:spcBef>
                <a:spcPts val="0"/>
              </a:spcBef>
              <a:buFont typeface="Symbol" panose="05050102010706020507" pitchFamily="18" charset="2"/>
              <a:buChar char=""/>
            </a:pPr>
            <a:r>
              <a:rPr lang="en-US" sz="1600" dirty="0">
                <a:effectLst/>
                <a:highlight>
                  <a:srgbClr val="FFFFFF"/>
                </a:highlight>
                <a:latin typeface="Arial" panose="020B0604020202020204" pitchFamily="34" charset="0"/>
                <a:ea typeface="Arial" panose="020B0604020202020204" pitchFamily="34" charset="0"/>
              </a:rPr>
              <a:t>Apple and Google have a strong positive and perfect positive correlation respectively with the three companies in the airline industry </a:t>
            </a:r>
            <a:endParaRPr lang="en-US" sz="1600" dirty="0">
              <a:effectLst/>
              <a:latin typeface="Arial" panose="020B0604020202020204" pitchFamily="34" charset="0"/>
              <a:ea typeface="Arial" panose="020B0604020202020204" pitchFamily="34" charset="0"/>
            </a:endParaRPr>
          </a:p>
          <a:p>
            <a:pPr marL="800100" lvl="1" indent="-342900">
              <a:lnSpc>
                <a:spcPct val="200000"/>
              </a:lnSpc>
              <a:spcBef>
                <a:spcPts val="0"/>
              </a:spcBef>
              <a:buFont typeface="Symbol" panose="05050102010706020507" pitchFamily="18" charset="2"/>
              <a:buChar char=""/>
            </a:pPr>
            <a:r>
              <a:rPr lang="en-US" sz="1600" dirty="0">
                <a:effectLst/>
                <a:highlight>
                  <a:srgbClr val="FFFFFF"/>
                </a:highlight>
                <a:latin typeface="Arial" panose="020B0604020202020204" pitchFamily="34" charset="0"/>
                <a:ea typeface="Arial" panose="020B0604020202020204" pitchFamily="34" charset="0"/>
              </a:rPr>
              <a:t>Both Walmart (retail) and Amazon (technology) have negative correlations with the airline industry</a:t>
            </a:r>
            <a:endParaRPr lang="en-US" sz="1600" dirty="0">
              <a:effectLst/>
              <a:latin typeface="Arial" panose="020B0604020202020204" pitchFamily="34" charset="0"/>
              <a:ea typeface="Arial" panose="020B0604020202020204" pitchFamily="34" charset="0"/>
            </a:endParaRPr>
          </a:p>
          <a:p>
            <a:pPr marL="800100" lvl="1" indent="-342900">
              <a:lnSpc>
                <a:spcPct val="200000"/>
              </a:lnSpc>
              <a:spcBef>
                <a:spcPts val="0"/>
              </a:spcBef>
              <a:buFont typeface="Symbol" panose="05050102010706020507" pitchFamily="18" charset="2"/>
              <a:buChar char=""/>
            </a:pPr>
            <a:r>
              <a:rPr lang="en-US" sz="1600" dirty="0">
                <a:effectLst/>
                <a:highlight>
                  <a:srgbClr val="FFFFFF"/>
                </a:highlight>
                <a:latin typeface="Arial" panose="020B0604020202020204" pitchFamily="34" charset="0"/>
                <a:ea typeface="Arial" panose="020B0604020202020204" pitchFamily="34" charset="0"/>
              </a:rPr>
              <a:t>The three companies in the airline industry all have a strong positive correlation with the three companies in the Pharmaceutical industry</a:t>
            </a:r>
            <a:endParaRPr lang="en-US" sz="1600" dirty="0">
              <a:effectLst/>
              <a:latin typeface="Arial" panose="020B0604020202020204" pitchFamily="34" charset="0"/>
              <a:ea typeface="Arial" panose="020B0604020202020204" pitchFamily="34" charset="0"/>
            </a:endParaRPr>
          </a:p>
          <a:p>
            <a:pPr lvl="1">
              <a:lnSpc>
                <a:spcPct val="150000"/>
              </a:lnSpc>
              <a:spcBef>
                <a:spcPts val="0"/>
              </a:spcBef>
            </a:pPr>
            <a:endParaRPr lang="en-US" sz="1600" b="1" dirty="0">
              <a:effectLst/>
              <a:highlight>
                <a:srgbClr val="FFFFFF"/>
              </a:highlight>
              <a:latin typeface="Arial" panose="020B0604020202020204" pitchFamily="34" charset="0"/>
              <a:ea typeface="Arial" panose="020B0604020202020204" pitchFamily="34" charset="0"/>
              <a:cs typeface="Arial" panose="020B0604020202020204" pitchFamily="34" charset="0"/>
            </a:endParaRPr>
          </a:p>
          <a:p>
            <a:pPr lvl="1">
              <a:lnSpc>
                <a:spcPct val="150000"/>
              </a:lnSpc>
              <a:spcBef>
                <a:spcPts val="0"/>
              </a:spcBef>
            </a:pPr>
            <a:endParaRPr lang="en-US" sz="1300" b="1" dirty="0">
              <a:effectLst/>
              <a:highlight>
                <a:srgbClr val="FFFFFF"/>
              </a:highligh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119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B7FCC-DDB8-4849-AB81-837A352CC87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B4C372F-136B-4743-9B74-5EF6321403CE}"/>
              </a:ext>
            </a:extLst>
          </p:cNvPr>
          <p:cNvSpPr>
            <a:spLocks noGrp="1"/>
          </p:cNvSpPr>
          <p:nvPr>
            <p:ph idx="1"/>
          </p:nvPr>
        </p:nvSpPr>
        <p:spPr>
          <a:xfrm>
            <a:off x="838199" y="1825625"/>
            <a:ext cx="7768167" cy="4351338"/>
          </a:xfrm>
        </p:spPr>
        <p:txBody>
          <a:bodyPr/>
          <a:lstStyle/>
          <a:p>
            <a:pPr>
              <a:lnSpc>
                <a:spcPct val="150000"/>
              </a:lnSpc>
            </a:pPr>
            <a:r>
              <a:rPr lang="en-US" sz="1800" dirty="0">
                <a:effectLst/>
                <a:latin typeface="Arial" panose="020B0604020202020204" pitchFamily="34" charset="0"/>
                <a:ea typeface="Arial" panose="020B0604020202020204" pitchFamily="34" charset="0"/>
              </a:rPr>
              <a:t>As the novel Coronavirus (COVID-19) has spread from China to all parts of the world, stocks have fallen drastically, and volatility has greatly increased</a:t>
            </a:r>
          </a:p>
          <a:p>
            <a:pPr>
              <a:lnSpc>
                <a:spcPct val="150000"/>
              </a:lnSpc>
            </a:pPr>
            <a:r>
              <a:rPr lang="en-US" sz="1800" dirty="0">
                <a:latin typeface="Arial" panose="020B0604020202020204" pitchFamily="34" charset="0"/>
              </a:rPr>
              <a:t>The extreme volatility and uncertainty, specifically in the United States, have given me the impetus to further explore these ideas within certain sectors of the market</a:t>
            </a:r>
          </a:p>
          <a:p>
            <a:pPr>
              <a:lnSpc>
                <a:spcPct val="150000"/>
              </a:lnSpc>
            </a:pPr>
            <a:r>
              <a:rPr lang="en-US" sz="1800" dirty="0">
                <a:effectLst/>
                <a:latin typeface="Arial" panose="020B0604020202020204" pitchFamily="34" charset="0"/>
                <a:ea typeface="Arial" panose="020B0604020202020204" pitchFamily="34" charset="0"/>
              </a:rPr>
              <a:t>I look to quantify, compare, and visualize the volatility of the top three companies, by market capitalization, in four major sectors of the market: </a:t>
            </a:r>
            <a:r>
              <a:rPr lang="en-US" sz="1800" dirty="0">
                <a:solidFill>
                  <a:srgbClr val="000000"/>
                </a:solidFill>
                <a:effectLst/>
                <a:latin typeface="Arial" panose="020B0604020202020204" pitchFamily="34" charset="0"/>
                <a:ea typeface="Arial" panose="020B0604020202020204" pitchFamily="34" charset="0"/>
              </a:rPr>
              <a:t>Technology, Retail, Airline and Pharmaceutical</a:t>
            </a:r>
          </a:p>
          <a:p>
            <a:pPr marL="0" indent="0">
              <a:buNone/>
            </a:pPr>
            <a:endParaRPr lang="en-US" dirty="0"/>
          </a:p>
        </p:txBody>
      </p:sp>
    </p:spTree>
    <p:extLst>
      <p:ext uri="{BB962C8B-B14F-4D97-AF65-F5344CB8AC3E}">
        <p14:creationId xmlns:p14="http://schemas.microsoft.com/office/powerpoint/2010/main" val="637380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3EC39-DED3-49AD-A7FA-50DD303DA85A}"/>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D9E60826-8792-4758-937C-C1DC3CF5010F}"/>
              </a:ext>
            </a:extLst>
          </p:cNvPr>
          <p:cNvSpPr>
            <a:spLocks noGrp="1"/>
          </p:cNvSpPr>
          <p:nvPr>
            <p:ph idx="1"/>
          </p:nvPr>
        </p:nvSpPr>
        <p:spPr/>
        <p:txBody>
          <a:bodyPr/>
          <a:lstStyle/>
          <a:p>
            <a:pPr>
              <a:lnSpc>
                <a:spcPct val="150000"/>
              </a:lnSpc>
            </a:pPr>
            <a:r>
              <a:rPr lang="en-US" sz="1800" dirty="0">
                <a:effectLst/>
                <a:highlight>
                  <a:srgbClr val="FFFFFF"/>
                </a:highlight>
                <a:latin typeface="Arial" panose="020B0604020202020204" pitchFamily="34" charset="0"/>
                <a:ea typeface="Arial" panose="020B0604020202020204" pitchFamily="34" charset="0"/>
              </a:rPr>
              <a:t>This combination of volatility and correlation matrix comparisons was an effective way of analyzing how </a:t>
            </a:r>
            <a:r>
              <a:rPr lang="en-US" sz="1800">
                <a:effectLst/>
                <a:highlight>
                  <a:srgbClr val="FFFFFF"/>
                </a:highlight>
                <a:latin typeface="Arial" panose="020B0604020202020204" pitchFamily="34" charset="0"/>
                <a:ea typeface="Arial" panose="020B0604020202020204" pitchFamily="34" charset="0"/>
              </a:rPr>
              <a:t>COVID-19 impacted </a:t>
            </a:r>
            <a:r>
              <a:rPr lang="en-US" sz="1800" dirty="0">
                <a:effectLst/>
                <a:highlight>
                  <a:srgbClr val="FFFFFF"/>
                </a:highlight>
                <a:latin typeface="Arial" panose="020B0604020202020204" pitchFamily="34" charset="0"/>
                <a:ea typeface="Arial" panose="020B0604020202020204" pitchFamily="34" charset="0"/>
              </a:rPr>
              <a:t>these industries</a:t>
            </a:r>
          </a:p>
          <a:p>
            <a:pPr>
              <a:lnSpc>
                <a:spcPct val="150000"/>
              </a:lnSpc>
            </a:pPr>
            <a:r>
              <a:rPr lang="en-US" sz="1800" dirty="0">
                <a:solidFill>
                  <a:srgbClr val="000000"/>
                </a:solidFill>
                <a:effectLst/>
                <a:highlight>
                  <a:srgbClr val="FFFFFF"/>
                </a:highlight>
                <a:latin typeface="Arial" panose="020B0604020202020204" pitchFamily="34" charset="0"/>
                <a:ea typeface="Arial" panose="020B0604020202020204" pitchFamily="34" charset="0"/>
              </a:rPr>
              <a:t>To add to this study, one can use co-variance in stock return </a:t>
            </a:r>
            <a:r>
              <a:rPr lang="en-US" sz="1800" dirty="0">
                <a:effectLst/>
                <a:highlight>
                  <a:srgbClr val="FFFFFF"/>
                </a:highlight>
                <a:latin typeface="Arial" panose="020B0604020202020204" pitchFamily="34" charset="0"/>
                <a:ea typeface="Arial" panose="020B0604020202020204" pitchFamily="34" charset="0"/>
              </a:rPr>
              <a:t>as a second measure of volatility. Also, one could expand the scope of this research to analyzing more industries </a:t>
            </a:r>
            <a:endParaRPr lang="en-US" sz="1800" dirty="0">
              <a:highlight>
                <a:srgbClr val="FFFFFF"/>
              </a:highlight>
              <a:latin typeface="Arial" panose="020B0604020202020204" pitchFamily="34" charset="0"/>
              <a:ea typeface="Arial" panose="020B0604020202020204" pitchFamily="34" charset="0"/>
            </a:endParaRPr>
          </a:p>
          <a:p>
            <a:pPr>
              <a:lnSpc>
                <a:spcPct val="150000"/>
              </a:lnSpc>
            </a:pPr>
            <a:r>
              <a:rPr lang="en-US" sz="1800" dirty="0">
                <a:effectLst/>
                <a:highlight>
                  <a:srgbClr val="FFFFFF"/>
                </a:highlight>
                <a:latin typeface="Arial" panose="020B0604020202020204" pitchFamily="34" charset="0"/>
                <a:ea typeface="Arial" panose="020B0604020202020204" pitchFamily="34" charset="0"/>
              </a:rPr>
              <a:t>An idea for another study can be splitting up the 2020 time interval into 2 different periods: January 2</a:t>
            </a:r>
            <a:r>
              <a:rPr lang="en-US" sz="1800" baseline="30000" dirty="0">
                <a:effectLst/>
                <a:highlight>
                  <a:srgbClr val="FFFFFF"/>
                </a:highlight>
                <a:latin typeface="Arial" panose="020B0604020202020204" pitchFamily="34" charset="0"/>
                <a:ea typeface="Arial" panose="020B0604020202020204" pitchFamily="34" charset="0"/>
              </a:rPr>
              <a:t>nd</a:t>
            </a:r>
            <a:r>
              <a:rPr lang="en-US" sz="1800" dirty="0">
                <a:effectLst/>
                <a:highlight>
                  <a:srgbClr val="FFFFFF"/>
                </a:highlight>
                <a:latin typeface="Arial" panose="020B0604020202020204" pitchFamily="34" charset="0"/>
                <a:ea typeface="Arial" panose="020B0604020202020204" pitchFamily="34" charset="0"/>
              </a:rPr>
              <a:t> to February 19</a:t>
            </a:r>
            <a:r>
              <a:rPr lang="en-US" sz="1800" baseline="30000" dirty="0">
                <a:effectLst/>
                <a:highlight>
                  <a:srgbClr val="FFFFFF"/>
                </a:highlight>
                <a:latin typeface="Arial" panose="020B0604020202020204" pitchFamily="34" charset="0"/>
                <a:ea typeface="Arial" panose="020B0604020202020204" pitchFamily="34" charset="0"/>
              </a:rPr>
              <a:t>th</a:t>
            </a:r>
            <a:r>
              <a:rPr lang="en-US" sz="1800" dirty="0">
                <a:effectLst/>
                <a:highlight>
                  <a:srgbClr val="FFFFFF"/>
                </a:highlight>
                <a:latin typeface="Arial" panose="020B0604020202020204" pitchFamily="34" charset="0"/>
                <a:ea typeface="Arial" panose="020B0604020202020204" pitchFamily="34" charset="0"/>
              </a:rPr>
              <a:t> and February 20</a:t>
            </a:r>
            <a:r>
              <a:rPr lang="en-US" sz="1800" baseline="30000" dirty="0">
                <a:effectLst/>
                <a:highlight>
                  <a:srgbClr val="FFFFFF"/>
                </a:highlight>
                <a:latin typeface="Arial" panose="020B0604020202020204" pitchFamily="34" charset="0"/>
                <a:ea typeface="Arial" panose="020B0604020202020204" pitchFamily="34" charset="0"/>
              </a:rPr>
              <a:t>th</a:t>
            </a:r>
            <a:r>
              <a:rPr lang="en-US" sz="1800" dirty="0">
                <a:effectLst/>
                <a:highlight>
                  <a:srgbClr val="FFFFFF"/>
                </a:highlight>
                <a:latin typeface="Arial" panose="020B0604020202020204" pitchFamily="34" charset="0"/>
                <a:ea typeface="Arial" panose="020B0604020202020204" pitchFamily="34" charset="0"/>
              </a:rPr>
              <a:t> to April 17</a:t>
            </a:r>
            <a:r>
              <a:rPr lang="en-US" sz="1800" baseline="30000" dirty="0">
                <a:effectLst/>
                <a:highlight>
                  <a:srgbClr val="FFFFFF"/>
                </a:highlight>
                <a:latin typeface="Arial" panose="020B0604020202020204" pitchFamily="34" charset="0"/>
                <a:ea typeface="Arial" panose="020B0604020202020204" pitchFamily="34" charset="0"/>
              </a:rPr>
              <a:t>th</a:t>
            </a:r>
            <a:r>
              <a:rPr lang="en-US" sz="1800" dirty="0">
                <a:effectLst/>
                <a:highlight>
                  <a:srgbClr val="FFFFFF"/>
                </a:highlight>
                <a:latin typeface="Arial" panose="020B0604020202020204" pitchFamily="34" charset="0"/>
                <a:ea typeface="Arial" panose="020B0604020202020204" pitchFamily="34" charset="0"/>
              </a:rPr>
              <a:t>. This would be extremely interesting as a common theme in this report was that many stocks had increasing volatility after February 19</a:t>
            </a:r>
            <a:r>
              <a:rPr lang="en-US" sz="1800" baseline="30000" dirty="0">
                <a:effectLst/>
                <a:highlight>
                  <a:srgbClr val="FFFFFF"/>
                </a:highlight>
                <a:latin typeface="Arial" panose="020B0604020202020204" pitchFamily="34" charset="0"/>
                <a:ea typeface="Arial" panose="020B0604020202020204" pitchFamily="34" charset="0"/>
              </a:rPr>
              <a:t>th</a:t>
            </a:r>
            <a:r>
              <a:rPr lang="en-US" sz="1800" dirty="0">
                <a:effectLst/>
                <a:highlight>
                  <a:srgbClr val="FFFFFF"/>
                </a:highlight>
                <a:latin typeface="Arial" panose="020B0604020202020204" pitchFamily="34" charset="0"/>
                <a:ea typeface="Arial" panose="020B0604020202020204" pitchFamily="34" charset="0"/>
              </a:rPr>
              <a:t> </a:t>
            </a:r>
          </a:p>
          <a:p>
            <a:pPr>
              <a:lnSpc>
                <a:spcPct val="150000"/>
              </a:lnSpc>
            </a:pPr>
            <a:r>
              <a:rPr lang="en-US" sz="1800" dirty="0">
                <a:effectLst/>
                <a:highlight>
                  <a:srgbClr val="FFFFFF"/>
                </a:highlight>
                <a:latin typeface="Arial" panose="020B0604020202020204" pitchFamily="34" charset="0"/>
                <a:ea typeface="Arial" panose="020B0604020202020204" pitchFamily="34" charset="0"/>
              </a:rPr>
              <a:t>The model and methods used in this study are flexible: </a:t>
            </a:r>
            <a:r>
              <a:rPr lang="en-US" sz="1800" dirty="0">
                <a:highlight>
                  <a:srgbClr val="FFFFFF"/>
                </a:highlight>
                <a:latin typeface="Arial" panose="020B0604020202020204" pitchFamily="34" charset="0"/>
                <a:ea typeface="Arial" panose="020B0604020202020204" pitchFamily="34" charset="0"/>
              </a:rPr>
              <a:t>Thus, they can be used in </a:t>
            </a:r>
            <a:r>
              <a:rPr lang="en-US" sz="1800" dirty="0">
                <a:effectLst/>
                <a:highlight>
                  <a:srgbClr val="FFFFFF"/>
                </a:highlight>
                <a:latin typeface="Arial" panose="020B0604020202020204" pitchFamily="34" charset="0"/>
                <a:ea typeface="Arial" panose="020B0604020202020204" pitchFamily="34" charset="0"/>
              </a:rPr>
              <a:t>the future to analyze economic recessions, booms, pandemics, and other market swaying events </a:t>
            </a:r>
            <a:endParaRPr lang="en-US" sz="1800" dirty="0">
              <a:effectLst/>
              <a:latin typeface="Arial" panose="020B0604020202020204" pitchFamily="34" charset="0"/>
              <a:ea typeface="Arial" panose="020B0604020202020204" pitchFamily="34" charset="0"/>
            </a:endParaRPr>
          </a:p>
          <a:p>
            <a:endParaRPr lang="en-US" sz="1800" dirty="0">
              <a:effectLst/>
              <a:highlight>
                <a:srgbClr val="FFFFFF"/>
              </a:highligh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983749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20E9-42BC-45AF-A1B4-BB3A0001A107}"/>
              </a:ext>
            </a:extLst>
          </p:cNvPr>
          <p:cNvSpPr>
            <a:spLocks noGrp="1"/>
          </p:cNvSpPr>
          <p:nvPr>
            <p:ph type="title"/>
          </p:nvPr>
        </p:nvSpPr>
        <p:spPr/>
        <p:txBody>
          <a:bodyPr/>
          <a:lstStyle/>
          <a:p>
            <a:r>
              <a:rPr lang="en-US" dirty="0"/>
              <a:t>Companies Chosen for Study </a:t>
            </a:r>
          </a:p>
        </p:txBody>
      </p:sp>
      <p:sp>
        <p:nvSpPr>
          <p:cNvPr id="3" name="Content Placeholder 2">
            <a:extLst>
              <a:ext uri="{FF2B5EF4-FFF2-40B4-BE49-F238E27FC236}">
                <a16:creationId xmlns:a16="http://schemas.microsoft.com/office/drawing/2014/main" id="{FBA58D86-C906-4EE7-B88F-D5FD619561AD}"/>
              </a:ext>
            </a:extLst>
          </p:cNvPr>
          <p:cNvSpPr>
            <a:spLocks noGrp="1"/>
          </p:cNvSpPr>
          <p:nvPr>
            <p:ph idx="1"/>
          </p:nvPr>
        </p:nvSpPr>
        <p:spPr>
          <a:xfrm>
            <a:off x="838200" y="1825625"/>
            <a:ext cx="8170333" cy="4351338"/>
          </a:xfrm>
        </p:spPr>
        <p:txBody>
          <a:bodyPr/>
          <a:lstStyle/>
          <a:p>
            <a:pPr marL="342900" marR="0" lvl="0" indent="-342900">
              <a:lnSpc>
                <a:spcPct val="200000"/>
              </a:lnSpc>
              <a:spcBef>
                <a:spcPts val="0"/>
              </a:spcBef>
              <a:spcAft>
                <a:spcPts val="0"/>
              </a:spcAft>
              <a:buFont typeface="Symbol" panose="05050102010706020507" pitchFamily="18" charset="2"/>
              <a:buChar char=""/>
            </a:pPr>
            <a:r>
              <a:rPr lang="en-US" sz="1800" b="1" dirty="0">
                <a:solidFill>
                  <a:srgbClr val="000000"/>
                </a:solidFill>
                <a:effectLst/>
                <a:latin typeface="Arial" panose="020B0604020202020204" pitchFamily="34" charset="0"/>
                <a:ea typeface="Arial" panose="020B0604020202020204" pitchFamily="34" charset="0"/>
              </a:rPr>
              <a:t>Technology</a:t>
            </a:r>
            <a:r>
              <a:rPr lang="en-US" sz="1800" dirty="0">
                <a:solidFill>
                  <a:srgbClr val="000000"/>
                </a:solidFill>
                <a:effectLst/>
                <a:latin typeface="Arial" panose="020B0604020202020204" pitchFamily="34" charset="0"/>
                <a:ea typeface="Arial" panose="020B0604020202020204" pitchFamily="34" charset="0"/>
              </a:rPr>
              <a:t> – Apple (AAPL), Amazon (AMZN), Google (GOOG)</a:t>
            </a:r>
            <a:endParaRPr lang="en-US" sz="1800" dirty="0">
              <a:effectLst/>
              <a:latin typeface="Arial" panose="020B0604020202020204" pitchFamily="34" charset="0"/>
              <a:ea typeface="Arial" panose="020B0604020202020204" pitchFamily="34" charset="0"/>
            </a:endParaRPr>
          </a:p>
          <a:p>
            <a:pPr marL="342900" marR="0" lvl="0" indent="-342900">
              <a:lnSpc>
                <a:spcPct val="200000"/>
              </a:lnSpc>
              <a:spcBef>
                <a:spcPts val="0"/>
              </a:spcBef>
              <a:spcAft>
                <a:spcPts val="0"/>
              </a:spcAft>
              <a:buFont typeface="Symbol" panose="05050102010706020507" pitchFamily="18" charset="2"/>
              <a:buChar char=""/>
            </a:pPr>
            <a:r>
              <a:rPr lang="en-US" sz="1800" b="1" dirty="0">
                <a:solidFill>
                  <a:srgbClr val="000000"/>
                </a:solidFill>
                <a:effectLst/>
                <a:latin typeface="Arial" panose="020B0604020202020204" pitchFamily="34" charset="0"/>
                <a:ea typeface="Arial" panose="020B0604020202020204" pitchFamily="34" charset="0"/>
              </a:rPr>
              <a:t>Retail</a:t>
            </a:r>
            <a:r>
              <a:rPr lang="en-US" sz="1800" dirty="0">
                <a:solidFill>
                  <a:srgbClr val="000000"/>
                </a:solidFill>
                <a:effectLst/>
                <a:latin typeface="Arial" panose="020B0604020202020204" pitchFamily="34" charset="0"/>
                <a:ea typeface="Arial" panose="020B0604020202020204" pitchFamily="34" charset="0"/>
              </a:rPr>
              <a:t> – Costco (COST), Walmart (WMT), Target (TGT)</a:t>
            </a:r>
            <a:endParaRPr lang="en-US" sz="1800" dirty="0">
              <a:effectLst/>
              <a:latin typeface="Arial" panose="020B0604020202020204" pitchFamily="34" charset="0"/>
              <a:ea typeface="Arial" panose="020B0604020202020204" pitchFamily="34" charset="0"/>
            </a:endParaRPr>
          </a:p>
          <a:p>
            <a:pPr marL="342900" marR="0" lvl="0" indent="-342900">
              <a:lnSpc>
                <a:spcPct val="200000"/>
              </a:lnSpc>
              <a:spcBef>
                <a:spcPts val="0"/>
              </a:spcBef>
              <a:spcAft>
                <a:spcPts val="0"/>
              </a:spcAft>
              <a:buFont typeface="Symbol" panose="05050102010706020507" pitchFamily="18" charset="2"/>
              <a:buChar char=""/>
            </a:pPr>
            <a:r>
              <a:rPr lang="en-US" sz="1800" b="1" dirty="0">
                <a:solidFill>
                  <a:srgbClr val="000000"/>
                </a:solidFill>
                <a:effectLst/>
                <a:latin typeface="Arial" panose="020B0604020202020204" pitchFamily="34" charset="0"/>
                <a:ea typeface="Arial" panose="020B0604020202020204" pitchFamily="34" charset="0"/>
              </a:rPr>
              <a:t>Airline</a:t>
            </a:r>
            <a:r>
              <a:rPr lang="en-US" sz="1800" dirty="0">
                <a:solidFill>
                  <a:srgbClr val="000000"/>
                </a:solidFill>
                <a:effectLst/>
                <a:latin typeface="Arial" panose="020B0604020202020204" pitchFamily="34" charset="0"/>
                <a:ea typeface="Arial" panose="020B0604020202020204" pitchFamily="34" charset="0"/>
              </a:rPr>
              <a:t> – Southwest (LUV), Delta (DAL), United (UAL)</a:t>
            </a:r>
            <a:endParaRPr lang="en-US" sz="1800" dirty="0">
              <a:effectLst/>
              <a:latin typeface="Arial" panose="020B0604020202020204" pitchFamily="34" charset="0"/>
              <a:ea typeface="Arial" panose="020B0604020202020204" pitchFamily="34" charset="0"/>
            </a:endParaRPr>
          </a:p>
          <a:p>
            <a:pPr marL="342900" marR="0" lvl="0" indent="-342900">
              <a:lnSpc>
                <a:spcPct val="200000"/>
              </a:lnSpc>
              <a:spcBef>
                <a:spcPts val="0"/>
              </a:spcBef>
              <a:spcAft>
                <a:spcPts val="0"/>
              </a:spcAft>
              <a:buFont typeface="Symbol" panose="05050102010706020507" pitchFamily="18" charset="2"/>
              <a:buChar char=""/>
            </a:pPr>
            <a:r>
              <a:rPr lang="en-US" sz="1800" b="1" dirty="0">
                <a:solidFill>
                  <a:srgbClr val="000000"/>
                </a:solidFill>
                <a:effectLst/>
                <a:latin typeface="Arial" panose="020B0604020202020204" pitchFamily="34" charset="0"/>
                <a:ea typeface="Arial" panose="020B0604020202020204" pitchFamily="34" charset="0"/>
              </a:rPr>
              <a:t>Pharmaceutical</a:t>
            </a:r>
            <a:r>
              <a:rPr lang="en-US" sz="1800" dirty="0">
                <a:solidFill>
                  <a:srgbClr val="000000"/>
                </a:solidFill>
                <a:effectLst/>
                <a:latin typeface="Arial" panose="020B0604020202020204" pitchFamily="34" charset="0"/>
                <a:ea typeface="Arial" panose="020B0604020202020204" pitchFamily="34" charset="0"/>
              </a:rPr>
              <a:t> - Johnson and Johnson (JNJ), Merck (MRK), Pfizer (PFE)</a:t>
            </a:r>
            <a:endParaRPr lang="en-US" sz="1800" dirty="0">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412990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BA48-F7B9-4C7F-B52E-2ACD57E5CBF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DFAD1DB7-9270-45AE-A258-38279167AF02}"/>
              </a:ext>
            </a:extLst>
          </p:cNvPr>
          <p:cNvSpPr>
            <a:spLocks noGrp="1"/>
          </p:cNvSpPr>
          <p:nvPr>
            <p:ph idx="1"/>
          </p:nvPr>
        </p:nvSpPr>
        <p:spPr>
          <a:xfrm>
            <a:off x="838200" y="1825625"/>
            <a:ext cx="10113433" cy="4351338"/>
          </a:xfrm>
        </p:spPr>
        <p:txBody>
          <a:bodyPr>
            <a:normAutofit/>
          </a:bodyPr>
          <a:lstStyle/>
          <a:p>
            <a:pPr>
              <a:lnSpc>
                <a:spcPct val="150000"/>
              </a:lnSpc>
            </a:pPr>
            <a:r>
              <a:rPr lang="en-US" sz="1800" dirty="0">
                <a:effectLst/>
                <a:latin typeface="Arial" panose="020B0604020202020204" pitchFamily="34" charset="0"/>
                <a:ea typeface="Arial" panose="020B0604020202020204" pitchFamily="34" charset="0"/>
              </a:rPr>
              <a:t>Downloaded the adjusted closing stock price for each company listed above and the S&amp;P500, between the dates of January 2</a:t>
            </a:r>
            <a:r>
              <a:rPr lang="en-US" sz="1800" baseline="30000" dirty="0">
                <a:effectLst/>
                <a:latin typeface="Arial" panose="020B0604020202020204" pitchFamily="34" charset="0"/>
                <a:ea typeface="Arial" panose="020B0604020202020204" pitchFamily="34" charset="0"/>
              </a:rPr>
              <a:t>nd</a:t>
            </a:r>
            <a:r>
              <a:rPr lang="en-US" sz="1800" dirty="0">
                <a:effectLst/>
                <a:latin typeface="Arial" panose="020B0604020202020204" pitchFamily="34" charset="0"/>
                <a:ea typeface="Arial" panose="020B0604020202020204" pitchFamily="34" charset="0"/>
              </a:rPr>
              <a:t> and April 17</a:t>
            </a:r>
            <a:r>
              <a:rPr lang="en-US" sz="1800" baseline="30000" dirty="0">
                <a:effectLst/>
                <a:latin typeface="Arial" panose="020B0604020202020204" pitchFamily="34" charset="0"/>
                <a:ea typeface="Arial" panose="020B0604020202020204" pitchFamily="34" charset="0"/>
              </a:rPr>
              <a:t>th</a:t>
            </a:r>
            <a:r>
              <a:rPr lang="en-US" sz="1800" dirty="0">
                <a:effectLst/>
                <a:latin typeface="Arial" panose="020B0604020202020204" pitchFamily="34" charset="0"/>
                <a:ea typeface="Arial" panose="020B0604020202020204" pitchFamily="34" charset="0"/>
              </a:rPr>
              <a:t> for 2019 and 2020 from Yahoo Finance </a:t>
            </a:r>
          </a:p>
          <a:p>
            <a:pPr>
              <a:lnSpc>
                <a:spcPct val="150000"/>
              </a:lnSpc>
            </a:pPr>
            <a:r>
              <a:rPr lang="en-US" sz="1800" dirty="0">
                <a:effectLst/>
                <a:latin typeface="Arial" panose="020B0604020202020204" pitchFamily="34" charset="0"/>
                <a:ea typeface="Arial" panose="020B0604020202020204" pitchFamily="34" charset="0"/>
              </a:rPr>
              <a:t>From the adjusted closing prices, calculated the daily percent change for each company and S&amp;P500 in 2019 and 2020. Percent change is considered daily return</a:t>
            </a:r>
          </a:p>
          <a:p>
            <a:pPr>
              <a:lnSpc>
                <a:spcPct val="150000"/>
              </a:lnSpc>
            </a:pPr>
            <a:r>
              <a:rPr lang="en-US" sz="1800" dirty="0">
                <a:effectLst/>
                <a:latin typeface="Arial" panose="020B0604020202020204" pitchFamily="34" charset="0"/>
                <a:ea typeface="Arial" panose="020B0604020202020204" pitchFamily="34" charset="0"/>
              </a:rPr>
              <a:t>Calculated the standard deviation (SD) of the return in adjusted closing price for each stock in 2019 and 2020. This metric is used to measure volatility of a stock</a:t>
            </a:r>
            <a:endParaRPr lang="en-US" sz="1800" dirty="0">
              <a:latin typeface="Arial" panose="020B0604020202020204" pitchFamily="34" charset="0"/>
              <a:ea typeface="Arial" panose="020B0604020202020204" pitchFamily="34" charset="0"/>
            </a:endParaRPr>
          </a:p>
          <a:p>
            <a:pPr>
              <a:lnSpc>
                <a:spcPct val="150000"/>
              </a:lnSpc>
            </a:pPr>
            <a:r>
              <a:rPr lang="en-US" sz="1800" dirty="0">
                <a:effectLst/>
                <a:latin typeface="Arial" panose="020B0604020202020204" pitchFamily="34" charset="0"/>
                <a:ea typeface="Arial" panose="020B0604020202020204" pitchFamily="34" charset="0"/>
              </a:rPr>
              <a:t>Calculated the highest and lowest return for each stock in 2019 and 2020 </a:t>
            </a:r>
          </a:p>
          <a:p>
            <a:pPr>
              <a:lnSpc>
                <a:spcPct val="150000"/>
              </a:lnSpc>
            </a:pPr>
            <a:r>
              <a:rPr lang="en-US" sz="1800" dirty="0">
                <a:effectLst/>
                <a:latin typeface="Arial" panose="020B0604020202020204" pitchFamily="34" charset="0"/>
                <a:ea typeface="Arial" panose="020B0604020202020204" pitchFamily="34" charset="0"/>
              </a:rPr>
              <a:t>Created a correlation matrix for all twelve companies in 2020 using the adjusted closing stock prices (not stock price return) as the correlative data </a:t>
            </a:r>
          </a:p>
          <a:p>
            <a:pPr marL="0" indent="0">
              <a:buNone/>
            </a:pPr>
            <a:endParaRPr lang="en-US" dirty="0"/>
          </a:p>
        </p:txBody>
      </p:sp>
    </p:spTree>
    <p:extLst>
      <p:ext uri="{BB962C8B-B14F-4D97-AF65-F5344CB8AC3E}">
        <p14:creationId xmlns:p14="http://schemas.microsoft.com/office/powerpoint/2010/main" val="423790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7CFA-C6CB-4279-8A80-1A9C0E6667AA}"/>
              </a:ext>
            </a:extLst>
          </p:cNvPr>
          <p:cNvSpPr>
            <a:spLocks noGrp="1"/>
          </p:cNvSpPr>
          <p:nvPr>
            <p:ph type="title"/>
          </p:nvPr>
        </p:nvSpPr>
        <p:spPr/>
        <p:txBody>
          <a:bodyPr/>
          <a:lstStyle/>
          <a:p>
            <a:r>
              <a:rPr lang="en-US" dirty="0"/>
              <a:t>Technology Table Data and Observation </a:t>
            </a:r>
          </a:p>
        </p:txBody>
      </p:sp>
      <p:sp>
        <p:nvSpPr>
          <p:cNvPr id="3" name="Content Placeholder 2">
            <a:extLst>
              <a:ext uri="{FF2B5EF4-FFF2-40B4-BE49-F238E27FC236}">
                <a16:creationId xmlns:a16="http://schemas.microsoft.com/office/drawing/2014/main" id="{CBA24BB1-1E49-4154-8EA4-3B0E5DC42F2B}"/>
              </a:ext>
            </a:extLst>
          </p:cNvPr>
          <p:cNvSpPr>
            <a:spLocks noGrp="1"/>
          </p:cNvSpPr>
          <p:nvPr>
            <p:ph idx="1"/>
          </p:nvPr>
        </p:nvSpPr>
        <p:spPr>
          <a:xfrm>
            <a:off x="867834" y="1808692"/>
            <a:ext cx="5265111" cy="4351338"/>
          </a:xfrm>
        </p:spPr>
        <p:txBody>
          <a:bodyPr>
            <a:normAutofit lnSpcReduction="10000"/>
          </a:bodyPr>
          <a:lstStyle/>
          <a:p>
            <a:pPr>
              <a:lnSpc>
                <a:spcPct val="150000"/>
              </a:lnSpc>
            </a:pPr>
            <a:r>
              <a:rPr lang="en-US" sz="1800" dirty="0">
                <a:latin typeface="Arial" panose="020B0604020202020204" pitchFamily="34" charset="0"/>
                <a:ea typeface="Arial" panose="020B0604020202020204" pitchFamily="34" charset="0"/>
              </a:rPr>
              <a:t>A</a:t>
            </a:r>
            <a:r>
              <a:rPr lang="en-US" sz="1800" dirty="0">
                <a:effectLst/>
                <a:latin typeface="Arial" panose="020B0604020202020204" pitchFamily="34" charset="0"/>
                <a:ea typeface="Arial" panose="020B0604020202020204" pitchFamily="34" charset="0"/>
              </a:rPr>
              <a:t>ll three technology stocks had a much greater standard deviation of return in 2020 than that in 2019</a:t>
            </a:r>
          </a:p>
          <a:p>
            <a:pPr>
              <a:lnSpc>
                <a:spcPct val="150000"/>
              </a:lnSpc>
            </a:pPr>
            <a:r>
              <a:rPr lang="en-US" sz="1800" dirty="0">
                <a:effectLst/>
                <a:latin typeface="Arial" panose="020B0604020202020204" pitchFamily="34" charset="0"/>
                <a:ea typeface="Arial" panose="020B0604020202020204" pitchFamily="34" charset="0"/>
              </a:rPr>
              <a:t>The greatest uptick in SD is seen in Apple which climbed 3% from 2019 to 2020</a:t>
            </a:r>
            <a:endParaRPr lang="en-US" sz="1800" dirty="0">
              <a:latin typeface="Arial" panose="020B0604020202020204" pitchFamily="34" charset="0"/>
              <a:ea typeface="Arial" panose="020B0604020202020204" pitchFamily="34" charset="0"/>
            </a:endParaRPr>
          </a:p>
          <a:p>
            <a:pPr>
              <a:lnSpc>
                <a:spcPct val="150000"/>
              </a:lnSpc>
            </a:pPr>
            <a:r>
              <a:rPr lang="en-US" sz="1800" dirty="0">
                <a:latin typeface="Arial" panose="020B0604020202020204" pitchFamily="34" charset="0"/>
                <a:ea typeface="Arial" panose="020B0604020202020204" pitchFamily="34" charset="0"/>
              </a:rPr>
              <a:t>T</a:t>
            </a:r>
            <a:r>
              <a:rPr lang="en-US" sz="1800" dirty="0">
                <a:effectLst/>
                <a:latin typeface="Arial" panose="020B0604020202020204" pitchFamily="34" charset="0"/>
                <a:ea typeface="Arial" panose="020B0604020202020204" pitchFamily="34" charset="0"/>
              </a:rPr>
              <a:t>he highest and lowest returns for all three stocks were to a much greater degree in 2020. For example, Apple had a maximum stock price change of about 12% in 2020 compared to 6.8% in 2019</a:t>
            </a:r>
          </a:p>
        </p:txBody>
      </p:sp>
      <p:pic>
        <p:nvPicPr>
          <p:cNvPr id="9" name="Picture 8">
            <a:extLst>
              <a:ext uri="{FF2B5EF4-FFF2-40B4-BE49-F238E27FC236}">
                <a16:creationId xmlns:a16="http://schemas.microsoft.com/office/drawing/2014/main" id="{59A5C573-B0F4-4F4B-83C2-E1C5D8B037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35234" y="2825944"/>
            <a:ext cx="4618566" cy="2087417"/>
          </a:xfrm>
          <a:prstGeom prst="rect">
            <a:avLst/>
          </a:prstGeom>
          <a:noFill/>
          <a:ln>
            <a:noFill/>
          </a:ln>
        </p:spPr>
      </p:pic>
      <p:sp>
        <p:nvSpPr>
          <p:cNvPr id="10" name="TextBox 9">
            <a:extLst>
              <a:ext uri="{FF2B5EF4-FFF2-40B4-BE49-F238E27FC236}">
                <a16:creationId xmlns:a16="http://schemas.microsoft.com/office/drawing/2014/main" id="{BB9B6538-369D-40A9-89D2-F7A1584EFF83}"/>
              </a:ext>
            </a:extLst>
          </p:cNvPr>
          <p:cNvSpPr txBox="1"/>
          <p:nvPr/>
        </p:nvSpPr>
        <p:spPr>
          <a:xfrm>
            <a:off x="6629400" y="2258753"/>
            <a:ext cx="5380567" cy="707886"/>
          </a:xfrm>
          <a:prstGeom prst="rect">
            <a:avLst/>
          </a:prstGeom>
          <a:noFill/>
        </p:spPr>
        <p:txBody>
          <a:bodyPr wrap="square" rtlCol="0">
            <a:spAutoFit/>
          </a:bodyPr>
          <a:lstStyle/>
          <a:p>
            <a:pPr algn="just"/>
            <a:r>
              <a:rPr lang="en-US" sz="1100" i="1" dirty="0">
                <a:solidFill>
                  <a:srgbClr val="1F497D"/>
                </a:solidFill>
                <a:effectLst/>
                <a:latin typeface="Arial" panose="020B0604020202020204" pitchFamily="34" charset="0"/>
                <a:ea typeface="Arial" panose="020B0604020202020204" pitchFamily="34" charset="0"/>
              </a:rPr>
              <a:t>Standard Deviation of the Return in Adjusted Closing Price and Highest and Lowest Return for the Technology Industry Companies in 2019 and 2020</a:t>
            </a:r>
          </a:p>
          <a:p>
            <a:endParaRPr lang="en-US" dirty="0"/>
          </a:p>
        </p:txBody>
      </p:sp>
    </p:spTree>
    <p:extLst>
      <p:ext uri="{BB962C8B-B14F-4D97-AF65-F5344CB8AC3E}">
        <p14:creationId xmlns:p14="http://schemas.microsoft.com/office/powerpoint/2010/main" val="65949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B794-C350-4241-A7B7-24FCDED09B9E}"/>
              </a:ext>
            </a:extLst>
          </p:cNvPr>
          <p:cNvSpPr>
            <a:spLocks noGrp="1"/>
          </p:cNvSpPr>
          <p:nvPr>
            <p:ph type="title"/>
          </p:nvPr>
        </p:nvSpPr>
        <p:spPr>
          <a:xfrm>
            <a:off x="529167" y="394758"/>
            <a:ext cx="10515600" cy="1325563"/>
          </a:xfrm>
        </p:spPr>
        <p:txBody>
          <a:bodyPr/>
          <a:lstStyle/>
          <a:p>
            <a:r>
              <a:rPr lang="en-US" dirty="0"/>
              <a:t>Technology Graph Data</a:t>
            </a:r>
          </a:p>
        </p:txBody>
      </p:sp>
      <p:pic>
        <p:nvPicPr>
          <p:cNvPr id="6" name="image1.png">
            <a:extLst>
              <a:ext uri="{FF2B5EF4-FFF2-40B4-BE49-F238E27FC236}">
                <a16:creationId xmlns:a16="http://schemas.microsoft.com/office/drawing/2014/main" id="{6B4E5F02-18AC-4974-86AB-9456C37BD4F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89468" y="1886960"/>
            <a:ext cx="4702968" cy="4474152"/>
          </a:xfrm>
          <a:prstGeom prst="rect">
            <a:avLst/>
          </a:prstGeom>
          <a:ln/>
        </p:spPr>
      </p:pic>
      <p:pic>
        <p:nvPicPr>
          <p:cNvPr id="9" name="image2.png">
            <a:extLst>
              <a:ext uri="{FF2B5EF4-FFF2-40B4-BE49-F238E27FC236}">
                <a16:creationId xmlns:a16="http://schemas.microsoft.com/office/drawing/2014/main" id="{771AA9DD-AD33-4A91-A18F-6903710F4575}"/>
              </a:ext>
            </a:extLst>
          </p:cNvPr>
          <p:cNvPicPr/>
          <p:nvPr/>
        </p:nvPicPr>
        <p:blipFill>
          <a:blip r:embed="rId3">
            <a:extLst>
              <a:ext uri="{28A0092B-C50C-407E-A947-70E740481C1C}">
                <a14:useLocalDpi xmlns:a14="http://schemas.microsoft.com/office/drawing/2010/main" val="0"/>
              </a:ext>
            </a:extLst>
          </a:blip>
          <a:stretch>
            <a:fillRect/>
          </a:stretch>
        </p:blipFill>
        <p:spPr>
          <a:xfrm>
            <a:off x="5710156" y="1430867"/>
            <a:ext cx="5892376" cy="4976812"/>
          </a:xfrm>
          <a:prstGeom prst="rect">
            <a:avLst/>
          </a:prstGeom>
          <a:ln/>
        </p:spPr>
      </p:pic>
    </p:spTree>
    <p:extLst>
      <p:ext uri="{BB962C8B-B14F-4D97-AF65-F5344CB8AC3E}">
        <p14:creationId xmlns:p14="http://schemas.microsoft.com/office/powerpoint/2010/main" val="339506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0CCD-50BB-440F-A39E-54ACDEB00CCD}"/>
              </a:ext>
            </a:extLst>
          </p:cNvPr>
          <p:cNvSpPr>
            <a:spLocks noGrp="1"/>
          </p:cNvSpPr>
          <p:nvPr>
            <p:ph type="title"/>
          </p:nvPr>
        </p:nvSpPr>
        <p:spPr/>
        <p:txBody>
          <a:bodyPr/>
          <a:lstStyle/>
          <a:p>
            <a:r>
              <a:rPr lang="en-US" dirty="0"/>
              <a:t>Technology: Graph Observations </a:t>
            </a:r>
          </a:p>
        </p:txBody>
      </p:sp>
      <p:sp>
        <p:nvSpPr>
          <p:cNvPr id="3" name="Content Placeholder 2">
            <a:extLst>
              <a:ext uri="{FF2B5EF4-FFF2-40B4-BE49-F238E27FC236}">
                <a16:creationId xmlns:a16="http://schemas.microsoft.com/office/drawing/2014/main" id="{8EC37A67-A1BD-4CC1-B0E4-26AC9981D96E}"/>
              </a:ext>
            </a:extLst>
          </p:cNvPr>
          <p:cNvSpPr>
            <a:spLocks noGrp="1"/>
          </p:cNvSpPr>
          <p:nvPr>
            <p:ph idx="1"/>
          </p:nvPr>
        </p:nvSpPr>
        <p:spPr>
          <a:xfrm>
            <a:off x="838200" y="1825625"/>
            <a:ext cx="10278533" cy="4351338"/>
          </a:xfrm>
        </p:spPr>
        <p:txBody>
          <a:bodyPr>
            <a:normAutofit lnSpcReduction="10000"/>
          </a:bodyPr>
          <a:lstStyle/>
          <a:p>
            <a:pPr>
              <a:lnSpc>
                <a:spcPct val="150000"/>
              </a:lnSpc>
            </a:pPr>
            <a:r>
              <a:rPr lang="en-US" sz="1800" dirty="0">
                <a:solidFill>
                  <a:srgbClr val="000000"/>
                </a:solidFill>
                <a:effectLst/>
                <a:latin typeface="Arial" panose="020B0604020202020204" pitchFamily="34" charset="0"/>
                <a:ea typeface="Arial" panose="020B0604020202020204" pitchFamily="34" charset="0"/>
              </a:rPr>
              <a:t>All three companies (Apple, Amazon, and Google) seemed to have much greater returns in 2020 compared to 2019 for the date range of January 2</a:t>
            </a:r>
            <a:r>
              <a:rPr lang="en-US" sz="1800" baseline="30000" dirty="0">
                <a:solidFill>
                  <a:srgbClr val="000000"/>
                </a:solidFill>
                <a:effectLst/>
                <a:latin typeface="Arial" panose="020B0604020202020204" pitchFamily="34" charset="0"/>
                <a:ea typeface="Arial" panose="020B0604020202020204" pitchFamily="34" charset="0"/>
              </a:rPr>
              <a:t>nd</a:t>
            </a:r>
            <a:r>
              <a:rPr lang="en-US" sz="1800" dirty="0">
                <a:solidFill>
                  <a:srgbClr val="000000"/>
                </a:solidFill>
                <a:effectLst/>
                <a:latin typeface="Arial" panose="020B0604020202020204" pitchFamily="34" charset="0"/>
                <a:ea typeface="Arial" panose="020B0604020202020204" pitchFamily="34" charset="0"/>
              </a:rPr>
              <a:t> to April 17</a:t>
            </a:r>
            <a:r>
              <a:rPr lang="en-US" sz="1800" baseline="30000" dirty="0">
                <a:solidFill>
                  <a:srgbClr val="000000"/>
                </a:solidFill>
                <a:effectLst/>
                <a:latin typeface="Arial" panose="020B0604020202020204" pitchFamily="34" charset="0"/>
                <a:ea typeface="Arial" panose="020B0604020202020204" pitchFamily="34" charset="0"/>
              </a:rPr>
              <a:t>th</a:t>
            </a:r>
          </a:p>
          <a:p>
            <a:pPr>
              <a:lnSpc>
                <a:spcPct val="150000"/>
              </a:lnSpc>
            </a:pPr>
            <a:r>
              <a:rPr lang="en-US" sz="1800" dirty="0">
                <a:latin typeface="Arial" panose="020B0604020202020204" pitchFamily="34" charset="0"/>
                <a:ea typeface="Arial" panose="020B0604020202020204" pitchFamily="34" charset="0"/>
              </a:rPr>
              <a:t>T</a:t>
            </a:r>
            <a:r>
              <a:rPr lang="en-US" sz="1800" dirty="0">
                <a:effectLst/>
                <a:latin typeface="Arial" panose="020B0604020202020204" pitchFamily="34" charset="0"/>
                <a:ea typeface="Arial" panose="020B0604020202020204" pitchFamily="34" charset="0"/>
              </a:rPr>
              <a:t>his disparity in return becomes increasingly prevalent after February 19</a:t>
            </a:r>
            <a:r>
              <a:rPr lang="en-US" sz="1800" baseline="30000" dirty="0">
                <a:effectLst/>
                <a:latin typeface="Arial" panose="020B0604020202020204" pitchFamily="34" charset="0"/>
                <a:ea typeface="Arial" panose="020B0604020202020204" pitchFamily="34" charset="0"/>
              </a:rPr>
              <a:t>th</a:t>
            </a:r>
            <a:r>
              <a:rPr lang="en-US" sz="1800" dirty="0">
                <a:effectLst/>
                <a:latin typeface="Arial" panose="020B0604020202020204" pitchFamily="34" charset="0"/>
                <a:ea typeface="Arial" panose="020B0604020202020204" pitchFamily="34" charset="0"/>
              </a:rPr>
              <a:t>: Large jumps begin to show for all three companies starting around March 1</a:t>
            </a:r>
            <a:r>
              <a:rPr lang="en-US" sz="1800" baseline="30000" dirty="0">
                <a:effectLst/>
                <a:latin typeface="Arial" panose="020B0604020202020204" pitchFamily="34" charset="0"/>
                <a:ea typeface="Arial" panose="020B0604020202020204" pitchFamily="34" charset="0"/>
              </a:rPr>
              <a:t>st</a:t>
            </a:r>
            <a:r>
              <a:rPr lang="en-US" sz="1800" dirty="0">
                <a:effectLst/>
                <a:latin typeface="Arial" panose="020B0604020202020204" pitchFamily="34" charset="0"/>
                <a:ea typeface="Arial" panose="020B0604020202020204" pitchFamily="34" charset="0"/>
              </a:rPr>
              <a:t>, 2020</a:t>
            </a:r>
          </a:p>
          <a:p>
            <a:pPr>
              <a:lnSpc>
                <a:spcPct val="150000"/>
              </a:lnSpc>
            </a:pPr>
            <a:r>
              <a:rPr lang="en-US" sz="1800" dirty="0">
                <a:effectLst/>
                <a:latin typeface="Arial" panose="020B0604020202020204" pitchFamily="34" charset="0"/>
                <a:ea typeface="Arial" panose="020B0604020202020204" pitchFamily="34" charset="0"/>
              </a:rPr>
              <a:t>It seems as if the return is to a slightly higher degree in 2019 than 2020 before February 19</a:t>
            </a:r>
            <a:r>
              <a:rPr lang="en-US" sz="1800" baseline="30000" dirty="0">
                <a:effectLst/>
                <a:latin typeface="Arial" panose="020B0604020202020204" pitchFamily="34" charset="0"/>
                <a:ea typeface="Arial" panose="020B0604020202020204" pitchFamily="34" charset="0"/>
              </a:rPr>
              <a:t>th</a:t>
            </a:r>
            <a:r>
              <a:rPr lang="en-US" sz="1800" dirty="0">
                <a:effectLst/>
                <a:latin typeface="Arial" panose="020B0604020202020204" pitchFamily="34" charset="0"/>
                <a:ea typeface="Arial" panose="020B0604020202020204" pitchFamily="34" charset="0"/>
              </a:rPr>
              <a:t>. For example, Amazon in 2019 has more extreme jumps and dips than in 2020 in the first half of the date interval (before February 19</a:t>
            </a:r>
            <a:r>
              <a:rPr lang="en-US" sz="1800" baseline="30000" dirty="0">
                <a:effectLst/>
                <a:latin typeface="Arial" panose="020B0604020202020204" pitchFamily="34" charset="0"/>
                <a:ea typeface="Arial" panose="020B0604020202020204" pitchFamily="34" charset="0"/>
              </a:rPr>
              <a:t>th</a:t>
            </a:r>
            <a:r>
              <a:rPr lang="en-US" sz="1800" dirty="0">
                <a:effectLst/>
                <a:latin typeface="Arial" panose="020B0604020202020204" pitchFamily="34" charset="0"/>
                <a:ea typeface="Arial" panose="020B0604020202020204" pitchFamily="34" charset="0"/>
              </a:rPr>
              <a:t>)</a:t>
            </a:r>
          </a:p>
          <a:p>
            <a:pPr>
              <a:lnSpc>
                <a:spcPct val="150000"/>
              </a:lnSpc>
            </a:pPr>
            <a:r>
              <a:rPr lang="en-US" sz="1800" dirty="0">
                <a:latin typeface="Arial" panose="020B0604020202020204" pitchFamily="34" charset="0"/>
                <a:ea typeface="Arial" panose="020B0604020202020204" pitchFamily="34" charset="0"/>
              </a:rPr>
              <a:t>T</a:t>
            </a:r>
            <a:r>
              <a:rPr lang="en-US" sz="1800" dirty="0">
                <a:effectLst/>
                <a:latin typeface="Arial" panose="020B0604020202020204" pitchFamily="34" charset="0"/>
                <a:ea typeface="Arial" panose="020B0604020202020204" pitchFamily="34" charset="0"/>
              </a:rPr>
              <a:t>he S&amp;P 500 seems to be completely in sync with the three technology companies in 2020 regarding returns. In 2019, the S&amp;P 500 curve seems to be remotely connected with returns of the three stocks</a:t>
            </a:r>
          </a:p>
        </p:txBody>
      </p:sp>
    </p:spTree>
    <p:extLst>
      <p:ext uri="{BB962C8B-B14F-4D97-AF65-F5344CB8AC3E}">
        <p14:creationId xmlns:p14="http://schemas.microsoft.com/office/powerpoint/2010/main" val="400029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AF1D2-6ABE-44F0-9625-A58AB1B968A8}"/>
              </a:ext>
            </a:extLst>
          </p:cNvPr>
          <p:cNvSpPr>
            <a:spLocks noGrp="1"/>
          </p:cNvSpPr>
          <p:nvPr>
            <p:ph type="title"/>
          </p:nvPr>
        </p:nvSpPr>
        <p:spPr/>
        <p:txBody>
          <a:bodyPr/>
          <a:lstStyle/>
          <a:p>
            <a:r>
              <a:rPr lang="en-US" dirty="0"/>
              <a:t>Retail Table Data and Observations </a:t>
            </a:r>
          </a:p>
        </p:txBody>
      </p:sp>
      <p:sp>
        <p:nvSpPr>
          <p:cNvPr id="3" name="Content Placeholder 2">
            <a:extLst>
              <a:ext uri="{FF2B5EF4-FFF2-40B4-BE49-F238E27FC236}">
                <a16:creationId xmlns:a16="http://schemas.microsoft.com/office/drawing/2014/main" id="{BE68652C-1F34-49D5-A4CC-EBBAE804AA1E}"/>
              </a:ext>
            </a:extLst>
          </p:cNvPr>
          <p:cNvSpPr>
            <a:spLocks noGrp="1"/>
          </p:cNvSpPr>
          <p:nvPr>
            <p:ph idx="1"/>
          </p:nvPr>
        </p:nvSpPr>
        <p:spPr>
          <a:xfrm>
            <a:off x="838200" y="1608667"/>
            <a:ext cx="6102927" cy="4199996"/>
          </a:xfrm>
        </p:spPr>
        <p:txBody>
          <a:bodyPr>
            <a:normAutofit fontScale="92500" lnSpcReduction="10000"/>
          </a:bodyPr>
          <a:lstStyle/>
          <a:p>
            <a:pPr>
              <a:lnSpc>
                <a:spcPct val="150000"/>
              </a:lnSpc>
            </a:pPr>
            <a:r>
              <a:rPr lang="en-US" sz="1600" dirty="0">
                <a:effectLst/>
                <a:latin typeface="Arial" panose="020B0604020202020204" pitchFamily="34" charset="0"/>
                <a:ea typeface="Arial" panose="020B0604020202020204" pitchFamily="34" charset="0"/>
              </a:rPr>
              <a:t>Although the top three companies by market capitalization in Retail are Walmart, Costco, and Home Depot, Target was chosen instead of Home Depot: Home </a:t>
            </a:r>
            <a:r>
              <a:rPr lang="en-US" sz="1600" dirty="0">
                <a:latin typeface="Arial" panose="020B0604020202020204" pitchFamily="34" charset="0"/>
                <a:ea typeface="Arial" panose="020B0604020202020204" pitchFamily="34" charset="0"/>
              </a:rPr>
              <a:t>D</a:t>
            </a:r>
            <a:r>
              <a:rPr lang="en-US" sz="1600" dirty="0">
                <a:effectLst/>
                <a:latin typeface="Arial" panose="020B0604020202020204" pitchFamily="34" charset="0"/>
                <a:ea typeface="Arial" panose="020B0604020202020204" pitchFamily="34" charset="0"/>
              </a:rPr>
              <a:t>epot mainly sells non-essential items that are not generally targeted </a:t>
            </a:r>
            <a:r>
              <a:rPr lang="en-US" sz="1600" dirty="0">
                <a:latin typeface="Arial" panose="020B0604020202020204" pitchFamily="34" charset="0"/>
                <a:ea typeface="Arial" panose="020B0604020202020204" pitchFamily="34" charset="0"/>
              </a:rPr>
              <a:t>during economic downturns </a:t>
            </a:r>
            <a:endParaRPr lang="en-US" sz="1600" dirty="0">
              <a:effectLst/>
              <a:latin typeface="Arial" panose="020B0604020202020204" pitchFamily="34" charset="0"/>
              <a:ea typeface="Arial" panose="020B0604020202020204" pitchFamily="34" charset="0"/>
            </a:endParaRPr>
          </a:p>
          <a:p>
            <a:pPr>
              <a:lnSpc>
                <a:spcPct val="150000"/>
              </a:lnSpc>
            </a:pPr>
            <a:r>
              <a:rPr lang="en-US" sz="1600" dirty="0">
                <a:latin typeface="Arial" panose="020B0604020202020204" pitchFamily="34" charset="0"/>
                <a:ea typeface="Arial" panose="020B0604020202020204" pitchFamily="34" charset="0"/>
              </a:rPr>
              <a:t>T</a:t>
            </a:r>
            <a:r>
              <a:rPr lang="en-US" sz="1600" dirty="0">
                <a:effectLst/>
                <a:latin typeface="Arial" panose="020B0604020202020204" pitchFamily="34" charset="0"/>
                <a:ea typeface="Arial" panose="020B0604020202020204" pitchFamily="34" charset="0"/>
              </a:rPr>
              <a:t>he standard </a:t>
            </a:r>
            <a:r>
              <a:rPr lang="en-US" sz="1600" dirty="0">
                <a:latin typeface="Arial" panose="020B0604020202020204" pitchFamily="34" charset="0"/>
                <a:ea typeface="Arial" panose="020B0604020202020204" pitchFamily="34" charset="0"/>
              </a:rPr>
              <a:t>d</a:t>
            </a:r>
            <a:r>
              <a:rPr lang="en-US" sz="1600" dirty="0">
                <a:effectLst/>
                <a:latin typeface="Arial" panose="020B0604020202020204" pitchFamily="34" charset="0"/>
                <a:ea typeface="Arial" panose="020B0604020202020204" pitchFamily="34" charset="0"/>
              </a:rPr>
              <a:t>eviation in return for each retail company in 2020 is about 2% greater than that in 2019</a:t>
            </a:r>
          </a:p>
          <a:p>
            <a:pPr>
              <a:lnSpc>
                <a:spcPct val="150000"/>
              </a:lnSpc>
            </a:pPr>
            <a:r>
              <a:rPr lang="en-US" sz="1600" dirty="0">
                <a:effectLst/>
                <a:latin typeface="Arial" panose="020B0604020202020204" pitchFamily="34" charset="0"/>
                <a:ea typeface="Arial" panose="020B0604020202020204" pitchFamily="34" charset="0"/>
              </a:rPr>
              <a:t>To exemplify this emerging chaos, one can look at Walmart which is usually a very stable and steady growth stock. In 2019, Walmart had a 0.8 SD. In the start of 2020, this metric jumped to 3 </a:t>
            </a:r>
            <a:endParaRPr lang="en-US" sz="1600" dirty="0">
              <a:latin typeface="Arial" panose="020B0604020202020204" pitchFamily="34" charset="0"/>
              <a:ea typeface="Arial" panose="020B0604020202020204" pitchFamily="34" charset="0"/>
            </a:endParaRPr>
          </a:p>
          <a:p>
            <a:pPr>
              <a:lnSpc>
                <a:spcPct val="150000"/>
              </a:lnSpc>
            </a:pPr>
            <a:r>
              <a:rPr lang="en-US" sz="1600" dirty="0">
                <a:effectLst/>
                <a:latin typeface="Arial" panose="020B0604020202020204" pitchFamily="34" charset="0"/>
                <a:ea typeface="Arial" panose="020B0604020202020204" pitchFamily="34" charset="0"/>
              </a:rPr>
              <a:t>Walmart’s highest and lowest return in 2019 was 2.2% and -2.2% respectively. In 2020, this was 11.7% and -9% respectively</a:t>
            </a:r>
            <a:endParaRPr lang="en-US" sz="2400" dirty="0"/>
          </a:p>
        </p:txBody>
      </p:sp>
      <p:pic>
        <p:nvPicPr>
          <p:cNvPr id="8" name="Picture 7">
            <a:extLst>
              <a:ext uri="{FF2B5EF4-FFF2-40B4-BE49-F238E27FC236}">
                <a16:creationId xmlns:a16="http://schemas.microsoft.com/office/drawing/2014/main" id="{39BEFA21-4DED-45CC-B9D9-CD4869ACABC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44833" y="2360169"/>
            <a:ext cx="4385349" cy="1888558"/>
          </a:xfrm>
          <a:prstGeom prst="rect">
            <a:avLst/>
          </a:prstGeom>
          <a:noFill/>
          <a:ln>
            <a:noFill/>
          </a:ln>
        </p:spPr>
      </p:pic>
      <p:sp>
        <p:nvSpPr>
          <p:cNvPr id="9" name="TextBox 8">
            <a:extLst>
              <a:ext uri="{FF2B5EF4-FFF2-40B4-BE49-F238E27FC236}">
                <a16:creationId xmlns:a16="http://schemas.microsoft.com/office/drawing/2014/main" id="{582EB475-D585-42EB-ADA1-77FFFDA63CE1}"/>
              </a:ext>
            </a:extLst>
          </p:cNvPr>
          <p:cNvSpPr txBox="1"/>
          <p:nvPr/>
        </p:nvSpPr>
        <p:spPr>
          <a:xfrm>
            <a:off x="7255740" y="1690688"/>
            <a:ext cx="4563534" cy="877163"/>
          </a:xfrm>
          <a:prstGeom prst="rect">
            <a:avLst/>
          </a:prstGeom>
          <a:noFill/>
        </p:spPr>
        <p:txBody>
          <a:bodyPr wrap="square" rtlCol="0">
            <a:spAutoFit/>
          </a:bodyPr>
          <a:lstStyle/>
          <a:p>
            <a:r>
              <a:rPr lang="en-US" sz="1100" i="1" dirty="0">
                <a:solidFill>
                  <a:srgbClr val="1F497D"/>
                </a:solidFill>
                <a:effectLst/>
                <a:latin typeface="Arial" panose="020B0604020202020204" pitchFamily="34" charset="0"/>
                <a:ea typeface="Arial" panose="020B0604020202020204" pitchFamily="34" charset="0"/>
              </a:rPr>
              <a:t>Standard Deviation of the Return in Adjusted Closing Price and Highest and Lowest Return for the Retail Industry Companies in 2019 and 2020</a:t>
            </a:r>
          </a:p>
          <a:p>
            <a:endParaRPr lang="en-US" dirty="0"/>
          </a:p>
        </p:txBody>
      </p:sp>
    </p:spTree>
    <p:extLst>
      <p:ext uri="{BB962C8B-B14F-4D97-AF65-F5344CB8AC3E}">
        <p14:creationId xmlns:p14="http://schemas.microsoft.com/office/powerpoint/2010/main" val="24357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01EC-B6AF-403D-B395-0E46EE3BEDA3}"/>
              </a:ext>
            </a:extLst>
          </p:cNvPr>
          <p:cNvSpPr>
            <a:spLocks noGrp="1"/>
          </p:cNvSpPr>
          <p:nvPr>
            <p:ph type="title"/>
          </p:nvPr>
        </p:nvSpPr>
        <p:spPr/>
        <p:txBody>
          <a:bodyPr/>
          <a:lstStyle/>
          <a:p>
            <a:r>
              <a:rPr lang="en-US" dirty="0"/>
              <a:t>Retail Graph Data </a:t>
            </a:r>
          </a:p>
        </p:txBody>
      </p:sp>
      <p:pic>
        <p:nvPicPr>
          <p:cNvPr id="6" name="Content Placeholder 5">
            <a:extLst>
              <a:ext uri="{FF2B5EF4-FFF2-40B4-BE49-F238E27FC236}">
                <a16:creationId xmlns:a16="http://schemas.microsoft.com/office/drawing/2014/main" id="{64A94A60-E120-46E2-BD6B-359FDD34D15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77333" y="1777613"/>
            <a:ext cx="4539793" cy="4621021"/>
          </a:xfrm>
          <a:prstGeom prst="rect">
            <a:avLst/>
          </a:prstGeom>
        </p:spPr>
      </p:pic>
      <p:pic>
        <p:nvPicPr>
          <p:cNvPr id="9" name="Picture 8">
            <a:extLst>
              <a:ext uri="{FF2B5EF4-FFF2-40B4-BE49-F238E27FC236}">
                <a16:creationId xmlns:a16="http://schemas.microsoft.com/office/drawing/2014/main" id="{A564CAB2-D023-4C38-9685-C96B464633CD}"/>
              </a:ext>
            </a:extLst>
          </p:cNvPr>
          <p:cNvPicPr/>
          <p:nvPr/>
        </p:nvPicPr>
        <p:blipFill>
          <a:blip r:embed="rId3">
            <a:extLst>
              <a:ext uri="{28A0092B-C50C-407E-A947-70E740481C1C}">
                <a14:useLocalDpi xmlns:a14="http://schemas.microsoft.com/office/drawing/2010/main" val="0"/>
              </a:ext>
            </a:extLst>
          </a:blip>
          <a:stretch>
            <a:fillRect/>
          </a:stretch>
        </p:blipFill>
        <p:spPr>
          <a:xfrm>
            <a:off x="5890780" y="1027906"/>
            <a:ext cx="5354493" cy="5426075"/>
          </a:xfrm>
          <a:prstGeom prst="rect">
            <a:avLst/>
          </a:prstGeom>
        </p:spPr>
      </p:pic>
    </p:spTree>
    <p:extLst>
      <p:ext uri="{BB962C8B-B14F-4D97-AF65-F5344CB8AC3E}">
        <p14:creationId xmlns:p14="http://schemas.microsoft.com/office/powerpoint/2010/main" val="2793009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1517</TotalTime>
  <Words>1840</Words>
  <Application>Microsoft Office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Symbol</vt:lpstr>
      <vt:lpstr>Office Theme</vt:lpstr>
      <vt:lpstr>Analysis of COVID-19 Effects on the US Stock Market </vt:lpstr>
      <vt:lpstr>Introduction</vt:lpstr>
      <vt:lpstr>Companies Chosen for Study </vt:lpstr>
      <vt:lpstr>Methodology</vt:lpstr>
      <vt:lpstr>Technology Table Data and Observation </vt:lpstr>
      <vt:lpstr>Technology Graph Data</vt:lpstr>
      <vt:lpstr>Technology: Graph Observations </vt:lpstr>
      <vt:lpstr>Retail Table Data and Observations </vt:lpstr>
      <vt:lpstr>Retail Graph Data </vt:lpstr>
      <vt:lpstr>Retail Graph Observations</vt:lpstr>
      <vt:lpstr>Airline Table Data and Observations </vt:lpstr>
      <vt:lpstr>Airline Graph Data</vt:lpstr>
      <vt:lpstr>Airline Graph Observations</vt:lpstr>
      <vt:lpstr>Pharmaceutical Table Data and Observations</vt:lpstr>
      <vt:lpstr>Pharmaceutical Graph Data</vt:lpstr>
      <vt:lpstr>Pharmaceutical Graph Observations </vt:lpstr>
      <vt:lpstr>Inter-Industry Correlation Matrix Data</vt:lpstr>
      <vt:lpstr>Correlation Matrix Observations</vt:lpstr>
      <vt:lpstr>Correlation Matrix Observations Continued</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COVID-19 Effects on the US Stock Market </dc:title>
  <dc:creator>Sunny Chavan</dc:creator>
  <cp:lastModifiedBy>Sunny Chavan</cp:lastModifiedBy>
  <cp:revision>25</cp:revision>
  <dcterms:created xsi:type="dcterms:W3CDTF">2020-08-20T16:58:23Z</dcterms:created>
  <dcterms:modified xsi:type="dcterms:W3CDTF">2020-08-21T18:16:21Z</dcterms:modified>
</cp:coreProperties>
</file>