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3" pos="720" userDrawn="1">
          <p15:clr>
            <a:srgbClr val="A4A3A4"/>
          </p15:clr>
        </p15:guide>
        <p15:guide id="4" pos="20016" userDrawn="1">
          <p15:clr>
            <a:srgbClr val="A4A3A4"/>
          </p15:clr>
        </p15:guide>
        <p15:guide id="5" orient="horz" pos="13104" userDrawn="1">
          <p15:clr>
            <a:srgbClr val="A4A3A4"/>
          </p15:clr>
        </p15:guide>
        <p15:guide id="6" pos="5112" userDrawn="1">
          <p15:clr>
            <a:srgbClr val="A4A3A4"/>
          </p15:clr>
        </p15:guide>
        <p15:guide id="7" pos="5688" userDrawn="1">
          <p15:clr>
            <a:srgbClr val="A4A3A4"/>
          </p15:clr>
        </p15:guide>
        <p15:guide id="8" pos="10080" userDrawn="1">
          <p15:clr>
            <a:srgbClr val="A4A3A4"/>
          </p15:clr>
        </p15:guide>
        <p15:guide id="9" pos="10656" userDrawn="1">
          <p15:clr>
            <a:srgbClr val="A4A3A4"/>
          </p15:clr>
        </p15:guide>
        <p15:guide id="10" pos="15048" userDrawn="1">
          <p15:clr>
            <a:srgbClr val="A4A3A4"/>
          </p15:clr>
        </p15:guide>
        <p15:guide id="11" pos="156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FE0471-0F90-476F-A98E-877CBE83E372}" v="27" dt="2023-08-13T02:24:09.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82"/>
  </p:normalViewPr>
  <p:slideViewPr>
    <p:cSldViewPr snapToGrid="0" snapToObjects="1" showGuides="1">
      <p:cViewPr varScale="1">
        <p:scale>
          <a:sx n="31" d="100"/>
          <a:sy n="31" d="100"/>
        </p:scale>
        <p:origin x="51" y="60"/>
      </p:cViewPr>
      <p:guideLst>
        <p:guide orient="horz" pos="720"/>
        <p:guide pos="720"/>
        <p:guide pos="20016"/>
        <p:guide orient="horz" pos="13104"/>
        <p:guide pos="5112"/>
        <p:guide pos="5688"/>
        <p:guide pos="10080"/>
        <p:guide pos="10656"/>
        <p:guide pos="15048"/>
        <p:guide pos="156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ny Dao" userId="35b3b463c829d507" providerId="LiveId" clId="{E1FE0471-0F90-476F-A98E-877CBE83E372}"/>
    <pc:docChg chg="undo redo custSel modSld">
      <pc:chgData name="Sunny Dao" userId="35b3b463c829d507" providerId="LiveId" clId="{E1FE0471-0F90-476F-A98E-877CBE83E372}" dt="2023-08-13T02:25:23.425" v="382" actId="20577"/>
      <pc:docMkLst>
        <pc:docMk/>
      </pc:docMkLst>
      <pc:sldChg chg="addSp delSp modSp mod">
        <pc:chgData name="Sunny Dao" userId="35b3b463c829d507" providerId="LiveId" clId="{E1FE0471-0F90-476F-A98E-877CBE83E372}" dt="2023-08-13T02:25:23.425" v="382" actId="20577"/>
        <pc:sldMkLst>
          <pc:docMk/>
          <pc:sldMk cId="1069967497" sldId="256"/>
        </pc:sldMkLst>
        <pc:spChg chg="mod">
          <ac:chgData name="Sunny Dao" userId="35b3b463c829d507" providerId="LiveId" clId="{E1FE0471-0F90-476F-A98E-877CBE83E372}" dt="2023-08-13T02:03:45.563" v="336" actId="20577"/>
          <ac:spMkLst>
            <pc:docMk/>
            <pc:sldMk cId="1069967497" sldId="256"/>
            <ac:spMk id="11" creationId="{00000000-0000-0000-0000-000000000000}"/>
          </ac:spMkLst>
        </pc:spChg>
        <pc:spChg chg="add del mod topLvl">
          <ac:chgData name="Sunny Dao" userId="35b3b463c829d507" providerId="LiveId" clId="{E1FE0471-0F90-476F-A98E-877CBE83E372}" dt="2023-08-12T20:40:37.690" v="198" actId="478"/>
          <ac:spMkLst>
            <pc:docMk/>
            <pc:sldMk cId="1069967497" sldId="256"/>
            <ac:spMk id="30" creationId="{00000000-0000-0000-0000-000000000000}"/>
          </ac:spMkLst>
        </pc:spChg>
        <pc:spChg chg="del mod">
          <ac:chgData name="Sunny Dao" userId="35b3b463c829d507" providerId="LiveId" clId="{E1FE0471-0F90-476F-A98E-877CBE83E372}" dt="2023-08-12T20:40:23.903" v="188" actId="478"/>
          <ac:spMkLst>
            <pc:docMk/>
            <pc:sldMk cId="1069967497" sldId="256"/>
            <ac:spMk id="32" creationId="{00000000-0000-0000-0000-000000000000}"/>
          </ac:spMkLst>
        </pc:spChg>
        <pc:spChg chg="mod">
          <ac:chgData name="Sunny Dao" userId="35b3b463c829d507" providerId="LiveId" clId="{E1FE0471-0F90-476F-A98E-877CBE83E372}" dt="2023-08-13T02:23:27.874" v="342" actId="20577"/>
          <ac:spMkLst>
            <pc:docMk/>
            <pc:sldMk cId="1069967497" sldId="256"/>
            <ac:spMk id="37" creationId="{7A954835-7C92-E3F3-42CD-A6705F36E70E}"/>
          </ac:spMkLst>
        </pc:spChg>
        <pc:spChg chg="del mod">
          <ac:chgData name="Sunny Dao" userId="35b3b463c829d507" providerId="LiveId" clId="{E1FE0471-0F90-476F-A98E-877CBE83E372}" dt="2023-08-12T20:40:29.622" v="195" actId="478"/>
          <ac:spMkLst>
            <pc:docMk/>
            <pc:sldMk cId="1069967497" sldId="256"/>
            <ac:spMk id="39" creationId="{00000000-0000-0000-0000-000000000000}"/>
          </ac:spMkLst>
        </pc:spChg>
        <pc:spChg chg="del">
          <ac:chgData name="Sunny Dao" userId="35b3b463c829d507" providerId="LiveId" clId="{E1FE0471-0F90-476F-A98E-877CBE83E372}" dt="2023-08-12T20:40:24.967" v="189" actId="478"/>
          <ac:spMkLst>
            <pc:docMk/>
            <pc:sldMk cId="1069967497" sldId="256"/>
            <ac:spMk id="40" creationId="{00000000-0000-0000-0000-000000000000}"/>
          </ac:spMkLst>
        </pc:spChg>
        <pc:spChg chg="del mod">
          <ac:chgData name="Sunny Dao" userId="35b3b463c829d507" providerId="LiveId" clId="{E1FE0471-0F90-476F-A98E-877CBE83E372}" dt="2023-08-12T20:40:27.324" v="192" actId="478"/>
          <ac:spMkLst>
            <pc:docMk/>
            <pc:sldMk cId="1069967497" sldId="256"/>
            <ac:spMk id="41" creationId="{00000000-0000-0000-0000-000000000000}"/>
          </ac:spMkLst>
        </pc:spChg>
        <pc:spChg chg="mod">
          <ac:chgData name="Sunny Dao" userId="35b3b463c829d507" providerId="LiveId" clId="{E1FE0471-0F90-476F-A98E-877CBE83E372}" dt="2023-08-13T02:24:09.197" v="354"/>
          <ac:spMkLst>
            <pc:docMk/>
            <pc:sldMk cId="1069967497" sldId="256"/>
            <ac:spMk id="45" creationId="{40F2EE5A-4E6B-7C95-7D0F-E003AA2B0DC7}"/>
          </ac:spMkLst>
        </pc:spChg>
        <pc:spChg chg="add del mod">
          <ac:chgData name="Sunny Dao" userId="35b3b463c829d507" providerId="LiveId" clId="{E1FE0471-0F90-476F-A98E-877CBE83E372}" dt="2023-08-13T02:05:11.269" v="337" actId="20577"/>
          <ac:spMkLst>
            <pc:docMk/>
            <pc:sldMk cId="1069967497" sldId="256"/>
            <ac:spMk id="60" creationId="{60C93429-99BB-9B95-EAB4-E1304072C415}"/>
          </ac:spMkLst>
        </pc:spChg>
        <pc:spChg chg="add mod">
          <ac:chgData name="Sunny Dao" userId="35b3b463c829d507" providerId="LiveId" clId="{E1FE0471-0F90-476F-A98E-877CBE83E372}" dt="2023-08-12T20:41:28.236" v="220" actId="122"/>
          <ac:spMkLst>
            <pc:docMk/>
            <pc:sldMk cId="1069967497" sldId="256"/>
            <ac:spMk id="69" creationId="{3568990B-224F-D979-BBBD-9006950F702C}"/>
          </ac:spMkLst>
        </pc:spChg>
        <pc:spChg chg="add mod">
          <ac:chgData name="Sunny Dao" userId="35b3b463c829d507" providerId="LiveId" clId="{E1FE0471-0F90-476F-A98E-877CBE83E372}" dt="2023-08-13T02:24:17.289" v="357" actId="1076"/>
          <ac:spMkLst>
            <pc:docMk/>
            <pc:sldMk cId="1069967497" sldId="256"/>
            <ac:spMk id="70" creationId="{29546A85-22FB-3E45-EDFD-7AA4E274415A}"/>
          </ac:spMkLst>
        </pc:spChg>
        <pc:spChg chg="add mod">
          <ac:chgData name="Sunny Dao" userId="35b3b463c829d507" providerId="LiveId" clId="{E1FE0471-0F90-476F-A98E-877CBE83E372}" dt="2023-08-13T02:24:29.071" v="360" actId="1076"/>
          <ac:spMkLst>
            <pc:docMk/>
            <pc:sldMk cId="1069967497" sldId="256"/>
            <ac:spMk id="71" creationId="{6E5F9ED6-941F-2325-04E7-9645B9037D39}"/>
          </ac:spMkLst>
        </pc:spChg>
        <pc:spChg chg="add mod">
          <ac:chgData name="Sunny Dao" userId="35b3b463c829d507" providerId="LiveId" clId="{E1FE0471-0F90-476F-A98E-877CBE83E372}" dt="2023-08-13T02:25:23.425" v="382" actId="20577"/>
          <ac:spMkLst>
            <pc:docMk/>
            <pc:sldMk cId="1069967497" sldId="256"/>
            <ac:spMk id="72" creationId="{F07972ED-ECD1-62FD-738B-688A72C9B0C3}"/>
          </ac:spMkLst>
        </pc:spChg>
        <pc:grpChg chg="add del mod">
          <ac:chgData name="Sunny Dao" userId="35b3b463c829d507" providerId="LiveId" clId="{E1FE0471-0F90-476F-A98E-877CBE83E372}" dt="2023-08-12T20:40:37.690" v="198" actId="478"/>
          <ac:grpSpMkLst>
            <pc:docMk/>
            <pc:sldMk cId="1069967497" sldId="256"/>
            <ac:grpSpMk id="29" creationId="{00000000-0000-0000-0000-000000000000}"/>
          </ac:grpSpMkLst>
        </pc:grpChg>
        <pc:graphicFrameChg chg="add mod modGraphic">
          <ac:chgData name="Sunny Dao" userId="35b3b463c829d507" providerId="LiveId" clId="{E1FE0471-0F90-476F-A98E-877CBE83E372}" dt="2023-08-13T02:05:18.154" v="338" actId="1076"/>
          <ac:graphicFrameMkLst>
            <pc:docMk/>
            <pc:sldMk cId="1069967497" sldId="256"/>
            <ac:graphicFrameMk id="65" creationId="{B080CC91-7021-6233-8B38-3AD08C0EECE1}"/>
          </ac:graphicFrameMkLst>
        </pc:graphicFrameChg>
        <pc:picChg chg="mod topLvl">
          <ac:chgData name="Sunny Dao" userId="35b3b463c829d507" providerId="LiveId" clId="{E1FE0471-0F90-476F-A98E-877CBE83E372}" dt="2023-08-12T20:41:52.688" v="223" actId="1076"/>
          <ac:picMkLst>
            <pc:docMk/>
            <pc:sldMk cId="1069967497" sldId="256"/>
            <ac:picMk id="31"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9680A8-E03A-4BAA-AE5F-E1B9139A2E93}" type="datetimeFigureOut">
              <a:rPr lang="vi-VN" smtClean="0"/>
              <a:t>12/08/2023</a:t>
            </a:fld>
            <a:endParaRPr lang="vi-VN"/>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BE3F83-50EC-4B70-8DDB-6C7B7AF541FB}" type="slidenum">
              <a:rPr lang="vi-VN" smtClean="0"/>
              <a:t>‹#›</a:t>
            </a:fld>
            <a:endParaRPr lang="vi-VN"/>
          </a:p>
        </p:txBody>
      </p:sp>
    </p:spTree>
    <p:extLst>
      <p:ext uri="{BB962C8B-B14F-4D97-AF65-F5344CB8AC3E}">
        <p14:creationId xmlns:p14="http://schemas.microsoft.com/office/powerpoint/2010/main" val="3938832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09BE3F83-50EC-4B70-8DDB-6C7B7AF541FB}" type="slidenum">
              <a:rPr lang="vi-VN" smtClean="0"/>
              <a:t>1</a:t>
            </a:fld>
            <a:endParaRPr lang="vi-VN"/>
          </a:p>
        </p:txBody>
      </p:sp>
    </p:spTree>
    <p:extLst>
      <p:ext uri="{BB962C8B-B14F-4D97-AF65-F5344CB8AC3E}">
        <p14:creationId xmlns:p14="http://schemas.microsoft.com/office/powerpoint/2010/main" val="3301784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80EEA-D0D3-8B4B-92D4-DEB51ACFF84E}"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280EEA-D0D3-8B4B-92D4-DEB51ACFF84E}" type="datetimeFigureOut">
              <a:rPr lang="en-US" smtClean="0"/>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280EEA-D0D3-8B4B-92D4-DEB51ACFF84E}" type="datetimeFigureOut">
              <a:rPr lang="en-US" smtClean="0"/>
              <a:t>8/12/2023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280EEA-D0D3-8B4B-92D4-DEB51ACFF84E}" type="datetimeFigureOut">
              <a:rPr lang="en-US" smtClean="0"/>
              <a:t>8/12/2023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80EEA-D0D3-8B4B-92D4-DEB51ACFF84E}" type="datetimeFigureOut">
              <a:rPr lang="en-US" smtClean="0"/>
              <a:t>8/12/2023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4280EEA-D0D3-8B4B-92D4-DEB51ACFF84E}" type="datetimeFigureOut">
              <a:rPr lang="en-US" smtClean="0"/>
              <a:t>8/12/2023</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D9BB81AB-2AEA-4F43-9A67-F95394B0E480}" type="slidenum">
              <a:rPr lang="en-US" smtClean="0"/>
              <a:t>‹#›</a:t>
            </a:fld>
            <a:endParaRPr lang="en-US"/>
          </a:p>
        </p:txBody>
      </p:sp>
    </p:spTree>
    <p:extLst>
      <p:ext uri="{BB962C8B-B14F-4D97-AF65-F5344CB8AC3E}">
        <p14:creationId xmlns:p14="http://schemas.microsoft.com/office/powerpoint/2010/main" val="68249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kaggle.com/datasets/yasserh/imdb-movie-ratings-sentiment-analysis" TargetMode="External"/><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descr="Purple Header Bar"/>
          <p:cNvSpPr/>
          <p:nvPr/>
        </p:nvSpPr>
        <p:spPr>
          <a:xfrm>
            <a:off x="0" y="330266"/>
            <a:ext cx="32918400" cy="4800600"/>
          </a:xfrm>
          <a:prstGeom prst="rect">
            <a:avLst/>
          </a:prstGeom>
          <a:solidFill>
            <a:srgbClr val="7030A0"/>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88356" y="-6162"/>
            <a:ext cx="22487142" cy="2766615"/>
          </a:xfrm>
        </p:spPr>
        <p:txBody>
          <a:bodyPr anchor="b">
            <a:normAutofit fontScale="90000"/>
          </a:bodyPr>
          <a:lstStyle/>
          <a:p>
            <a:pPr algn="l">
              <a:lnSpc>
                <a:spcPct val="100000"/>
              </a:lnSpc>
            </a:pPr>
            <a:r>
              <a:rPr lang="en-US" sz="9600" b="1" dirty="0">
                <a:solidFill>
                  <a:srgbClr val="FFFFFF"/>
                </a:solidFill>
                <a:latin typeface="Times New Roman" panose="02020603050405020304" pitchFamily="18" charset="0"/>
                <a:ea typeface="Encode Sans Normal Black" charset="0"/>
                <a:cs typeface="Times New Roman" panose="02020603050405020304" pitchFamily="18" charset="0"/>
              </a:rPr>
              <a:t>SENTIMENT ANALYSIS ABOUT IMDB MOVIE REVIEW</a:t>
            </a:r>
          </a:p>
        </p:txBody>
      </p:sp>
      <p:sp>
        <p:nvSpPr>
          <p:cNvPr id="10" name="TextBox 9"/>
          <p:cNvSpPr txBox="1"/>
          <p:nvPr/>
        </p:nvSpPr>
        <p:spPr>
          <a:xfrm>
            <a:off x="706735" y="3828530"/>
            <a:ext cx="4593686" cy="553998"/>
          </a:xfrm>
          <a:prstGeom prst="rect">
            <a:avLst/>
          </a:prstGeom>
          <a:noFill/>
        </p:spPr>
        <p:txBody>
          <a:bodyPr wrap="square" rtlCol="0">
            <a:spAutoFit/>
          </a:bodyPr>
          <a:lstStyle/>
          <a:p>
            <a:r>
              <a:rPr lang="en-US" sz="3000" dirty="0">
                <a:solidFill>
                  <a:srgbClr val="FFFFFF"/>
                </a:solidFill>
                <a:latin typeface="Times New Roman" panose="02020603050405020304" pitchFamily="18" charset="0"/>
                <a:ea typeface="Open Sans" charset="0"/>
                <a:cs typeface="Times New Roman" panose="02020603050405020304" pitchFamily="18" charset="0"/>
              </a:rPr>
              <a:t>Sunny Dao</a:t>
            </a:r>
          </a:p>
        </p:txBody>
      </p:sp>
      <p:sp>
        <p:nvSpPr>
          <p:cNvPr id="11" name="TextBox 10"/>
          <p:cNvSpPr txBox="1"/>
          <p:nvPr/>
        </p:nvSpPr>
        <p:spPr>
          <a:xfrm>
            <a:off x="123987" y="5450604"/>
            <a:ext cx="8372980" cy="7043723"/>
          </a:xfrm>
          <a:prstGeom prst="rect">
            <a:avLst/>
          </a:prstGeom>
          <a:noFill/>
        </p:spPr>
        <p:txBody>
          <a:bodyPr wrap="square" rtlCol="0">
            <a:spAutoFit/>
          </a:bodyPr>
          <a:lstStyle/>
          <a:p>
            <a:pPr algn="ctr">
              <a:lnSpc>
                <a:spcPts val="3360"/>
              </a:lnSpc>
            </a:pPr>
            <a:r>
              <a:rPr lang="en-US" sz="3600" b="1" dirty="0">
                <a:solidFill>
                  <a:srgbClr val="000000"/>
                </a:solidFill>
                <a:latin typeface="Times New Roman" panose="02020603050405020304" pitchFamily="18" charset="0"/>
                <a:ea typeface="Open Sans" charset="0"/>
                <a:cs typeface="Times New Roman" panose="02020603050405020304" pitchFamily="18" charset="0"/>
              </a:rPr>
              <a:t>BACKGROUND</a:t>
            </a:r>
          </a:p>
          <a:p>
            <a:pPr algn="ctr">
              <a:lnSpc>
                <a:spcPts val="3360"/>
              </a:lnSpc>
            </a:pPr>
            <a:endParaRPr lang="en-US" sz="2800" b="1" dirty="0">
              <a:solidFill>
                <a:srgbClr val="000000"/>
              </a:solidFill>
              <a:latin typeface="Times New Roman" panose="02020603050405020304" pitchFamily="18" charset="0"/>
              <a:ea typeface="Open Sans" charset="0"/>
              <a:cs typeface="Times New Roman" panose="02020603050405020304" pitchFamily="18" charset="0"/>
            </a:endParaRPr>
          </a:p>
          <a:p>
            <a:pPr marL="514350" indent="-514350">
              <a:lnSpc>
                <a:spcPts val="3360"/>
              </a:lnSpc>
              <a:buAutoNum type="alphaUcPeriod"/>
            </a:pPr>
            <a:r>
              <a:rPr lang="en-US" sz="2800" b="1" dirty="0">
                <a:solidFill>
                  <a:srgbClr val="000000"/>
                </a:solidFill>
                <a:latin typeface="Times New Roman" panose="02020603050405020304" pitchFamily="18" charset="0"/>
                <a:ea typeface="Open Sans" charset="0"/>
                <a:cs typeface="Times New Roman" panose="02020603050405020304" pitchFamily="18" charset="0"/>
              </a:rPr>
              <a:t>MULTI-LAYER PERCEPTRON (MCP)</a:t>
            </a:r>
          </a:p>
          <a:p>
            <a:pPr>
              <a:lnSpc>
                <a:spcPts val="3360"/>
              </a:lnSpc>
            </a:pPr>
            <a:endParaRPr lang="en-US" sz="2800" b="1" dirty="0">
              <a:solidFill>
                <a:srgbClr val="000000"/>
              </a:solidFill>
              <a:latin typeface="Times New Roman" panose="02020603050405020304" pitchFamily="18" charset="0"/>
              <a:ea typeface="Open Sans" charset="0"/>
              <a:cs typeface="Times New Roman" panose="02020603050405020304" pitchFamily="18" charset="0"/>
            </a:endParaRPr>
          </a:p>
          <a:p>
            <a:pPr>
              <a:lnSpc>
                <a:spcPts val="3360"/>
              </a:lnSpc>
            </a:pPr>
            <a:r>
              <a:rPr lang="en-US" sz="2800" b="1" dirty="0">
                <a:solidFill>
                  <a:srgbClr val="000000"/>
                </a:solidFill>
                <a:latin typeface="Times New Roman" panose="02020603050405020304" pitchFamily="18" charset="0"/>
                <a:ea typeface="Open Sans" charset="0"/>
                <a:cs typeface="Times New Roman" panose="02020603050405020304" pitchFamily="18" charset="0"/>
              </a:rPr>
              <a:t>1943</a:t>
            </a:r>
            <a:r>
              <a:rPr lang="en-US" sz="2800" dirty="0">
                <a:solidFill>
                  <a:srgbClr val="000000"/>
                </a:solidFill>
                <a:latin typeface="Times New Roman" panose="02020603050405020304" pitchFamily="18" charset="0"/>
                <a:ea typeface="Open Sans" charset="0"/>
                <a:cs typeface="Times New Roman" panose="02020603050405020304" pitchFamily="18" charset="0"/>
              </a:rPr>
              <a:t>: Introduced by Warren McCulloch &amp; Walter Pitts.</a:t>
            </a:r>
          </a:p>
          <a:p>
            <a:pPr>
              <a:lnSpc>
                <a:spcPts val="3360"/>
              </a:lnSpc>
            </a:pPr>
            <a:r>
              <a:rPr lang="en-US" sz="2800" b="1" dirty="0">
                <a:solidFill>
                  <a:srgbClr val="000000"/>
                </a:solidFill>
                <a:latin typeface="Times New Roman" panose="02020603050405020304" pitchFamily="18" charset="0"/>
                <a:ea typeface="Open Sans" charset="0"/>
                <a:cs typeface="Times New Roman" panose="02020603050405020304" pitchFamily="18" charset="0"/>
              </a:rPr>
              <a:t>1957</a:t>
            </a:r>
            <a:r>
              <a:rPr lang="en-US" sz="2800" dirty="0">
                <a:solidFill>
                  <a:srgbClr val="000000"/>
                </a:solidFill>
                <a:latin typeface="Times New Roman" panose="02020603050405020304" pitchFamily="18" charset="0"/>
                <a:ea typeface="Open Sans" charset="0"/>
                <a:cs typeface="Times New Roman" panose="02020603050405020304" pitchFamily="18" charset="0"/>
              </a:rPr>
              <a:t>:Frank Rosenblatt developed the “Perceptron”</a:t>
            </a:r>
          </a:p>
          <a:p>
            <a:pPr>
              <a:lnSpc>
                <a:spcPts val="3360"/>
              </a:lnSpc>
            </a:pPr>
            <a:r>
              <a:rPr lang="en-US" sz="2800" b="1" dirty="0">
                <a:solidFill>
                  <a:srgbClr val="000000"/>
                </a:solidFill>
                <a:latin typeface="Times New Roman" panose="02020603050405020304" pitchFamily="18" charset="0"/>
                <a:ea typeface="Open Sans" charset="0"/>
                <a:cs typeface="Times New Roman" panose="02020603050405020304" pitchFamily="18" charset="0"/>
              </a:rPr>
              <a:t>1960s-1980s</a:t>
            </a:r>
            <a:r>
              <a:rPr lang="en-US" sz="2800" dirty="0">
                <a:solidFill>
                  <a:srgbClr val="000000"/>
                </a:solidFill>
                <a:latin typeface="Times New Roman" panose="02020603050405020304" pitchFamily="18" charset="0"/>
                <a:ea typeface="Open Sans" charset="0"/>
                <a:cs typeface="Times New Roman" panose="02020603050405020304" pitchFamily="18" charset="0"/>
              </a:rPr>
              <a:t>: Research in neural networks faced limitations</a:t>
            </a:r>
          </a:p>
          <a:p>
            <a:pPr>
              <a:lnSpc>
                <a:spcPts val="3360"/>
              </a:lnSpc>
            </a:pPr>
            <a:r>
              <a:rPr lang="en-US" sz="2800" b="1" dirty="0">
                <a:solidFill>
                  <a:srgbClr val="000000"/>
                </a:solidFill>
                <a:latin typeface="Times New Roman" panose="02020603050405020304" pitchFamily="18" charset="0"/>
                <a:ea typeface="Open Sans" charset="0"/>
                <a:cs typeface="Times New Roman" panose="02020603050405020304" pitchFamily="18" charset="0"/>
              </a:rPr>
              <a:t>1986</a:t>
            </a:r>
            <a:r>
              <a:rPr lang="en-US" sz="2800" dirty="0">
                <a:solidFill>
                  <a:srgbClr val="000000"/>
                </a:solidFill>
                <a:latin typeface="Times New Roman" panose="02020603050405020304" pitchFamily="18" charset="0"/>
                <a:ea typeface="Open Sans" charset="0"/>
                <a:cs typeface="Times New Roman" panose="02020603050405020304" pitchFamily="18" charset="0"/>
              </a:rPr>
              <a:t>: David </a:t>
            </a:r>
            <a:r>
              <a:rPr lang="en-US" sz="2800" dirty="0" err="1">
                <a:solidFill>
                  <a:srgbClr val="000000"/>
                </a:solidFill>
                <a:latin typeface="Times New Roman" panose="02020603050405020304" pitchFamily="18" charset="0"/>
                <a:ea typeface="Open Sans" charset="0"/>
                <a:cs typeface="Times New Roman" panose="02020603050405020304" pitchFamily="18" charset="0"/>
              </a:rPr>
              <a:t>Rumelhart</a:t>
            </a:r>
            <a:r>
              <a:rPr lang="en-US" sz="2800" dirty="0">
                <a:solidFill>
                  <a:srgbClr val="000000"/>
                </a:solidFill>
                <a:latin typeface="Times New Roman" panose="02020603050405020304" pitchFamily="18" charset="0"/>
                <a:ea typeface="Open Sans" charset="0"/>
                <a:cs typeface="Times New Roman" panose="02020603050405020304" pitchFamily="18" charset="0"/>
              </a:rPr>
              <a:t>, Geoffrey Hinton, and Ronald Williams, enabling training of deep neural networks</a:t>
            </a:r>
          </a:p>
          <a:p>
            <a:pPr>
              <a:lnSpc>
                <a:spcPts val="3360"/>
              </a:lnSpc>
            </a:pPr>
            <a:r>
              <a:rPr lang="en-US" sz="2800" dirty="0">
                <a:solidFill>
                  <a:srgbClr val="000000"/>
                </a:solidFill>
                <a:latin typeface="Times New Roman" panose="02020603050405020304" pitchFamily="18" charset="0"/>
                <a:ea typeface="Open Sans" charset="0"/>
                <a:cs typeface="Times New Roman" panose="02020603050405020304" pitchFamily="18" charset="0"/>
              </a:rPr>
              <a:t>Late 1990s-2000s: The term "Multi-Layer Perceptron" (MLP) emerged</a:t>
            </a:r>
          </a:p>
          <a:p>
            <a:pPr>
              <a:lnSpc>
                <a:spcPts val="3360"/>
              </a:lnSpc>
            </a:pPr>
            <a:r>
              <a:rPr lang="en-US" sz="2800" b="1" dirty="0">
                <a:solidFill>
                  <a:srgbClr val="000000"/>
                </a:solidFill>
                <a:latin typeface="Times New Roman" panose="02020603050405020304" pitchFamily="18" charset="0"/>
                <a:ea typeface="Open Sans" charset="0"/>
                <a:cs typeface="Times New Roman" panose="02020603050405020304" pitchFamily="18" charset="0"/>
              </a:rPr>
              <a:t>2000s-2010s</a:t>
            </a:r>
            <a:r>
              <a:rPr lang="en-US" sz="2800" dirty="0">
                <a:solidFill>
                  <a:srgbClr val="000000"/>
                </a:solidFill>
                <a:latin typeface="Times New Roman" panose="02020603050405020304" pitchFamily="18" charset="0"/>
                <a:ea typeface="Open Sans" charset="0"/>
                <a:cs typeface="Times New Roman" panose="02020603050405020304" pitchFamily="18" charset="0"/>
              </a:rPr>
              <a:t>: Advances in hardware, algorithms, and data availability rekindled interest in deep learning, with MLP as a foundational model.</a:t>
            </a:r>
          </a:p>
          <a:p>
            <a:pPr>
              <a:lnSpc>
                <a:spcPts val="3360"/>
              </a:lnSpc>
            </a:pPr>
            <a:endParaRPr lang="en-US" sz="2800" b="1" dirty="0">
              <a:solidFill>
                <a:srgbClr val="000000"/>
              </a:solidFill>
              <a:latin typeface="Times New Roman" panose="02020603050405020304" pitchFamily="18" charset="0"/>
              <a:ea typeface="Open Sans" charset="0"/>
              <a:cs typeface="Times New Roman" panose="02020603050405020304" pitchFamily="18" charset="0"/>
            </a:endParaRPr>
          </a:p>
        </p:txBody>
      </p:sp>
      <p:pic>
        <p:nvPicPr>
          <p:cNvPr id="18" name="Picture 17"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10123802" y="6091075"/>
            <a:ext cx="2712566" cy="49804"/>
          </a:xfrm>
          <a:prstGeom prst="rect">
            <a:avLst/>
          </a:prstGeom>
        </p:spPr>
      </p:pic>
      <p:grpSp>
        <p:nvGrpSpPr>
          <p:cNvPr id="25" name="Group 24" descr="Section Header and gold boundless bar"/>
          <p:cNvGrpSpPr/>
          <p:nvPr/>
        </p:nvGrpSpPr>
        <p:grpSpPr>
          <a:xfrm>
            <a:off x="16916400" y="5236522"/>
            <a:ext cx="6972300" cy="904357"/>
            <a:chOff x="8956548" y="11722608"/>
            <a:chExt cx="6972300" cy="904357"/>
          </a:xfrm>
        </p:grpSpPr>
        <p:sp>
          <p:nvSpPr>
            <p:cNvPr id="26" name="TextBox 25" descr="Section Header placeholder"/>
            <p:cNvSpPr txBox="1"/>
            <p:nvPr/>
          </p:nvSpPr>
          <p:spPr>
            <a:xfrm>
              <a:off x="8956548"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IMPLEMENTATION </a:t>
              </a:r>
            </a:p>
          </p:txBody>
        </p:sp>
        <p:pic>
          <p:nvPicPr>
            <p:cNvPr id="27" name="Picture 26"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pic>
        <p:nvPicPr>
          <p:cNvPr id="31" name="Picture 30"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32968" y="10295037"/>
            <a:ext cx="1399032" cy="112776"/>
          </a:xfrm>
          <a:prstGeom prst="rect">
            <a:avLst/>
          </a:prstGeom>
        </p:spPr>
      </p:pic>
      <p:pic>
        <p:nvPicPr>
          <p:cNvPr id="47" name="Picture 46" descr="Gold Boundless Bar" title="Gold Boundless Ba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2534613"/>
            <a:ext cx="3877056" cy="950976"/>
          </a:xfrm>
          <a:prstGeom prst="rect">
            <a:avLst/>
          </a:prstGeom>
        </p:spPr>
      </p:pic>
      <p:cxnSp>
        <p:nvCxnSpPr>
          <p:cNvPr id="5" name="Straight Connector 4" descr="Gold rule line divider"/>
          <p:cNvCxnSpPr/>
          <p:nvPr/>
        </p:nvCxnSpPr>
        <p:spPr>
          <a:xfrm>
            <a:off x="8598568" y="5458380"/>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descr="Gold rule line divider"/>
          <p:cNvCxnSpPr/>
          <p:nvPr/>
        </p:nvCxnSpPr>
        <p:spPr>
          <a:xfrm>
            <a:off x="16459200" y="5466535"/>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descr="Gold rule line divider"/>
          <p:cNvCxnSpPr/>
          <p:nvPr/>
        </p:nvCxnSpPr>
        <p:spPr>
          <a:xfrm>
            <a:off x="24346568" y="5458380"/>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descr="A purple background with white text&#10;&#10;Description automatically generated">
            <a:extLst>
              <a:ext uri="{FF2B5EF4-FFF2-40B4-BE49-F238E27FC236}">
                <a16:creationId xmlns:a16="http://schemas.microsoft.com/office/drawing/2014/main" id="{EC226C10-07CE-33DD-96FB-1D2B87EDAEFF}"/>
              </a:ext>
            </a:extLst>
          </p:cNvPr>
          <p:cNvPicPr>
            <a:picLocks noChangeAspect="1"/>
          </p:cNvPicPr>
          <p:nvPr/>
        </p:nvPicPr>
        <p:blipFill>
          <a:blip r:embed="rId5"/>
          <a:stretch>
            <a:fillRect/>
          </a:stretch>
        </p:blipFill>
        <p:spPr>
          <a:xfrm>
            <a:off x="24475903" y="356113"/>
            <a:ext cx="8442497" cy="4748905"/>
          </a:xfrm>
          <a:prstGeom prst="rect">
            <a:avLst/>
          </a:prstGeom>
        </p:spPr>
      </p:pic>
      <p:pic>
        <p:nvPicPr>
          <p:cNvPr id="9" name="Picture 8" descr="Gold boundless bar">
            <a:extLst>
              <a:ext uri="{FF2B5EF4-FFF2-40B4-BE49-F238E27FC236}">
                <a16:creationId xmlns:a16="http://schemas.microsoft.com/office/drawing/2014/main" id="{10351924-41C4-B416-BCEB-49CB04C42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7761" y="6055531"/>
            <a:ext cx="3025431" cy="143412"/>
          </a:xfrm>
          <a:prstGeom prst="rect">
            <a:avLst/>
          </a:prstGeom>
        </p:spPr>
      </p:pic>
      <p:sp>
        <p:nvSpPr>
          <p:cNvPr id="37" name="TextBox 36">
            <a:extLst>
              <a:ext uri="{FF2B5EF4-FFF2-40B4-BE49-F238E27FC236}">
                <a16:creationId xmlns:a16="http://schemas.microsoft.com/office/drawing/2014/main" id="{7A954835-7C92-E3F3-42CD-A6705F36E70E}"/>
              </a:ext>
            </a:extLst>
          </p:cNvPr>
          <p:cNvSpPr txBox="1"/>
          <p:nvPr/>
        </p:nvSpPr>
        <p:spPr>
          <a:xfrm>
            <a:off x="8659811" y="5184154"/>
            <a:ext cx="7743288" cy="8707640"/>
          </a:xfrm>
          <a:prstGeom prst="rect">
            <a:avLst/>
          </a:prstGeom>
          <a:solidFill>
            <a:srgbClr val="7030A0"/>
          </a:solidFill>
        </p:spPr>
        <p:txBody>
          <a:bodyPr wrap="square" rtlCol="0">
            <a:spAutoFit/>
          </a:bodyPr>
          <a:lstStyle/>
          <a:p>
            <a:pPr algn="ctr"/>
            <a:r>
              <a:rPr lang="en-US" sz="3600" b="1" dirty="0">
                <a:solidFill>
                  <a:srgbClr val="000000"/>
                </a:solidFill>
                <a:latin typeface="Times New Roman" panose="02020603050405020304" pitchFamily="18" charset="0"/>
                <a:cs typeface="Times New Roman" panose="02020603050405020304" pitchFamily="18" charset="0"/>
              </a:rPr>
              <a:t>INTRODUCTION</a:t>
            </a:r>
          </a:p>
          <a:p>
            <a:pPr algn="ctr"/>
            <a:endParaRPr lang="en-US" sz="200" dirty="0">
              <a:solidFill>
                <a:srgbClr val="FFFFFF"/>
              </a:solidFill>
              <a:latin typeface="Times New Roman" panose="02020603050405020304" pitchFamily="18" charset="0"/>
              <a:cs typeface="Times New Roman" panose="02020603050405020304" pitchFamily="18" charset="0"/>
            </a:endParaRPr>
          </a:p>
          <a:p>
            <a:pPr algn="ctr"/>
            <a:endParaRPr lang="en-US" sz="200" dirty="0">
              <a:solidFill>
                <a:srgbClr val="FFFFFF"/>
              </a:solidFill>
              <a:latin typeface="Times New Roman" panose="02020603050405020304" pitchFamily="18" charset="0"/>
              <a:cs typeface="Times New Roman" panose="02020603050405020304" pitchFamily="18" charset="0"/>
            </a:endParaRPr>
          </a:p>
          <a:p>
            <a:r>
              <a:rPr lang="en-US" sz="2800" dirty="0">
                <a:solidFill>
                  <a:srgbClr val="FFFFFF"/>
                </a:solidFill>
                <a:latin typeface="Times New Roman" panose="02020603050405020304" pitchFamily="18" charset="0"/>
                <a:cs typeface="Times New Roman" panose="02020603050405020304" pitchFamily="18" charset="0"/>
              </a:rPr>
              <a:t>In the realm of modern entertainment, movies hold a significant place in our lives, evoking emotions that range from excitement to introspection. Unraveling the sentiments embedded within movie reviews can provide valuable insights into audience perceptions. This project delves into the intriguing world of sentiment analysis, specifically focusing on IMDb movie reviews. By employing advanced Natural Language Processing (NLP) techniques, we aim to decipher the sentiments hidden within textual reviews, ultimately discerning whether the feedback leans towards positivity or negativity. Through the exploration of both Multi-Layer Perceptron (MCP) models using Bag of Words and Convolutional Neural Networks (CNN) utilizing Embedding, we embark on a journey to extract and quantify the nuances of emotions that cinematic experiences evoke.</a:t>
            </a:r>
          </a:p>
        </p:txBody>
      </p:sp>
      <p:sp>
        <p:nvSpPr>
          <p:cNvPr id="38" name="TextBox 37">
            <a:extLst>
              <a:ext uri="{FF2B5EF4-FFF2-40B4-BE49-F238E27FC236}">
                <a16:creationId xmlns:a16="http://schemas.microsoft.com/office/drawing/2014/main" id="{963D4C47-20F8-60E6-3F90-EC39552E92BB}"/>
              </a:ext>
            </a:extLst>
          </p:cNvPr>
          <p:cNvSpPr txBox="1"/>
          <p:nvPr/>
        </p:nvSpPr>
        <p:spPr>
          <a:xfrm>
            <a:off x="30639" y="12272212"/>
            <a:ext cx="8498601" cy="8787790"/>
          </a:xfrm>
          <a:prstGeom prst="rect">
            <a:avLst/>
          </a:prstGeom>
          <a:solidFill>
            <a:srgbClr val="7030A0"/>
          </a:solidFill>
        </p:spPr>
        <p:txBody>
          <a:bodyPr wrap="square" rtlCol="0">
            <a:spAutoFit/>
          </a:bodyPr>
          <a:lstStyle/>
          <a:p>
            <a:pPr>
              <a:lnSpc>
                <a:spcPts val="3360"/>
              </a:lnSpc>
            </a:pPr>
            <a:r>
              <a:rPr lang="en-US" sz="2800" b="1" dirty="0">
                <a:solidFill>
                  <a:srgbClr val="FFFFFF"/>
                </a:solidFill>
                <a:latin typeface="Times New Roman" panose="02020603050405020304" pitchFamily="18" charset="0"/>
                <a:ea typeface="Open Sans" charset="0"/>
                <a:cs typeface="Times New Roman" panose="02020603050405020304" pitchFamily="18" charset="0"/>
              </a:rPr>
              <a:t>--------------------------------------------------------------------</a:t>
            </a:r>
          </a:p>
          <a:p>
            <a:pPr>
              <a:lnSpc>
                <a:spcPts val="3360"/>
              </a:lnSpc>
            </a:pPr>
            <a:r>
              <a:rPr lang="en-US" sz="2800" b="1" dirty="0">
                <a:solidFill>
                  <a:srgbClr val="000000"/>
                </a:solidFill>
                <a:latin typeface="Times New Roman" panose="02020603050405020304" pitchFamily="18" charset="0"/>
                <a:ea typeface="Open Sans" charset="0"/>
                <a:cs typeface="Times New Roman" panose="02020603050405020304" pitchFamily="18" charset="0"/>
              </a:rPr>
              <a:t>B. CONVOLUTIONAL NEURAL NETWORK(CNN)</a:t>
            </a:r>
          </a:p>
          <a:p>
            <a:pPr>
              <a:lnSpc>
                <a:spcPts val="3360"/>
              </a:lnSpc>
            </a:pPr>
            <a:endParaRPr lang="en-US" sz="2800" b="1" dirty="0">
              <a:solidFill>
                <a:srgbClr val="FFFFFF"/>
              </a:solidFill>
              <a:latin typeface="Times New Roman" panose="02020603050405020304" pitchFamily="18" charset="0"/>
              <a:ea typeface="Open Sans" charset="0"/>
              <a:cs typeface="Times New Roman" panose="02020603050405020304" pitchFamily="18" charset="0"/>
            </a:endParaRPr>
          </a:p>
          <a:p>
            <a:pPr>
              <a:lnSpc>
                <a:spcPts val="3360"/>
              </a:lnSpc>
            </a:pPr>
            <a:r>
              <a:rPr lang="en-US" sz="2800" b="1" dirty="0">
                <a:solidFill>
                  <a:srgbClr val="FFFFFF"/>
                </a:solidFill>
                <a:latin typeface="Times New Roman" panose="02020603050405020304" pitchFamily="18" charset="0"/>
                <a:ea typeface="Open Sans" charset="0"/>
                <a:cs typeface="Times New Roman" panose="02020603050405020304" pitchFamily="18" charset="0"/>
              </a:rPr>
              <a:t>1962:  </a:t>
            </a:r>
            <a:r>
              <a:rPr lang="en-US" sz="2800" dirty="0">
                <a:solidFill>
                  <a:srgbClr val="FFFFFF"/>
                </a:solidFill>
                <a:latin typeface="Times New Roman" panose="02020603050405020304" pitchFamily="18" charset="0"/>
                <a:ea typeface="Open Sans" charset="0"/>
                <a:cs typeface="Times New Roman" panose="02020603050405020304" pitchFamily="18" charset="0"/>
              </a:rPr>
              <a:t>Hubel and Wiesel's studies on cat visual cortex inspired the concept of receptive fields and hierarchical visual processing.</a:t>
            </a:r>
          </a:p>
          <a:p>
            <a:pPr>
              <a:lnSpc>
                <a:spcPts val="3360"/>
              </a:lnSpc>
            </a:pPr>
            <a:r>
              <a:rPr lang="en-US" sz="2800" b="1" dirty="0">
                <a:solidFill>
                  <a:srgbClr val="FFFFFF"/>
                </a:solidFill>
                <a:latin typeface="Times New Roman" panose="02020603050405020304" pitchFamily="18" charset="0"/>
                <a:ea typeface="Open Sans" charset="0"/>
                <a:cs typeface="Times New Roman" panose="02020603050405020304" pitchFamily="18" charset="0"/>
              </a:rPr>
              <a:t>1980s: </a:t>
            </a:r>
            <a:r>
              <a:rPr lang="en-US" sz="2800" dirty="0">
                <a:solidFill>
                  <a:srgbClr val="FFFFFF"/>
                </a:solidFill>
                <a:latin typeface="Times New Roman" panose="02020603050405020304" pitchFamily="18" charset="0"/>
                <a:ea typeface="Open Sans" charset="0"/>
                <a:cs typeface="Times New Roman" panose="02020603050405020304" pitchFamily="18" charset="0"/>
              </a:rPr>
              <a:t>Yann </a:t>
            </a:r>
            <a:r>
              <a:rPr lang="en-US" sz="2800" dirty="0" err="1">
                <a:solidFill>
                  <a:srgbClr val="FFFFFF"/>
                </a:solidFill>
                <a:latin typeface="Times New Roman" panose="02020603050405020304" pitchFamily="18" charset="0"/>
                <a:ea typeface="Open Sans" charset="0"/>
                <a:cs typeface="Times New Roman" panose="02020603050405020304" pitchFamily="18" charset="0"/>
              </a:rPr>
              <a:t>LeCun's</a:t>
            </a:r>
            <a:r>
              <a:rPr lang="en-US" sz="2800" dirty="0">
                <a:solidFill>
                  <a:srgbClr val="FFFFFF"/>
                </a:solidFill>
                <a:latin typeface="Times New Roman" panose="02020603050405020304" pitchFamily="18" charset="0"/>
                <a:ea typeface="Open Sans" charset="0"/>
                <a:cs typeface="Times New Roman" panose="02020603050405020304" pitchFamily="18" charset="0"/>
              </a:rPr>
              <a:t> work on convolutional neural networks began</a:t>
            </a:r>
          </a:p>
          <a:p>
            <a:pPr>
              <a:lnSpc>
                <a:spcPts val="3360"/>
              </a:lnSpc>
            </a:pPr>
            <a:r>
              <a:rPr lang="en-US" sz="2800" b="1" dirty="0">
                <a:solidFill>
                  <a:srgbClr val="FFFFFF"/>
                </a:solidFill>
                <a:latin typeface="Times New Roman" panose="02020603050405020304" pitchFamily="18" charset="0"/>
                <a:ea typeface="Open Sans" charset="0"/>
                <a:cs typeface="Times New Roman" panose="02020603050405020304" pitchFamily="18" charset="0"/>
              </a:rPr>
              <a:t>1998: </a:t>
            </a:r>
            <a:r>
              <a:rPr lang="en-US" sz="2800" dirty="0" err="1">
                <a:solidFill>
                  <a:srgbClr val="FFFFFF"/>
                </a:solidFill>
                <a:latin typeface="Times New Roman" panose="02020603050405020304" pitchFamily="18" charset="0"/>
                <a:ea typeface="Open Sans" charset="0"/>
                <a:cs typeface="Times New Roman" panose="02020603050405020304" pitchFamily="18" charset="0"/>
              </a:rPr>
              <a:t>LeCun's</a:t>
            </a:r>
            <a:r>
              <a:rPr lang="en-US" sz="2800" dirty="0">
                <a:solidFill>
                  <a:srgbClr val="FFFFFF"/>
                </a:solidFill>
                <a:latin typeface="Times New Roman" panose="02020603050405020304" pitchFamily="18" charset="0"/>
                <a:ea typeface="Open Sans" charset="0"/>
                <a:cs typeface="Times New Roman" panose="02020603050405020304" pitchFamily="18" charset="0"/>
              </a:rPr>
              <a:t> LeNet-5 demonstrated handwritten digit recognition using convolutional layers.</a:t>
            </a:r>
          </a:p>
          <a:p>
            <a:pPr>
              <a:lnSpc>
                <a:spcPts val="3360"/>
              </a:lnSpc>
            </a:pPr>
            <a:r>
              <a:rPr lang="en-US" sz="2800" b="1" dirty="0">
                <a:solidFill>
                  <a:srgbClr val="FFFFFF"/>
                </a:solidFill>
                <a:latin typeface="Times New Roman" panose="02020603050405020304" pitchFamily="18" charset="0"/>
                <a:ea typeface="Open Sans" charset="0"/>
                <a:cs typeface="Times New Roman" panose="02020603050405020304" pitchFamily="18" charset="0"/>
              </a:rPr>
              <a:t>2012</a:t>
            </a:r>
            <a:r>
              <a:rPr lang="en-US" sz="2800" dirty="0">
                <a:solidFill>
                  <a:srgbClr val="FFFFFF"/>
                </a:solidFill>
                <a:latin typeface="Times New Roman" panose="02020603050405020304" pitchFamily="18" charset="0"/>
                <a:ea typeface="Open Sans" charset="0"/>
                <a:cs typeface="Times New Roman" panose="02020603050405020304" pitchFamily="18" charset="0"/>
              </a:rPr>
              <a:t>: Alex </a:t>
            </a:r>
            <a:r>
              <a:rPr lang="en-US" sz="2800" dirty="0" err="1">
                <a:solidFill>
                  <a:srgbClr val="FFFFFF"/>
                </a:solidFill>
                <a:latin typeface="Times New Roman" panose="02020603050405020304" pitchFamily="18" charset="0"/>
                <a:ea typeface="Open Sans" charset="0"/>
                <a:cs typeface="Times New Roman" panose="02020603050405020304" pitchFamily="18" charset="0"/>
              </a:rPr>
              <a:t>Krizhevsky's</a:t>
            </a:r>
            <a:r>
              <a:rPr lang="en-US" sz="2800" dirty="0">
                <a:solidFill>
                  <a:srgbClr val="FFFFFF"/>
                </a:solidFill>
                <a:latin typeface="Times New Roman" panose="02020603050405020304" pitchFamily="18" charset="0"/>
                <a:ea typeface="Open Sans" charset="0"/>
                <a:cs typeface="Times New Roman" panose="02020603050405020304" pitchFamily="18" charset="0"/>
              </a:rPr>
              <a:t> "</a:t>
            </a:r>
            <a:r>
              <a:rPr lang="en-US" sz="2800" dirty="0" err="1">
                <a:solidFill>
                  <a:srgbClr val="FFFFFF"/>
                </a:solidFill>
                <a:latin typeface="Times New Roman" panose="02020603050405020304" pitchFamily="18" charset="0"/>
                <a:ea typeface="Open Sans" charset="0"/>
                <a:cs typeface="Times New Roman" panose="02020603050405020304" pitchFamily="18" charset="0"/>
              </a:rPr>
              <a:t>AlexNet</a:t>
            </a:r>
            <a:r>
              <a:rPr lang="en-US" sz="2800" dirty="0">
                <a:solidFill>
                  <a:srgbClr val="FFFFFF"/>
                </a:solidFill>
                <a:latin typeface="Times New Roman" panose="02020603050405020304" pitchFamily="18" charset="0"/>
                <a:ea typeface="Open Sans" charset="0"/>
                <a:cs typeface="Times New Roman" panose="02020603050405020304" pitchFamily="18" charset="0"/>
              </a:rPr>
              <a:t>" won the ImageNet competition</a:t>
            </a:r>
          </a:p>
          <a:p>
            <a:pPr>
              <a:lnSpc>
                <a:spcPts val="3360"/>
              </a:lnSpc>
            </a:pPr>
            <a:r>
              <a:rPr lang="en-US" sz="2800" b="1" dirty="0">
                <a:solidFill>
                  <a:srgbClr val="FFFFFF"/>
                </a:solidFill>
                <a:latin typeface="Times New Roman" panose="02020603050405020304" pitchFamily="18" charset="0"/>
                <a:ea typeface="Open Sans" charset="0"/>
                <a:cs typeface="Times New Roman" panose="02020603050405020304" pitchFamily="18" charset="0"/>
              </a:rPr>
              <a:t>2010s:  </a:t>
            </a:r>
            <a:r>
              <a:rPr lang="en-US" sz="2800" dirty="0">
                <a:solidFill>
                  <a:srgbClr val="FFFFFF"/>
                </a:solidFill>
                <a:latin typeface="Times New Roman" panose="02020603050405020304" pitchFamily="18" charset="0"/>
                <a:ea typeface="Open Sans" charset="0"/>
                <a:cs typeface="Times New Roman" panose="02020603050405020304" pitchFamily="18" charset="0"/>
              </a:rPr>
              <a:t>CNNs became a cornerstone of computer vision, achieving state-of-the-art results in various image-related tasks.</a:t>
            </a:r>
          </a:p>
          <a:p>
            <a:pPr>
              <a:lnSpc>
                <a:spcPts val="3360"/>
              </a:lnSpc>
            </a:pPr>
            <a:r>
              <a:rPr lang="en-US" sz="2800" b="1" dirty="0">
                <a:solidFill>
                  <a:srgbClr val="FFFFFF"/>
                </a:solidFill>
                <a:latin typeface="Times New Roman" panose="02020603050405020304" pitchFamily="18" charset="0"/>
                <a:ea typeface="Open Sans" charset="0"/>
                <a:cs typeface="Times New Roman" panose="02020603050405020304" pitchFamily="18" charset="0"/>
              </a:rPr>
              <a:t>2018: </a:t>
            </a:r>
            <a:r>
              <a:rPr lang="en-US" sz="2800" dirty="0">
                <a:solidFill>
                  <a:srgbClr val="FFFFFF"/>
                </a:solidFill>
                <a:latin typeface="Times New Roman" panose="02020603050405020304" pitchFamily="18" charset="0"/>
                <a:ea typeface="Open Sans" charset="0"/>
                <a:cs typeface="Times New Roman" panose="02020603050405020304" pitchFamily="18" charset="0"/>
              </a:rPr>
              <a:t>CNNs were adapted for other domains like natural language processing (NLP) with models like BERT</a:t>
            </a:r>
          </a:p>
          <a:p>
            <a:pPr>
              <a:lnSpc>
                <a:spcPts val="3360"/>
              </a:lnSpc>
            </a:pPr>
            <a:endParaRPr lang="en-US" sz="2800" dirty="0">
              <a:solidFill>
                <a:srgbClr val="FFFFFF"/>
              </a:solidFill>
              <a:latin typeface="Times New Roman" panose="02020603050405020304" pitchFamily="18" charset="0"/>
              <a:ea typeface="Open Sans" charset="0"/>
              <a:cs typeface="Times New Roman" panose="02020603050405020304" pitchFamily="18" charset="0"/>
            </a:endParaRPr>
          </a:p>
          <a:p>
            <a:pPr>
              <a:lnSpc>
                <a:spcPts val="3360"/>
              </a:lnSpc>
            </a:pPr>
            <a:endParaRPr lang="en-US" sz="2800" dirty="0">
              <a:solidFill>
                <a:srgbClr val="FFFFFF"/>
              </a:solidFill>
              <a:latin typeface="Times New Roman" panose="02020603050405020304" pitchFamily="18" charset="0"/>
              <a:ea typeface="Open Sans" charset="0"/>
              <a:cs typeface="Times New Roman" panose="02020603050405020304" pitchFamily="18" charset="0"/>
            </a:endParaRPr>
          </a:p>
          <a:p>
            <a:pPr>
              <a:lnSpc>
                <a:spcPts val="3360"/>
              </a:lnSpc>
            </a:pPr>
            <a:endParaRPr lang="en-US" sz="2800" dirty="0">
              <a:solidFill>
                <a:srgbClr val="FFFFFF"/>
              </a:solidFill>
              <a:latin typeface="Times New Roman" panose="02020603050405020304" pitchFamily="18" charset="0"/>
              <a:ea typeface="Open Sans" charset="0"/>
              <a:cs typeface="Times New Roman" panose="02020603050405020304" pitchFamily="18" charset="0"/>
            </a:endParaRPr>
          </a:p>
        </p:txBody>
      </p:sp>
      <p:sp>
        <p:nvSpPr>
          <p:cNvPr id="42" name="TextBox 41">
            <a:extLst>
              <a:ext uri="{FF2B5EF4-FFF2-40B4-BE49-F238E27FC236}">
                <a16:creationId xmlns:a16="http://schemas.microsoft.com/office/drawing/2014/main" id="{29186D3E-5C6D-2911-C62D-C9AB557D98B1}"/>
              </a:ext>
            </a:extLst>
          </p:cNvPr>
          <p:cNvSpPr txBox="1"/>
          <p:nvPr/>
        </p:nvSpPr>
        <p:spPr>
          <a:xfrm>
            <a:off x="11577894" y="13699857"/>
            <a:ext cx="2463007" cy="890115"/>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DATA</a:t>
            </a:r>
            <a:r>
              <a:rPr lang="en-US" dirty="0"/>
              <a:t> </a:t>
            </a:r>
            <a:endParaRPr lang="vi-VN" dirty="0"/>
          </a:p>
        </p:txBody>
      </p:sp>
      <p:sp>
        <p:nvSpPr>
          <p:cNvPr id="44" name="TextBox 43">
            <a:extLst>
              <a:ext uri="{FF2B5EF4-FFF2-40B4-BE49-F238E27FC236}">
                <a16:creationId xmlns:a16="http://schemas.microsoft.com/office/drawing/2014/main" id="{B966BFB7-F931-C696-1B0B-CEFBBBCAF169}"/>
              </a:ext>
            </a:extLst>
          </p:cNvPr>
          <p:cNvSpPr txBox="1"/>
          <p:nvPr/>
        </p:nvSpPr>
        <p:spPr>
          <a:xfrm>
            <a:off x="8700169" y="14582078"/>
            <a:ext cx="7628459" cy="7417415"/>
          </a:xfrm>
          <a:prstGeom prst="rect">
            <a:avLst/>
          </a:prstGeom>
          <a:noFill/>
        </p:spPr>
        <p:txBody>
          <a:bodyPr wrap="square" rtlCol="0">
            <a:spAutoFit/>
          </a:bodyPr>
          <a:lstStyle/>
          <a:p>
            <a:r>
              <a:rPr lang="en-US" sz="2800" b="0" i="0" u="none" strike="noStrike" dirty="0">
                <a:solidFill>
                  <a:srgbClr val="000000"/>
                </a:solidFill>
                <a:effectLst/>
                <a:latin typeface="Times New Roman" panose="02020603050405020304" pitchFamily="18" charset="0"/>
              </a:rPr>
              <a:t>For this project, we leverage a dataset containing a curated collection of IMDb movie reviews, encompassing a diverse range of cinematic experiences. Sourced from the Kaggle platform, this dataset consists of 39723 movie reviews, I will use the first 10,000 movie reviews, each annotated with sentiment labels. These labels categorize the reviews into positive or negative sentiments, reflecting the audience's emotional response to the films. By harnessing this rich dataset, we are equipped to explore the intricacies of sentiment analysis and discern the sentiments embedded within the textual expressions of moviegoers. This dataset not only serves as the foundation for our analysis but also provides the key insights necessary to train, validate, and evaluate our models accurately.</a:t>
            </a:r>
            <a:endParaRPr lang="vi-VN" sz="2800" dirty="0"/>
          </a:p>
        </p:txBody>
      </p:sp>
      <p:sp>
        <p:nvSpPr>
          <p:cNvPr id="45" name="TextBox 44">
            <a:extLst>
              <a:ext uri="{FF2B5EF4-FFF2-40B4-BE49-F238E27FC236}">
                <a16:creationId xmlns:a16="http://schemas.microsoft.com/office/drawing/2014/main" id="{40F2EE5A-4E6B-7C95-7D0F-E003AA2B0DC7}"/>
              </a:ext>
            </a:extLst>
          </p:cNvPr>
          <p:cNvSpPr txBox="1"/>
          <p:nvPr/>
        </p:nvSpPr>
        <p:spPr>
          <a:xfrm>
            <a:off x="16569515" y="6272701"/>
            <a:ext cx="7732205" cy="4832092"/>
          </a:xfrm>
          <a:prstGeom prst="rect">
            <a:avLst/>
          </a:prstGeom>
          <a:noFill/>
        </p:spPr>
        <p:txBody>
          <a:bodyPr wrap="square" rtlCol="0">
            <a:spAutoFit/>
          </a:bodyPr>
          <a:lstStyle/>
          <a:p>
            <a:r>
              <a:rPr lang="vi-VN" sz="2800" dirty="0">
                <a:latin typeface="Times New Roman" panose="02020603050405020304" pitchFamily="18" charset="0"/>
                <a:cs typeface="Times New Roman" panose="02020603050405020304" pitchFamily="18" charset="0"/>
              </a:rPr>
              <a:t>Our implementation involves deploying Convolutional Neural Network (CNN) and Multi-Layer Perceptron (MCP) models for sentiment analysis on IMDb movie reviews. Utilizing Bag of Words for MCP and Embedding techniques for CNN, we employ Python's TensorFlow framework for model creation, training, and evaluation. The project showcases proficiency in Natural Language Processing (NLP) concepts, emphasizing model selection, feature representation, and performance comparison.</a:t>
            </a:r>
            <a:endParaRPr lang="vi-VN" dirty="0"/>
          </a:p>
        </p:txBody>
      </p:sp>
      <p:pic>
        <p:nvPicPr>
          <p:cNvPr id="48" name="Picture 47" descr="A diagram of a computer&#10;&#10;Description automatically generated">
            <a:extLst>
              <a:ext uri="{FF2B5EF4-FFF2-40B4-BE49-F238E27FC236}">
                <a16:creationId xmlns:a16="http://schemas.microsoft.com/office/drawing/2014/main" id="{9B5EE1C0-BD5F-DB02-2206-140DAC1C3CAA}"/>
              </a:ext>
            </a:extLst>
          </p:cNvPr>
          <p:cNvPicPr>
            <a:picLocks noChangeAspect="1"/>
          </p:cNvPicPr>
          <p:nvPr/>
        </p:nvPicPr>
        <p:blipFill>
          <a:blip r:embed="rId6"/>
          <a:stretch>
            <a:fillRect/>
          </a:stretch>
        </p:blipFill>
        <p:spPr>
          <a:xfrm>
            <a:off x="16504048" y="11104793"/>
            <a:ext cx="4302561" cy="3854378"/>
          </a:xfrm>
          <a:prstGeom prst="rect">
            <a:avLst/>
          </a:prstGeom>
        </p:spPr>
      </p:pic>
      <p:sp>
        <p:nvSpPr>
          <p:cNvPr id="49" name="TextBox 48">
            <a:extLst>
              <a:ext uri="{FF2B5EF4-FFF2-40B4-BE49-F238E27FC236}">
                <a16:creationId xmlns:a16="http://schemas.microsoft.com/office/drawing/2014/main" id="{0460918F-91C3-07FF-7B69-D4EEEFA972BB}"/>
              </a:ext>
            </a:extLst>
          </p:cNvPr>
          <p:cNvSpPr txBox="1"/>
          <p:nvPr/>
        </p:nvSpPr>
        <p:spPr>
          <a:xfrm>
            <a:off x="20956058" y="11804088"/>
            <a:ext cx="2970556" cy="2246769"/>
          </a:xfrm>
          <a:prstGeom prst="rect">
            <a:avLst/>
          </a:prstGeom>
          <a:noFill/>
        </p:spPr>
        <p:txBody>
          <a:bodyPr wrap="square" rtlCol="0">
            <a:spAutoFit/>
          </a:bodyPr>
          <a:lstStyle/>
          <a:p>
            <a:r>
              <a:rPr lang="vi-VN" sz="2800" dirty="0">
                <a:latin typeface="Times New Roman" panose="02020603050405020304" pitchFamily="18" charset="0"/>
                <a:cs typeface="Times New Roman" panose="02020603050405020304" pitchFamily="18" charset="0"/>
              </a:rPr>
              <a:t>MCP Model – A summary </a:t>
            </a:r>
            <a:r>
              <a:rPr lang="en-US" sz="2800" dirty="0">
                <a:latin typeface="Times New Roman" panose="02020603050405020304" pitchFamily="18" charset="0"/>
                <a:cs typeface="Times New Roman" panose="02020603050405020304" pitchFamily="18" charset="0"/>
              </a:rPr>
              <a:t>of inputs and outputs using neural bag-of-words model</a:t>
            </a:r>
            <a:endParaRPr lang="vi-VN" sz="2800" dirty="0">
              <a:latin typeface="Times New Roman" panose="02020603050405020304" pitchFamily="18" charset="0"/>
              <a:cs typeface="Times New Roman" panose="02020603050405020304" pitchFamily="18" charset="0"/>
            </a:endParaRPr>
          </a:p>
        </p:txBody>
      </p:sp>
      <p:pic>
        <p:nvPicPr>
          <p:cNvPr id="54" name="Picture 53" descr="A diagram of a computer&#10;&#10;Description automatically generated">
            <a:extLst>
              <a:ext uri="{FF2B5EF4-FFF2-40B4-BE49-F238E27FC236}">
                <a16:creationId xmlns:a16="http://schemas.microsoft.com/office/drawing/2014/main" id="{99488400-0F0E-461A-04C1-9EA57122A9ED}"/>
              </a:ext>
            </a:extLst>
          </p:cNvPr>
          <p:cNvPicPr>
            <a:picLocks noChangeAspect="1"/>
          </p:cNvPicPr>
          <p:nvPr/>
        </p:nvPicPr>
        <p:blipFill>
          <a:blip r:embed="rId7"/>
          <a:stretch>
            <a:fillRect/>
          </a:stretch>
        </p:blipFill>
        <p:spPr>
          <a:xfrm>
            <a:off x="19828042" y="14959171"/>
            <a:ext cx="4585293" cy="6814059"/>
          </a:xfrm>
          <a:prstGeom prst="rect">
            <a:avLst/>
          </a:prstGeom>
        </p:spPr>
      </p:pic>
      <p:sp>
        <p:nvSpPr>
          <p:cNvPr id="58" name="TextBox 57">
            <a:extLst>
              <a:ext uri="{FF2B5EF4-FFF2-40B4-BE49-F238E27FC236}">
                <a16:creationId xmlns:a16="http://schemas.microsoft.com/office/drawing/2014/main" id="{C39EEEC5-F204-6943-4083-2CE4C21D1C0D}"/>
              </a:ext>
            </a:extLst>
          </p:cNvPr>
          <p:cNvSpPr txBox="1"/>
          <p:nvPr/>
        </p:nvSpPr>
        <p:spPr>
          <a:xfrm>
            <a:off x="17153837" y="16429136"/>
            <a:ext cx="2651781" cy="310854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CNN Model - </a:t>
            </a:r>
            <a:r>
              <a:rPr lang="vi-VN" sz="2800" dirty="0">
                <a:latin typeface="Times New Roman" panose="02020603050405020304" pitchFamily="18" charset="0"/>
                <a:cs typeface="Times New Roman" panose="02020603050405020304" pitchFamily="18" charset="0"/>
              </a:rPr>
              <a:t>A summary </a:t>
            </a:r>
            <a:r>
              <a:rPr lang="en-US" sz="2800" dirty="0">
                <a:latin typeface="Times New Roman" panose="02020603050405020304" pitchFamily="18" charset="0"/>
                <a:cs typeface="Times New Roman" panose="02020603050405020304" pitchFamily="18" charset="0"/>
              </a:rPr>
              <a:t>of inputs and outputs using single channel convolutional neural network</a:t>
            </a:r>
            <a:endParaRPr lang="vi-VN" sz="2800" dirty="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60C93429-99BB-9B95-EAB4-E1304072C415}"/>
              </a:ext>
            </a:extLst>
          </p:cNvPr>
          <p:cNvSpPr txBox="1"/>
          <p:nvPr/>
        </p:nvSpPr>
        <p:spPr>
          <a:xfrm>
            <a:off x="24346569" y="5225862"/>
            <a:ext cx="8571831" cy="646331"/>
          </a:xfrm>
          <a:prstGeom prst="rect">
            <a:avLst/>
          </a:prstGeom>
          <a:solidFill>
            <a:srgbClr val="7030A0"/>
          </a:solidFill>
        </p:spPr>
        <p:txBody>
          <a:bodyPr wrap="square" rtlCol="0">
            <a:spAutoFit/>
          </a:bodyPr>
          <a:lstStyle/>
          <a:p>
            <a:pPr algn="ctr"/>
            <a:r>
              <a:rPr lang="en-US" sz="3600" dirty="0">
                <a:solidFill>
                  <a:srgbClr val="000000"/>
                </a:solidFill>
                <a:latin typeface="Times New Roman" panose="02020603050405020304" pitchFamily="18" charset="0"/>
                <a:cs typeface="Times New Roman" panose="02020603050405020304" pitchFamily="18" charset="0"/>
              </a:rPr>
              <a:t>RESULT</a:t>
            </a:r>
          </a:p>
        </p:txBody>
      </p:sp>
      <p:graphicFrame>
        <p:nvGraphicFramePr>
          <p:cNvPr id="65" name="Table 68">
            <a:extLst>
              <a:ext uri="{FF2B5EF4-FFF2-40B4-BE49-F238E27FC236}">
                <a16:creationId xmlns:a16="http://schemas.microsoft.com/office/drawing/2014/main" id="{B080CC91-7021-6233-8B38-3AD08C0EECE1}"/>
              </a:ext>
            </a:extLst>
          </p:cNvPr>
          <p:cNvGraphicFramePr>
            <a:graphicFrameLocks noGrp="1"/>
          </p:cNvGraphicFramePr>
          <p:nvPr>
            <p:extLst>
              <p:ext uri="{D42A27DB-BD31-4B8C-83A1-F6EECF244321}">
                <p14:modId xmlns:p14="http://schemas.microsoft.com/office/powerpoint/2010/main" val="4258015008"/>
              </p:ext>
            </p:extLst>
          </p:nvPr>
        </p:nvGraphicFramePr>
        <p:xfrm>
          <a:off x="24421545" y="6220633"/>
          <a:ext cx="8551212" cy="2904279"/>
        </p:xfrm>
        <a:graphic>
          <a:graphicData uri="http://schemas.openxmlformats.org/drawingml/2006/table">
            <a:tbl>
              <a:tblPr firstRow="1" bandRow="1">
                <a:tableStyleId>{5C22544A-7EE6-4342-B048-85BDC9FD1C3A}</a:tableStyleId>
              </a:tblPr>
              <a:tblGrid>
                <a:gridCol w="3204298">
                  <a:extLst>
                    <a:ext uri="{9D8B030D-6E8A-4147-A177-3AD203B41FA5}">
                      <a16:colId xmlns:a16="http://schemas.microsoft.com/office/drawing/2014/main" val="2252996858"/>
                    </a:ext>
                  </a:extLst>
                </a:gridCol>
                <a:gridCol w="2712203">
                  <a:extLst>
                    <a:ext uri="{9D8B030D-6E8A-4147-A177-3AD203B41FA5}">
                      <a16:colId xmlns:a16="http://schemas.microsoft.com/office/drawing/2014/main" val="2771461403"/>
                    </a:ext>
                  </a:extLst>
                </a:gridCol>
                <a:gridCol w="2634711">
                  <a:extLst>
                    <a:ext uri="{9D8B030D-6E8A-4147-A177-3AD203B41FA5}">
                      <a16:colId xmlns:a16="http://schemas.microsoft.com/office/drawing/2014/main" val="2652710537"/>
                    </a:ext>
                  </a:extLst>
                </a:gridCol>
              </a:tblGrid>
              <a:tr h="449968">
                <a:tc>
                  <a:txBody>
                    <a:bodyPr/>
                    <a:lstStyle/>
                    <a:p>
                      <a:endParaRPr lang="vi-VN" sz="2800" dirty="0">
                        <a:latin typeface="+mj-lt"/>
                      </a:endParaRPr>
                    </a:p>
                  </a:txBody>
                  <a:tcPr/>
                </a:tc>
                <a:tc>
                  <a:txBody>
                    <a:bodyPr/>
                    <a:lstStyle/>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MCP</a:t>
                      </a:r>
                      <a:endParaRPr lang="vi-VN" sz="2800" dirty="0">
                        <a:latin typeface="Times New Roman" panose="02020603050405020304" pitchFamily="18" charset="0"/>
                        <a:cs typeface="Times New Roman" panose="02020603050405020304" pitchFamily="18" charset="0"/>
                      </a:endParaRPr>
                    </a:p>
                  </a:txBody>
                  <a:tcPr/>
                </a:tc>
                <a:tc>
                  <a:txBody>
                    <a:bodyPr/>
                    <a:lstStyle/>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CNN</a:t>
                      </a:r>
                      <a:endParaRPr lang="vi-V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22947723"/>
                  </a:ext>
                </a:extLst>
              </a:tr>
              <a:tr h="1014519">
                <a:tc>
                  <a:txBody>
                    <a:bodyPr/>
                    <a:lstStyle/>
                    <a:p>
                      <a:endParaRPr lang="en-US" sz="2800"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Training Accuracy</a:t>
                      </a:r>
                      <a:endParaRPr lang="vi-VN" sz="2800" b="1" dirty="0">
                        <a:latin typeface="Times New Roman" panose="02020603050405020304" pitchFamily="18" charset="0"/>
                        <a:cs typeface="Times New Roman" panose="02020603050405020304" pitchFamily="18" charset="0"/>
                      </a:endParaRPr>
                    </a:p>
                  </a:txBody>
                  <a:tcPr/>
                </a:tc>
                <a:tc>
                  <a:txBody>
                    <a:bodyPr/>
                    <a:lstStyle/>
                    <a:p>
                      <a:endParaRPr lang="vi-VN" sz="2800" dirty="0">
                        <a:latin typeface="Times New Roman" panose="02020603050405020304" pitchFamily="18" charset="0"/>
                        <a:cs typeface="Times New Roman" panose="02020603050405020304" pitchFamily="18" charset="0"/>
                      </a:endParaRPr>
                    </a:p>
                    <a:p>
                      <a:pPr algn="ctr"/>
                      <a:r>
                        <a:rPr lang="vi-VN" sz="2800" dirty="0">
                          <a:latin typeface="Times New Roman" panose="02020603050405020304" pitchFamily="18" charset="0"/>
                          <a:cs typeface="Times New Roman" panose="02020603050405020304" pitchFamily="18" charset="0"/>
                        </a:rPr>
                        <a:t>100.00%</a:t>
                      </a:r>
                    </a:p>
                  </a:txBody>
                  <a:tcPr/>
                </a:tc>
                <a:tc>
                  <a:txBody>
                    <a:bodyPr/>
                    <a:lstStyle/>
                    <a:p>
                      <a:endParaRPr lang="vi-VN" sz="2800" dirty="0">
                        <a:latin typeface="Times New Roman" panose="02020603050405020304" pitchFamily="18" charset="0"/>
                        <a:cs typeface="Times New Roman" panose="02020603050405020304" pitchFamily="18" charset="0"/>
                      </a:endParaRPr>
                    </a:p>
                    <a:p>
                      <a:pPr algn="ctr"/>
                      <a:r>
                        <a:rPr lang="vi-VN" sz="2800" dirty="0">
                          <a:latin typeface="Times New Roman" panose="02020603050405020304" pitchFamily="18" charset="0"/>
                          <a:cs typeface="Times New Roman" panose="02020603050405020304" pitchFamily="18" charset="0"/>
                        </a:rPr>
                        <a:t>100.00%</a:t>
                      </a:r>
                    </a:p>
                  </a:txBody>
                  <a:tcPr/>
                </a:tc>
                <a:extLst>
                  <a:ext uri="{0D108BD9-81ED-4DB2-BD59-A6C34878D82A}">
                    <a16:rowId xmlns:a16="http://schemas.microsoft.com/office/drawing/2014/main" val="3009515902"/>
                  </a:ext>
                </a:extLst>
              </a:tr>
              <a:tr h="591916">
                <a:tc>
                  <a:txBody>
                    <a:bodyPr/>
                    <a:lstStyle/>
                    <a:p>
                      <a:endParaRPr lang="en-US" sz="2800" b="1" dirty="0">
                        <a:latin typeface="+mj-lt"/>
                      </a:endParaRPr>
                    </a:p>
                    <a:p>
                      <a:pPr algn="ctr"/>
                      <a:r>
                        <a:rPr lang="en-US" sz="2800" b="1" dirty="0">
                          <a:latin typeface="Times New Roman" panose="02020603050405020304" pitchFamily="18" charset="0"/>
                          <a:cs typeface="Times New Roman" panose="02020603050405020304" pitchFamily="18" charset="0"/>
                        </a:rPr>
                        <a:t>Test Accuracy</a:t>
                      </a:r>
                      <a:endParaRPr lang="vi-VN" sz="2800" b="1" dirty="0">
                        <a:latin typeface="Times New Roman" panose="02020603050405020304" pitchFamily="18" charset="0"/>
                        <a:cs typeface="Times New Roman" panose="02020603050405020304" pitchFamily="18" charset="0"/>
                      </a:endParaRPr>
                    </a:p>
                  </a:txBody>
                  <a:tcPr/>
                </a:tc>
                <a:tc>
                  <a:txBody>
                    <a:bodyPr/>
                    <a:lstStyle/>
                    <a:p>
                      <a:endParaRPr lang="vi-VN" sz="2800" dirty="0">
                        <a:latin typeface="Times New Roman" panose="02020603050405020304" pitchFamily="18" charset="0"/>
                        <a:cs typeface="Times New Roman" panose="02020603050405020304" pitchFamily="18" charset="0"/>
                      </a:endParaRPr>
                    </a:p>
                    <a:p>
                      <a:pPr algn="ctr"/>
                      <a:r>
                        <a:rPr lang="vi-VN" sz="2800" dirty="0">
                          <a:latin typeface="Times New Roman" panose="02020603050405020304" pitchFamily="18" charset="0"/>
                          <a:cs typeface="Times New Roman" panose="02020603050405020304" pitchFamily="18" charset="0"/>
                        </a:rPr>
                        <a:t>87.20%</a:t>
                      </a:r>
                    </a:p>
                  </a:txBody>
                  <a:tcPr/>
                </a:tc>
                <a:tc>
                  <a:txBody>
                    <a:bodyPr/>
                    <a:lstStyle/>
                    <a:p>
                      <a:r>
                        <a:rPr lang="vi-VN" sz="2800" dirty="0">
                          <a:latin typeface="Times New Roman" panose="02020603050405020304" pitchFamily="18" charset="0"/>
                          <a:cs typeface="Times New Roman" panose="02020603050405020304" pitchFamily="18" charset="0"/>
                        </a:rPr>
                        <a:t> </a:t>
                      </a:r>
                    </a:p>
                    <a:p>
                      <a:pPr algn="ctr"/>
                      <a:r>
                        <a:rPr lang="vi-VN" sz="2800" dirty="0">
                          <a:latin typeface="Times New Roman" panose="02020603050405020304" pitchFamily="18" charset="0"/>
                          <a:cs typeface="Times New Roman" panose="02020603050405020304" pitchFamily="18" charset="0"/>
                        </a:rPr>
                        <a:t>87.40%</a:t>
                      </a:r>
                    </a:p>
                  </a:txBody>
                  <a:tcPr/>
                </a:tc>
                <a:extLst>
                  <a:ext uri="{0D108BD9-81ED-4DB2-BD59-A6C34878D82A}">
                    <a16:rowId xmlns:a16="http://schemas.microsoft.com/office/drawing/2014/main" val="982827696"/>
                  </a:ext>
                </a:extLst>
              </a:tr>
            </a:tbl>
          </a:graphicData>
        </a:graphic>
      </p:graphicFrame>
      <p:sp>
        <p:nvSpPr>
          <p:cNvPr id="69" name="TextBox 68">
            <a:extLst>
              <a:ext uri="{FF2B5EF4-FFF2-40B4-BE49-F238E27FC236}">
                <a16:creationId xmlns:a16="http://schemas.microsoft.com/office/drawing/2014/main" id="{3568990B-224F-D979-BBBD-9006950F702C}"/>
              </a:ext>
            </a:extLst>
          </p:cNvPr>
          <p:cNvSpPr txBox="1"/>
          <p:nvPr/>
        </p:nvSpPr>
        <p:spPr>
          <a:xfrm>
            <a:off x="24391417" y="9599961"/>
            <a:ext cx="8505065"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CONCLUSION</a:t>
            </a:r>
            <a:endParaRPr lang="vi-VN" sz="3600" dirty="0">
              <a:latin typeface="Times New Roman" panose="02020603050405020304" pitchFamily="18" charset="0"/>
              <a:cs typeface="Times New Roman" panose="02020603050405020304" pitchFamily="18" charset="0"/>
            </a:endParaRPr>
          </a:p>
        </p:txBody>
      </p:sp>
      <p:sp>
        <p:nvSpPr>
          <p:cNvPr id="70" name="TextBox 69">
            <a:extLst>
              <a:ext uri="{FF2B5EF4-FFF2-40B4-BE49-F238E27FC236}">
                <a16:creationId xmlns:a16="http://schemas.microsoft.com/office/drawing/2014/main" id="{29546A85-22FB-3E45-EDFD-7AA4E274415A}"/>
              </a:ext>
            </a:extLst>
          </p:cNvPr>
          <p:cNvSpPr txBox="1"/>
          <p:nvPr/>
        </p:nvSpPr>
        <p:spPr>
          <a:xfrm>
            <a:off x="24384482" y="10644708"/>
            <a:ext cx="8381077" cy="698652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 this project focused on sentiment analysis of IMDb movie reviews, we utilized a dataset of 10,000 reviews to compare the performance of two distinct models: Multi-Layer Perceptron (MCP) and Convolutional Neural Network (CNN). Surprisingly, both models achieved remarkable training accuracies of 100%, indicating their capacity to learn from the training data. However, when tested on the held-out data, the MCP model attained an accuracy of 87.20%, while the CNN model exhibited slightly improved performance with an accuracy of 87.40%. These results underscore the effectiveness of both models in capturing sentiment patterns in movie reviews. The CNN model's marginally higher accuracy suggests its ability to leverage local features through convolutional layers, providing a nuanced understanding of sentiment nuances within text. </a:t>
            </a:r>
            <a:endParaRPr lang="vi-VN" sz="2800" dirty="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6E5F9ED6-941F-2325-04E7-9645B9037D39}"/>
              </a:ext>
            </a:extLst>
          </p:cNvPr>
          <p:cNvSpPr txBox="1"/>
          <p:nvPr/>
        </p:nvSpPr>
        <p:spPr>
          <a:xfrm>
            <a:off x="26164279" y="17749889"/>
            <a:ext cx="4585293" cy="707886"/>
          </a:xfrm>
          <a:prstGeom prst="rect">
            <a:avLst/>
          </a:prstGeom>
          <a:solidFill>
            <a:srgbClr val="7030A0"/>
          </a:solidFill>
        </p:spPr>
        <p:txBody>
          <a:bodyPr wrap="square" rtlCol="0">
            <a:spAutoFit/>
          </a:bodyPr>
          <a:lstStyle/>
          <a:p>
            <a:pPr algn="ctr"/>
            <a:r>
              <a:rPr lang="en-US" sz="4000" dirty="0">
                <a:solidFill>
                  <a:srgbClr val="FFFFFF"/>
                </a:solidFill>
                <a:latin typeface="Times New Roman" panose="02020603050405020304" pitchFamily="18" charset="0"/>
                <a:cs typeface="Times New Roman" panose="02020603050405020304" pitchFamily="18" charset="0"/>
              </a:rPr>
              <a:t>REFERENCES</a:t>
            </a:r>
            <a:endParaRPr lang="vi-VN" sz="4000" dirty="0">
              <a:solidFill>
                <a:srgbClr val="FFFFFF"/>
              </a:solidFill>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F07972ED-ECD1-62FD-738B-688A72C9B0C3}"/>
              </a:ext>
            </a:extLst>
          </p:cNvPr>
          <p:cNvSpPr txBox="1"/>
          <p:nvPr/>
        </p:nvSpPr>
        <p:spPr>
          <a:xfrm>
            <a:off x="24435759" y="18911831"/>
            <a:ext cx="8381076"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 ChatGPT. https://chat.openai.com/</a:t>
            </a:r>
          </a:p>
          <a:p>
            <a:r>
              <a:rPr lang="en-US" sz="2800">
                <a:latin typeface="Times New Roman" panose="02020603050405020304" pitchFamily="18" charset="0"/>
                <a:cs typeface="Times New Roman" panose="02020603050405020304" pitchFamily="18" charset="0"/>
              </a:rPr>
              <a:t>2. Yasserh</a:t>
            </a:r>
            <a:r>
              <a:rPr lang="en-US" sz="2800" dirty="0">
                <a:latin typeface="Times New Roman" panose="02020603050405020304" pitchFamily="18" charset="0"/>
                <a:cs typeface="Times New Roman" panose="02020603050405020304" pitchFamily="18" charset="0"/>
              </a:rPr>
              <a:t>. (2021). IMDb Movie Ratings Sentiment Analysis. Kaggle. </a:t>
            </a:r>
            <a:r>
              <a:rPr lang="en-US" sz="2800" dirty="0">
                <a:latin typeface="Times New Roman" panose="02020603050405020304" pitchFamily="18" charset="0"/>
                <a:cs typeface="Times New Roman" panose="02020603050405020304" pitchFamily="18" charset="0"/>
                <a:hlinkClick r:id="rId8"/>
              </a:rPr>
              <a:t>https://www.kaggle.com/datasets/yasserh/imdb-movie-ratings-sentiment-analysis</a:t>
            </a:r>
            <a:endParaRPr lang="en-US" sz="2800" dirty="0">
              <a:latin typeface="Times New Roman" panose="02020603050405020304" pitchFamily="18" charset="0"/>
              <a:cs typeface="Times New Roman" panose="02020603050405020304" pitchFamily="18" charset="0"/>
            </a:endParaRPr>
          </a:p>
          <a:p>
            <a:endParaRPr 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967497"/>
      </p:ext>
    </p:extLst>
  </p:cSld>
  <p:clrMapOvr>
    <a:masterClrMapping/>
  </p:clrMapOvr>
</p:sld>
</file>

<file path=ppt/theme/theme1.xml><?xml version="1.0" encoding="utf-8"?>
<a:theme xmlns:a="http://schemas.openxmlformats.org/drawingml/2006/main" name="Office Theme">
  <a:themeElements>
    <a:clrScheme name="Custom 11">
      <a:dk1>
        <a:srgbClr val="33006F"/>
      </a:dk1>
      <a:lt1>
        <a:srgbClr val="E8D3A2"/>
      </a:lt1>
      <a:dk2>
        <a:srgbClr val="797979"/>
      </a:dk2>
      <a:lt2>
        <a:srgbClr val="917B4C"/>
      </a:lt2>
      <a:accent1>
        <a:srgbClr val="33016F"/>
      </a:accent1>
      <a:accent2>
        <a:srgbClr val="E8D3A2"/>
      </a:accent2>
      <a:accent3>
        <a:srgbClr val="797979"/>
      </a:accent3>
      <a:accent4>
        <a:srgbClr val="917B43"/>
      </a:accent4>
      <a:accent5>
        <a:srgbClr val="424242"/>
      </a:accent5>
      <a:accent6>
        <a:srgbClr val="797979"/>
      </a:accent6>
      <a:hlink>
        <a:srgbClr val="A9A9A9"/>
      </a:hlink>
      <a:folHlink>
        <a:srgbClr val="D5D5D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573</TotalTime>
  <Words>762</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Encode Sans Normal Black</vt:lpstr>
      <vt:lpstr>Times New Roman</vt:lpstr>
      <vt:lpstr>Office Theme</vt:lpstr>
      <vt:lpstr>SENTIMENT ANALYSIS ABOUT IMDB MOVIE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HERE</dc:title>
  <dc:creator>Sydney Brown</dc:creator>
  <cp:lastModifiedBy>Sunny Dao</cp:lastModifiedBy>
  <cp:revision>20</cp:revision>
  <dcterms:created xsi:type="dcterms:W3CDTF">2018-02-06T21:34:11Z</dcterms:created>
  <dcterms:modified xsi:type="dcterms:W3CDTF">2023-08-13T02:25:27Z</dcterms:modified>
</cp:coreProperties>
</file>