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40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BEFD-1D4C-4D27-8534-4326308FABF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EA25-99F7-405A-AF34-FEEFC818E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209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420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93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3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67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37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499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614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66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20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8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76513" y="2875478"/>
            <a:ext cx="10501312" cy="1568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177"/>
              </a:lnSpc>
              <a:buNone/>
            </a:pPr>
            <a:r>
              <a:rPr lang="en-US" sz="494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Automation Testing by Selenium</a:t>
            </a:r>
            <a:endParaRPr lang="en-US" sz="4942" dirty="0"/>
          </a:p>
        </p:txBody>
      </p:sp>
      <p:sp>
        <p:nvSpPr>
          <p:cNvPr id="10" name="Text 6"/>
          <p:cNvSpPr/>
          <p:nvPr/>
        </p:nvSpPr>
        <p:spPr>
          <a:xfrm>
            <a:off x="7983141" y="5470029"/>
            <a:ext cx="96679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endParaRPr lang="en-US" sz="2149" dirty="0"/>
          </a:p>
        </p:txBody>
      </p:sp>
      <p:sp>
        <p:nvSpPr>
          <p:cNvPr id="14" name="Shape 10"/>
          <p:cNvSpPr/>
          <p:nvPr/>
        </p:nvSpPr>
        <p:spPr>
          <a:xfrm>
            <a:off x="9863852" y="5412165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11890653" y="5412165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9"/>
          <p:cNvSpPr/>
          <p:nvPr/>
        </p:nvSpPr>
        <p:spPr>
          <a:xfrm>
            <a:off x="6091238" y="7968734"/>
            <a:ext cx="2724150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8"/>
              </a:lnSpc>
              <a:buNone/>
            </a:pPr>
            <a:endParaRPr lang="en-US" sz="1791" dirty="0"/>
          </a:p>
        </p:txBody>
      </p:sp>
      <p:sp>
        <p:nvSpPr>
          <p:cNvPr id="24" name="Text 20"/>
          <p:cNvSpPr/>
          <p:nvPr/>
        </p:nvSpPr>
        <p:spPr>
          <a:xfrm>
            <a:off x="6091238" y="8425696"/>
            <a:ext cx="3756422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25" name="Text 21"/>
          <p:cNvSpPr/>
          <p:nvPr/>
        </p:nvSpPr>
        <p:spPr>
          <a:xfrm>
            <a:off x="10276761" y="7968734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8"/>
              </a:lnSpc>
              <a:buNone/>
            </a:pPr>
            <a:endParaRPr lang="en-US" sz="1791" dirty="0"/>
          </a:p>
        </p:txBody>
      </p:sp>
      <p:sp>
        <p:nvSpPr>
          <p:cNvPr id="26" name="Text 22"/>
          <p:cNvSpPr/>
          <p:nvPr/>
        </p:nvSpPr>
        <p:spPr>
          <a:xfrm>
            <a:off x="10276761" y="8425696"/>
            <a:ext cx="3756422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07" y="9394627"/>
            <a:ext cx="97155" cy="129540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6350437" y="9328666"/>
            <a:ext cx="767512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9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69228-675A-F3A0-8096-770BBFD1B59A}"/>
              </a:ext>
            </a:extLst>
          </p:cNvPr>
          <p:cNvSpPr txBox="1"/>
          <p:nvPr/>
        </p:nvSpPr>
        <p:spPr>
          <a:xfrm>
            <a:off x="6743941" y="4617006"/>
            <a:ext cx="73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Presented By: Sunny Dhokane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377672"/>
            <a:ext cx="9244727" cy="1624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 Search and Contact Form</a:t>
            </a:r>
            <a:endParaRPr lang="en-US" sz="5116" dirty="0"/>
          </a:p>
        </p:txBody>
      </p:sp>
      <p:sp>
        <p:nvSpPr>
          <p:cNvPr id="6" name="Text 2"/>
          <p:cNvSpPr/>
          <p:nvPr/>
        </p:nvSpPr>
        <p:spPr>
          <a:xfrm>
            <a:off x="864037" y="3372207"/>
            <a:ext cx="92447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After login, navigate through slides on searching for products and completing a contact form. Learn how to efficiently search for products and effectively interact with the contact form.</a:t>
            </a:r>
            <a:endParaRPr lang="en-US" sz="1944" dirty="0"/>
          </a:p>
        </p:txBody>
      </p:sp>
      <p:sp>
        <p:nvSpPr>
          <p:cNvPr id="7" name="Shape 3"/>
          <p:cNvSpPr/>
          <p:nvPr/>
        </p:nvSpPr>
        <p:spPr>
          <a:xfrm>
            <a:off x="864037" y="5112663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072753" y="5195411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69" dirty="0"/>
          </a:p>
        </p:txBody>
      </p:sp>
      <p:sp>
        <p:nvSpPr>
          <p:cNvPr id="9" name="Text 5"/>
          <p:cNvSpPr/>
          <p:nvPr/>
        </p:nvSpPr>
        <p:spPr>
          <a:xfrm>
            <a:off x="1666280" y="511266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Search Product</a:t>
            </a:r>
            <a:endParaRPr lang="en-US" sz="2558" dirty="0"/>
          </a:p>
        </p:txBody>
      </p:sp>
      <p:sp>
        <p:nvSpPr>
          <p:cNvPr id="10" name="Text 6"/>
          <p:cNvSpPr/>
          <p:nvPr/>
        </p:nvSpPr>
        <p:spPr>
          <a:xfrm>
            <a:off x="1666280" y="5666780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the search functionality to find products quickly.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5609868" y="5112663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5778460" y="5195411"/>
            <a:ext cx="218242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69" dirty="0"/>
          </a:p>
        </p:txBody>
      </p:sp>
      <p:sp>
        <p:nvSpPr>
          <p:cNvPr id="13" name="Text 9"/>
          <p:cNvSpPr/>
          <p:nvPr/>
        </p:nvSpPr>
        <p:spPr>
          <a:xfrm>
            <a:off x="6412111" y="511266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Contact Form</a:t>
            </a:r>
            <a:endParaRPr lang="en-US" sz="2558" dirty="0"/>
          </a:p>
        </p:txBody>
      </p:sp>
      <p:sp>
        <p:nvSpPr>
          <p:cNvPr id="14" name="Text 10"/>
          <p:cNvSpPr/>
          <p:nvPr/>
        </p:nvSpPr>
        <p:spPr>
          <a:xfrm>
            <a:off x="6412111" y="5666780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 how to fill out and submit the contact form with ease.</a:t>
            </a:r>
            <a:endParaRPr lang="en-US" sz="1944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33532" y="897255"/>
            <a:ext cx="6266498" cy="595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89"/>
              </a:lnSpc>
              <a:buNone/>
            </a:pPr>
            <a:r>
              <a:rPr lang="en-US" sz="375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 3:Search Product</a:t>
            </a:r>
            <a:endParaRPr lang="en-US" sz="3751" dirty="0"/>
          </a:p>
        </p:txBody>
      </p:sp>
      <p:sp>
        <p:nvSpPr>
          <p:cNvPr id="7" name="Shape 3"/>
          <p:cNvSpPr/>
          <p:nvPr/>
        </p:nvSpPr>
        <p:spPr>
          <a:xfrm>
            <a:off x="633532" y="3598426"/>
            <a:ext cx="7876937" cy="2971800"/>
          </a:xfrm>
          <a:prstGeom prst="roundRect">
            <a:avLst>
              <a:gd name="adj" fmla="val 54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823079" y="3722251"/>
            <a:ext cx="225421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1"/>
              </a:lnSpc>
              <a:buNone/>
            </a:pPr>
            <a:endParaRPr lang="en-US" sz="1425" dirty="0"/>
          </a:p>
        </p:txBody>
      </p:sp>
      <p:pic>
        <p:nvPicPr>
          <p:cNvPr id="24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105025" y="1876425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33532" y="897255"/>
            <a:ext cx="6266498" cy="595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89"/>
              </a:lnSpc>
              <a:buNone/>
            </a:pPr>
            <a:r>
              <a:rPr lang="en-US" sz="375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 4: Contact Us Form</a:t>
            </a:r>
            <a:endParaRPr lang="en-US" sz="3751" dirty="0"/>
          </a:p>
        </p:txBody>
      </p:sp>
      <p:sp>
        <p:nvSpPr>
          <p:cNvPr id="7" name="Shape 3"/>
          <p:cNvSpPr/>
          <p:nvPr/>
        </p:nvSpPr>
        <p:spPr>
          <a:xfrm>
            <a:off x="633532" y="3598426"/>
            <a:ext cx="7876937" cy="2971800"/>
          </a:xfrm>
          <a:prstGeom prst="roundRect">
            <a:avLst>
              <a:gd name="adj" fmla="val 54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823079" y="3722251"/>
            <a:ext cx="225421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1"/>
              </a:lnSpc>
              <a:buNone/>
            </a:pPr>
            <a:endParaRPr lang="en-US" sz="1425" dirty="0"/>
          </a:p>
        </p:txBody>
      </p:sp>
      <p:pic>
        <p:nvPicPr>
          <p:cNvPr id="24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666999" y="2076450"/>
            <a:ext cx="978217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329232" y="3530798"/>
            <a:ext cx="6266498" cy="595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89"/>
              </a:lnSpc>
              <a:buNone/>
            </a:pPr>
            <a:r>
              <a:rPr lang="en-US" sz="8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8000" dirty="0"/>
          </a:p>
        </p:txBody>
      </p:sp>
      <p:sp>
        <p:nvSpPr>
          <p:cNvPr id="7" name="Shape 3"/>
          <p:cNvSpPr/>
          <p:nvPr/>
        </p:nvSpPr>
        <p:spPr>
          <a:xfrm>
            <a:off x="633532" y="3598426"/>
            <a:ext cx="7876937" cy="2971800"/>
          </a:xfrm>
          <a:prstGeom prst="roundRect">
            <a:avLst>
              <a:gd name="adj" fmla="val 54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823079" y="3722251"/>
            <a:ext cx="225421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1"/>
              </a:lnSpc>
              <a:buNone/>
            </a:pPr>
            <a:endParaRPr lang="en-US" sz="1425" dirty="0"/>
          </a:p>
        </p:txBody>
      </p:sp>
      <p:pic>
        <p:nvPicPr>
          <p:cNvPr id="24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1373981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Features of Selenium</a:t>
            </a:r>
            <a:endParaRPr lang="en-US" sz="5116" dirty="0"/>
          </a:p>
        </p:txBody>
      </p:sp>
      <p:sp>
        <p:nvSpPr>
          <p:cNvPr id="5" name="Text 2"/>
          <p:cNvSpPr/>
          <p:nvPr/>
        </p:nvSpPr>
        <p:spPr>
          <a:xfrm>
            <a:off x="864037" y="2679859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is a popular open-source tool for automating web browsers. It is widely used by software testers to automate web application testing.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864037" y="3994428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Cross-Browser Compatibility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864037" y="505325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supports multiple browsers, including Chrome, Firefox, Safari, and Internet Explorer.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3994428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Multiple Programming Languages</a:t>
            </a:r>
            <a:endParaRPr lang="en-US" sz="2558" dirty="0"/>
          </a:p>
        </p:txBody>
      </p:sp>
      <p:sp>
        <p:nvSpPr>
          <p:cNvPr id="9" name="Text 6"/>
          <p:cNvSpPr/>
          <p:nvPr/>
        </p:nvSpPr>
        <p:spPr>
          <a:xfrm>
            <a:off x="5372695" y="505325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can be used with various programming languages, including Java, Python, C#, and Ruby.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9881354" y="399442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Open-Source</a:t>
            </a:r>
            <a:endParaRPr lang="en-US" sz="2558" dirty="0"/>
          </a:p>
        </p:txBody>
      </p:sp>
      <p:sp>
        <p:nvSpPr>
          <p:cNvPr id="11" name="Text 8"/>
          <p:cNvSpPr/>
          <p:nvPr/>
        </p:nvSpPr>
        <p:spPr>
          <a:xfrm>
            <a:off x="9881354" y="464724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is an open-source tool, which means it is free to use and modify.</a:t>
            </a:r>
            <a:endParaRPr lang="en-US" sz="1944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03" y="1805702"/>
            <a:ext cx="4979075" cy="46181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6608" y="721876"/>
            <a:ext cx="5731788" cy="667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6"/>
              </a:lnSpc>
              <a:buNone/>
            </a:pPr>
            <a:r>
              <a:rPr lang="en-US" sz="420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 of Selenium</a:t>
            </a:r>
            <a:endParaRPr lang="en-US" sz="4205" dirty="0"/>
          </a:p>
        </p:txBody>
      </p:sp>
      <p:sp>
        <p:nvSpPr>
          <p:cNvPr id="7" name="Text 2"/>
          <p:cNvSpPr/>
          <p:nvPr/>
        </p:nvSpPr>
        <p:spPr>
          <a:xfrm>
            <a:off x="6196608" y="1693664"/>
            <a:ext cx="7723584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6"/>
              </a:lnSpc>
              <a:buNone/>
            </a:pPr>
            <a:r>
              <a:rPr lang="en-US" sz="15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offers several advantages for software testers, making it a valuable tool for automating web application testing.</a:t>
            </a:r>
            <a:endParaRPr lang="en-US" sz="1598" dirty="0"/>
          </a:p>
        </p:txBody>
      </p:sp>
      <p:sp>
        <p:nvSpPr>
          <p:cNvPr id="8" name="Shape 3"/>
          <p:cNvSpPr/>
          <p:nvPr/>
        </p:nvSpPr>
        <p:spPr>
          <a:xfrm>
            <a:off x="6196608" y="2571036"/>
            <a:ext cx="7723584" cy="1510308"/>
          </a:xfrm>
          <a:prstGeom prst="roundRect">
            <a:avLst>
              <a:gd name="adj" fmla="val 1209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/>
          <p:cNvSpPr/>
          <p:nvPr/>
        </p:nvSpPr>
        <p:spPr>
          <a:xfrm>
            <a:off x="6399490" y="2773918"/>
            <a:ext cx="2669977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8"/>
              </a:lnSpc>
              <a:buNone/>
            </a:pPr>
            <a:r>
              <a:rPr lang="en-US" sz="210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Reduced Testing Time</a:t>
            </a:r>
            <a:endParaRPr lang="en-US" sz="2102" dirty="0"/>
          </a:p>
        </p:txBody>
      </p:sp>
      <p:sp>
        <p:nvSpPr>
          <p:cNvPr id="10" name="Text 5"/>
          <p:cNvSpPr/>
          <p:nvPr/>
        </p:nvSpPr>
        <p:spPr>
          <a:xfrm>
            <a:off x="6399490" y="3229332"/>
            <a:ext cx="7317819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6"/>
              </a:lnSpc>
              <a:buNone/>
            </a:pPr>
            <a:r>
              <a:rPr lang="en-US" sz="15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can automate repetitive tasks, saving time and effort for testers.</a:t>
            </a:r>
            <a:endParaRPr lang="en-US" sz="1598" dirty="0"/>
          </a:p>
        </p:txBody>
      </p:sp>
      <p:sp>
        <p:nvSpPr>
          <p:cNvPr id="11" name="Shape 6"/>
          <p:cNvSpPr/>
          <p:nvPr/>
        </p:nvSpPr>
        <p:spPr>
          <a:xfrm>
            <a:off x="6196608" y="4284226"/>
            <a:ext cx="7723584" cy="1510308"/>
          </a:xfrm>
          <a:prstGeom prst="roundRect">
            <a:avLst>
              <a:gd name="adj" fmla="val 1209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6399490" y="4487108"/>
            <a:ext cx="2844641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8"/>
              </a:lnSpc>
              <a:buNone/>
            </a:pPr>
            <a:r>
              <a:rPr lang="en-US" sz="210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Test Coverage</a:t>
            </a:r>
            <a:endParaRPr lang="en-US" sz="2102" dirty="0"/>
          </a:p>
        </p:txBody>
      </p:sp>
      <p:sp>
        <p:nvSpPr>
          <p:cNvPr id="13" name="Text 8"/>
          <p:cNvSpPr/>
          <p:nvPr/>
        </p:nvSpPr>
        <p:spPr>
          <a:xfrm>
            <a:off x="6399490" y="4942523"/>
            <a:ext cx="7317819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6"/>
              </a:lnSpc>
              <a:buNone/>
            </a:pPr>
            <a:r>
              <a:rPr lang="en-US" sz="15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allows testers to execute a wider range of tests, ensuring comprehensive test coverage.</a:t>
            </a:r>
            <a:endParaRPr lang="en-US" sz="1598" dirty="0"/>
          </a:p>
        </p:txBody>
      </p:sp>
      <p:sp>
        <p:nvSpPr>
          <p:cNvPr id="14" name="Shape 9"/>
          <p:cNvSpPr/>
          <p:nvPr/>
        </p:nvSpPr>
        <p:spPr>
          <a:xfrm>
            <a:off x="6196608" y="5997416"/>
            <a:ext cx="7723584" cy="1510308"/>
          </a:xfrm>
          <a:prstGeom prst="roundRect">
            <a:avLst>
              <a:gd name="adj" fmla="val 1209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6399490" y="6200299"/>
            <a:ext cx="2669977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8"/>
              </a:lnSpc>
              <a:buNone/>
            </a:pPr>
            <a:r>
              <a:rPr lang="en-US" sz="210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Increased Accuracy</a:t>
            </a:r>
            <a:endParaRPr lang="en-US" sz="2102" dirty="0"/>
          </a:p>
        </p:txBody>
      </p:sp>
      <p:sp>
        <p:nvSpPr>
          <p:cNvPr id="16" name="Text 11"/>
          <p:cNvSpPr/>
          <p:nvPr/>
        </p:nvSpPr>
        <p:spPr>
          <a:xfrm>
            <a:off x="6399490" y="6655713"/>
            <a:ext cx="7317819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6"/>
              </a:lnSpc>
              <a:buNone/>
            </a:pPr>
            <a:r>
              <a:rPr lang="en-US" sz="15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reduces the risk of human error, leading to more accurate test results.</a:t>
            </a:r>
            <a:endParaRPr lang="en-US" sz="1598" dirty="0"/>
          </a:p>
        </p:txBody>
      </p:sp>
      <p:pic>
        <p:nvPicPr>
          <p:cNvPr id="17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1819275"/>
            <a:ext cx="5054322" cy="4591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490299"/>
            <a:ext cx="5449610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76"/>
              </a:lnSpc>
              <a:buNone/>
            </a:pPr>
            <a:r>
              <a:rPr lang="en-US" sz="358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Disadvantages of Selenium</a:t>
            </a:r>
            <a:endParaRPr lang="en-US" sz="3581" dirty="0"/>
          </a:p>
        </p:txBody>
      </p:sp>
      <p:sp>
        <p:nvSpPr>
          <p:cNvPr id="7" name="Text 2"/>
          <p:cNvSpPr/>
          <p:nvPr/>
        </p:nvSpPr>
        <p:spPr>
          <a:xfrm>
            <a:off x="6091238" y="1318022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While Selenium offers numerous benefits, it also has some drawbacks that testers should be aware of.</a:t>
            </a:r>
            <a:endParaRPr lang="en-US" sz="1361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2065496"/>
            <a:ext cx="431959" cy="43195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91238" y="2670215"/>
            <a:ext cx="229028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Maintenance Overhead</a:t>
            </a:r>
            <a:endParaRPr lang="en-US" sz="1791" dirty="0"/>
          </a:p>
        </p:txBody>
      </p:sp>
      <p:sp>
        <p:nvSpPr>
          <p:cNvPr id="10" name="Text 4"/>
          <p:cNvSpPr/>
          <p:nvPr/>
        </p:nvSpPr>
        <p:spPr>
          <a:xfrm>
            <a:off x="6091238" y="3058001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tests require regular maintenance to keep them up-to-date with changes in the application.</a:t>
            </a:r>
            <a:endParaRPr lang="en-US" sz="1361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4129564"/>
            <a:ext cx="431959" cy="43195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91238" y="4734282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Learning Curve</a:t>
            </a:r>
            <a:endParaRPr lang="en-US" sz="1791" dirty="0"/>
          </a:p>
        </p:txBody>
      </p:sp>
      <p:sp>
        <p:nvSpPr>
          <p:cNvPr id="13" name="Text 6"/>
          <p:cNvSpPr/>
          <p:nvPr/>
        </p:nvSpPr>
        <p:spPr>
          <a:xfrm>
            <a:off x="6091238" y="5122069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can be challenging to learn and use, requiring a good understanding of web development concepts.</a:t>
            </a:r>
            <a:endParaRPr lang="en-US" sz="1361" dirty="0"/>
          </a:p>
        </p:txBody>
      </p:sp>
      <p:pic>
        <p:nvPicPr>
          <p:cNvPr id="17" name="Image 6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533" y="2299216"/>
            <a:ext cx="4951333" cy="363104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8903" y="761643"/>
            <a:ext cx="7646194" cy="1407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43"/>
              </a:lnSpc>
              <a:buNone/>
            </a:pPr>
            <a:r>
              <a:rPr lang="en-US" sz="4434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Automated Automation Exercise Website</a:t>
            </a:r>
            <a:endParaRPr lang="en-US" sz="4434" dirty="0"/>
          </a:p>
        </p:txBody>
      </p:sp>
      <p:sp>
        <p:nvSpPr>
          <p:cNvPr id="7" name="Text 2"/>
          <p:cNvSpPr/>
          <p:nvPr/>
        </p:nvSpPr>
        <p:spPr>
          <a:xfrm>
            <a:off x="748903" y="2490430"/>
            <a:ext cx="7646194" cy="1026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6"/>
              </a:lnSpc>
              <a:buNone/>
            </a:pPr>
            <a:r>
              <a:rPr lang="en-US" sz="168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will demonstrate how to automate the Automation Exercise website using Selenium. We will cover the process of setting up Selenium, writing test scripts, and executing tests.</a:t>
            </a:r>
            <a:endParaRPr lang="en-US" sz="1685" dirty="0"/>
          </a:p>
        </p:txBody>
      </p:sp>
      <p:sp>
        <p:nvSpPr>
          <p:cNvPr id="8" name="Shape 3"/>
          <p:cNvSpPr/>
          <p:nvPr/>
        </p:nvSpPr>
        <p:spPr>
          <a:xfrm>
            <a:off x="748903" y="3998833"/>
            <a:ext cx="481489" cy="481489"/>
          </a:xfrm>
          <a:prstGeom prst="roundRect">
            <a:avLst>
              <a:gd name="adj" fmla="val 4000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/>
          <p:cNvSpPr/>
          <p:nvPr/>
        </p:nvSpPr>
        <p:spPr>
          <a:xfrm>
            <a:off x="929759" y="4070628"/>
            <a:ext cx="119658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61" dirty="0"/>
          </a:p>
        </p:txBody>
      </p:sp>
      <p:sp>
        <p:nvSpPr>
          <p:cNvPr id="10" name="Text 5"/>
          <p:cNvSpPr/>
          <p:nvPr/>
        </p:nvSpPr>
        <p:spPr>
          <a:xfrm>
            <a:off x="1444347" y="3998833"/>
            <a:ext cx="2815709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1"/>
              </a:lnSpc>
              <a:buNone/>
            </a:pPr>
            <a:r>
              <a:rPr lang="en-US" sz="221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</a:t>
            </a:r>
            <a:endParaRPr lang="en-US" sz="2217" dirty="0"/>
          </a:p>
        </p:txBody>
      </p:sp>
      <p:sp>
        <p:nvSpPr>
          <p:cNvPr id="11" name="Text 6"/>
          <p:cNvSpPr/>
          <p:nvPr/>
        </p:nvSpPr>
        <p:spPr>
          <a:xfrm>
            <a:off x="1444347" y="4479131"/>
            <a:ext cx="6950750" cy="1026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6"/>
              </a:lnSpc>
              <a:buNone/>
            </a:pPr>
            <a:r>
              <a:rPr lang="en-US" sz="168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is a powerful tool for automating web applications. It is open-source, cross-platform, and supports multiple programming languages.</a:t>
            </a:r>
            <a:endParaRPr lang="en-US" sz="1685" dirty="0"/>
          </a:p>
        </p:txBody>
      </p:sp>
      <p:sp>
        <p:nvSpPr>
          <p:cNvPr id="12" name="Shape 7"/>
          <p:cNvSpPr/>
          <p:nvPr/>
        </p:nvSpPr>
        <p:spPr>
          <a:xfrm>
            <a:off x="748903" y="5960745"/>
            <a:ext cx="481489" cy="481489"/>
          </a:xfrm>
          <a:prstGeom prst="roundRect">
            <a:avLst>
              <a:gd name="adj" fmla="val 4000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8"/>
          <p:cNvSpPr/>
          <p:nvPr/>
        </p:nvSpPr>
        <p:spPr>
          <a:xfrm>
            <a:off x="894993" y="6032540"/>
            <a:ext cx="189190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61" dirty="0"/>
          </a:p>
        </p:txBody>
      </p:sp>
      <p:sp>
        <p:nvSpPr>
          <p:cNvPr id="14" name="Text 9"/>
          <p:cNvSpPr/>
          <p:nvPr/>
        </p:nvSpPr>
        <p:spPr>
          <a:xfrm>
            <a:off x="1444347" y="5960745"/>
            <a:ext cx="2815709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1"/>
              </a:lnSpc>
              <a:buNone/>
            </a:pPr>
            <a:r>
              <a:rPr lang="en-US" sz="221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Drawbacks</a:t>
            </a:r>
            <a:endParaRPr lang="en-US" sz="2217" dirty="0"/>
          </a:p>
        </p:txBody>
      </p:sp>
      <p:sp>
        <p:nvSpPr>
          <p:cNvPr id="15" name="Text 10"/>
          <p:cNvSpPr/>
          <p:nvPr/>
        </p:nvSpPr>
        <p:spPr>
          <a:xfrm>
            <a:off x="1444347" y="6441043"/>
            <a:ext cx="6950750" cy="1026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6"/>
              </a:lnSpc>
              <a:buNone/>
            </a:pPr>
            <a:r>
              <a:rPr lang="en-US" sz="168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Selenium can be challenging to learn and use. It requires a good understanding of web development concepts and programming languages.</a:t>
            </a:r>
            <a:endParaRPr lang="en-US" sz="1685" dirty="0"/>
          </a:p>
        </p:txBody>
      </p:sp>
      <p:pic>
        <p:nvPicPr>
          <p:cNvPr id="16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98" y="2225754"/>
            <a:ext cx="5054203" cy="37780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4837" y="1048226"/>
            <a:ext cx="4547830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76"/>
              </a:lnSpc>
              <a:buNone/>
            </a:pPr>
            <a:r>
              <a:rPr lang="en-US" sz="358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Details</a:t>
            </a:r>
            <a:endParaRPr lang="en-US" sz="3581" dirty="0"/>
          </a:p>
        </p:txBody>
      </p:sp>
      <p:sp>
        <p:nvSpPr>
          <p:cNvPr id="7" name="Text 2"/>
          <p:cNvSpPr/>
          <p:nvPr/>
        </p:nvSpPr>
        <p:spPr>
          <a:xfrm>
            <a:off x="604837" y="1875949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will focus on automating the Automation Exercise website using Selenium. We will create a suite of test cases to cover various functionalities of the website.</a:t>
            </a:r>
            <a:endParaRPr lang="en-US" sz="1361" dirty="0"/>
          </a:p>
        </p:txBody>
      </p:sp>
      <p:sp>
        <p:nvSpPr>
          <p:cNvPr id="8" name="Shape 3"/>
          <p:cNvSpPr/>
          <p:nvPr/>
        </p:nvSpPr>
        <p:spPr>
          <a:xfrm>
            <a:off x="852607" y="2623423"/>
            <a:ext cx="22860" cy="4557832"/>
          </a:xfrm>
          <a:prstGeom prst="roundRect">
            <a:avLst>
              <a:gd name="adj" fmla="val 6804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/>
          <p:cNvSpPr/>
          <p:nvPr/>
        </p:nvSpPr>
        <p:spPr>
          <a:xfrm>
            <a:off x="1035546" y="3000613"/>
            <a:ext cx="604837" cy="22860"/>
          </a:xfrm>
          <a:prstGeom prst="roundRect">
            <a:avLst>
              <a:gd name="adj" fmla="val 6804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5"/>
          <p:cNvSpPr/>
          <p:nvPr/>
        </p:nvSpPr>
        <p:spPr>
          <a:xfrm>
            <a:off x="669667" y="2817733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815638" y="2875597"/>
            <a:ext cx="96679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49" dirty="0"/>
          </a:p>
        </p:txBody>
      </p:sp>
      <p:sp>
        <p:nvSpPr>
          <p:cNvPr id="12" name="Text 7"/>
          <p:cNvSpPr/>
          <p:nvPr/>
        </p:nvSpPr>
        <p:spPr>
          <a:xfrm>
            <a:off x="1814513" y="2796183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Registration</a:t>
            </a:r>
            <a:endParaRPr lang="en-US" sz="1791" dirty="0"/>
          </a:p>
        </p:txBody>
      </p:sp>
      <p:sp>
        <p:nvSpPr>
          <p:cNvPr id="13" name="Text 8"/>
          <p:cNvSpPr/>
          <p:nvPr/>
        </p:nvSpPr>
        <p:spPr>
          <a:xfrm>
            <a:off x="1814513" y="3183969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test case will verify the user registration functionality of the website.</a:t>
            </a:r>
            <a:endParaRPr lang="en-US" sz="1361" dirty="0"/>
          </a:p>
        </p:txBody>
      </p:sp>
      <p:sp>
        <p:nvSpPr>
          <p:cNvPr id="14" name="Shape 9"/>
          <p:cNvSpPr/>
          <p:nvPr/>
        </p:nvSpPr>
        <p:spPr>
          <a:xfrm>
            <a:off x="1035546" y="4183261"/>
            <a:ext cx="604837" cy="22860"/>
          </a:xfrm>
          <a:prstGeom prst="roundRect">
            <a:avLst>
              <a:gd name="adj" fmla="val 6804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0"/>
          <p:cNvSpPr/>
          <p:nvPr/>
        </p:nvSpPr>
        <p:spPr>
          <a:xfrm>
            <a:off x="669667" y="4000381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787658" y="4058245"/>
            <a:ext cx="15275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49" dirty="0"/>
          </a:p>
        </p:txBody>
      </p:sp>
      <p:sp>
        <p:nvSpPr>
          <p:cNvPr id="17" name="Text 12"/>
          <p:cNvSpPr/>
          <p:nvPr/>
        </p:nvSpPr>
        <p:spPr>
          <a:xfrm>
            <a:off x="1814513" y="397883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Login</a:t>
            </a:r>
            <a:endParaRPr lang="en-US" sz="1791" dirty="0"/>
          </a:p>
        </p:txBody>
      </p:sp>
      <p:sp>
        <p:nvSpPr>
          <p:cNvPr id="18" name="Text 13"/>
          <p:cNvSpPr/>
          <p:nvPr/>
        </p:nvSpPr>
        <p:spPr>
          <a:xfrm>
            <a:off x="1814513" y="4366617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test case will verify the user login functionality of the website.</a:t>
            </a:r>
            <a:endParaRPr lang="en-US" sz="1361" dirty="0"/>
          </a:p>
        </p:txBody>
      </p:sp>
      <p:sp>
        <p:nvSpPr>
          <p:cNvPr id="19" name="Shape 14"/>
          <p:cNvSpPr/>
          <p:nvPr/>
        </p:nvSpPr>
        <p:spPr>
          <a:xfrm>
            <a:off x="1035546" y="5365909"/>
            <a:ext cx="604837" cy="22860"/>
          </a:xfrm>
          <a:prstGeom prst="roundRect">
            <a:avLst>
              <a:gd name="adj" fmla="val 6804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669667" y="5183029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6"/>
          <p:cNvSpPr/>
          <p:nvPr/>
        </p:nvSpPr>
        <p:spPr>
          <a:xfrm>
            <a:off x="790277" y="5240893"/>
            <a:ext cx="147399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149" dirty="0"/>
          </a:p>
        </p:txBody>
      </p:sp>
      <p:sp>
        <p:nvSpPr>
          <p:cNvPr id="22" name="Text 17"/>
          <p:cNvSpPr/>
          <p:nvPr/>
        </p:nvSpPr>
        <p:spPr>
          <a:xfrm>
            <a:off x="1814513" y="5161478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Search Product</a:t>
            </a:r>
            <a:endParaRPr lang="en-US" sz="1791" dirty="0"/>
          </a:p>
        </p:txBody>
      </p:sp>
      <p:sp>
        <p:nvSpPr>
          <p:cNvPr id="23" name="Text 18"/>
          <p:cNvSpPr/>
          <p:nvPr/>
        </p:nvSpPr>
        <p:spPr>
          <a:xfrm>
            <a:off x="1814513" y="5549265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test case will verify the product search functionality of the website.</a:t>
            </a:r>
            <a:endParaRPr lang="en-US" sz="1361" dirty="0"/>
          </a:p>
        </p:txBody>
      </p:sp>
      <p:sp>
        <p:nvSpPr>
          <p:cNvPr id="24" name="Shape 19"/>
          <p:cNvSpPr/>
          <p:nvPr/>
        </p:nvSpPr>
        <p:spPr>
          <a:xfrm>
            <a:off x="1035546" y="6548557"/>
            <a:ext cx="604837" cy="22860"/>
          </a:xfrm>
          <a:prstGeom prst="roundRect">
            <a:avLst>
              <a:gd name="adj" fmla="val 6804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0"/>
          <p:cNvSpPr/>
          <p:nvPr/>
        </p:nvSpPr>
        <p:spPr>
          <a:xfrm>
            <a:off x="669667" y="6365677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1"/>
          <p:cNvSpPr/>
          <p:nvPr/>
        </p:nvSpPr>
        <p:spPr>
          <a:xfrm>
            <a:off x="781467" y="6423541"/>
            <a:ext cx="165140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149" dirty="0"/>
          </a:p>
        </p:txBody>
      </p:sp>
      <p:sp>
        <p:nvSpPr>
          <p:cNvPr id="27" name="Text 22"/>
          <p:cNvSpPr/>
          <p:nvPr/>
        </p:nvSpPr>
        <p:spPr>
          <a:xfrm>
            <a:off x="1814513" y="6344126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Contact Form</a:t>
            </a:r>
            <a:endParaRPr lang="en-US" sz="1791" dirty="0"/>
          </a:p>
        </p:txBody>
      </p:sp>
      <p:sp>
        <p:nvSpPr>
          <p:cNvPr id="28" name="Text 23"/>
          <p:cNvSpPr/>
          <p:nvPr/>
        </p:nvSpPr>
        <p:spPr>
          <a:xfrm>
            <a:off x="1814513" y="6731913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test case will verify the contact form functionality of the website.</a:t>
            </a:r>
            <a:endParaRPr lang="en-US" sz="1361" dirty="0"/>
          </a:p>
        </p:txBody>
      </p:sp>
      <p:pic>
        <p:nvPicPr>
          <p:cNvPr id="2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33532" y="897255"/>
            <a:ext cx="6266498" cy="595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89"/>
              </a:lnSpc>
              <a:buNone/>
            </a:pPr>
            <a:r>
              <a:rPr lang="en-US" sz="375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 1: User Registration</a:t>
            </a:r>
            <a:endParaRPr lang="en-US" sz="3751" dirty="0"/>
          </a:p>
        </p:txBody>
      </p:sp>
      <p:sp>
        <p:nvSpPr>
          <p:cNvPr id="7" name="Shape 3"/>
          <p:cNvSpPr/>
          <p:nvPr/>
        </p:nvSpPr>
        <p:spPr>
          <a:xfrm>
            <a:off x="633532" y="3598426"/>
            <a:ext cx="7876937" cy="2971800"/>
          </a:xfrm>
          <a:prstGeom prst="roundRect">
            <a:avLst>
              <a:gd name="adj" fmla="val 54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823079" y="3722251"/>
            <a:ext cx="225421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1"/>
              </a:lnSpc>
              <a:buNone/>
            </a:pPr>
            <a:endParaRPr lang="en-US" sz="1425" dirty="0"/>
          </a:p>
        </p:txBody>
      </p:sp>
      <p:pic>
        <p:nvPicPr>
          <p:cNvPr id="24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001B3-7BDE-1E76-4BB6-E406377B2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79" y="1909793"/>
            <a:ext cx="11970365" cy="5588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091238" y="562094"/>
            <a:ext cx="4547830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76"/>
              </a:lnSpc>
              <a:buNone/>
            </a:pPr>
            <a:r>
              <a:rPr lang="en-US" sz="358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 2: Login</a:t>
            </a:r>
            <a:endParaRPr lang="en-US" sz="3581" dirty="0"/>
          </a:p>
        </p:txBody>
      </p:sp>
      <p:sp>
        <p:nvSpPr>
          <p:cNvPr id="6" name="Text 2"/>
          <p:cNvSpPr/>
          <p:nvPr/>
        </p:nvSpPr>
        <p:spPr>
          <a:xfrm>
            <a:off x="6091238" y="1389817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test case will verify the user login functionality of the website. It will involve entering valid credentials and verifying that the user is successfully logged in.</a:t>
            </a:r>
            <a:endParaRPr lang="en-US" sz="136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2137291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14473" y="231005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</a:t>
            </a:r>
            <a:endParaRPr lang="en-US" sz="1791" dirty="0"/>
          </a:p>
        </p:txBody>
      </p:sp>
      <p:sp>
        <p:nvSpPr>
          <p:cNvPr id="9" name="Text 4"/>
          <p:cNvSpPr/>
          <p:nvPr/>
        </p:nvSpPr>
        <p:spPr>
          <a:xfrm>
            <a:off x="7214473" y="2697837"/>
            <a:ext cx="6811089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Navigate to the login page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3519845"/>
            <a:ext cx="864037" cy="13825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14473" y="3692604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</a:t>
            </a:r>
            <a:endParaRPr lang="en-US" sz="1791" dirty="0"/>
          </a:p>
        </p:txBody>
      </p:sp>
      <p:sp>
        <p:nvSpPr>
          <p:cNvPr id="12" name="Text 6"/>
          <p:cNvSpPr/>
          <p:nvPr/>
        </p:nvSpPr>
        <p:spPr>
          <a:xfrm>
            <a:off x="7214473" y="4080391"/>
            <a:ext cx="6811089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valid username and password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4902398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14473" y="5075158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</a:t>
            </a:r>
            <a:endParaRPr lang="en-US" sz="1791" dirty="0"/>
          </a:p>
        </p:txBody>
      </p:sp>
      <p:sp>
        <p:nvSpPr>
          <p:cNvPr id="15" name="Text 8"/>
          <p:cNvSpPr/>
          <p:nvPr/>
        </p:nvSpPr>
        <p:spPr>
          <a:xfrm>
            <a:off x="7214473" y="5462945"/>
            <a:ext cx="6811089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the login button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6284952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214473" y="6457712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</a:t>
            </a:r>
            <a:endParaRPr lang="en-US" sz="1791" dirty="0"/>
          </a:p>
        </p:txBody>
      </p:sp>
      <p:sp>
        <p:nvSpPr>
          <p:cNvPr id="18" name="Text 10"/>
          <p:cNvSpPr/>
          <p:nvPr/>
        </p:nvSpPr>
        <p:spPr>
          <a:xfrm>
            <a:off x="7214473" y="6845498"/>
            <a:ext cx="6811089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that the user is logged in</a:t>
            </a:r>
            <a:endParaRPr lang="en-US" sz="1361" dirty="0"/>
          </a:p>
        </p:txBody>
      </p:sp>
      <p:pic>
        <p:nvPicPr>
          <p:cNvPr id="19" name="Image 6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33532" y="897255"/>
            <a:ext cx="6266498" cy="595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89"/>
              </a:lnSpc>
              <a:buNone/>
            </a:pPr>
            <a:r>
              <a:rPr lang="en-US" sz="3751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 2: Login</a:t>
            </a:r>
            <a:endParaRPr lang="en-US" sz="3751" dirty="0"/>
          </a:p>
        </p:txBody>
      </p:sp>
      <p:sp>
        <p:nvSpPr>
          <p:cNvPr id="7" name="Shape 3"/>
          <p:cNvSpPr/>
          <p:nvPr/>
        </p:nvSpPr>
        <p:spPr>
          <a:xfrm>
            <a:off x="633532" y="3598426"/>
            <a:ext cx="7876937" cy="2971800"/>
          </a:xfrm>
          <a:prstGeom prst="roundRect">
            <a:avLst>
              <a:gd name="adj" fmla="val 54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823079" y="3722251"/>
            <a:ext cx="225421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1"/>
              </a:lnSpc>
              <a:buNone/>
            </a:pPr>
            <a:endParaRPr lang="en-US" sz="1425" dirty="0"/>
          </a:p>
        </p:txBody>
      </p:sp>
      <p:pic>
        <p:nvPicPr>
          <p:cNvPr id="24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58230-6B7D-588B-8474-CD659F168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929" y="1986471"/>
            <a:ext cx="11255801" cy="59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</TotalTime>
  <Words>569</Words>
  <Application>Microsoft Office PowerPoint</Application>
  <PresentationFormat>Custom</PresentationFormat>
  <Paragraphs>82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Sunny Dhokane</cp:lastModifiedBy>
  <cp:revision>3</cp:revision>
  <dcterms:created xsi:type="dcterms:W3CDTF">2024-08-19T02:10:01Z</dcterms:created>
  <dcterms:modified xsi:type="dcterms:W3CDTF">2024-08-19T09:16:23Z</dcterms:modified>
</cp:coreProperties>
</file>