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0"/>
  </p:notesMasterIdLst>
  <p:handoutMasterIdLst>
    <p:handoutMasterId r:id="rId51"/>
  </p:handoutMasterIdLst>
  <p:sldIdLst>
    <p:sldId id="256" r:id="rId2"/>
    <p:sldId id="465" r:id="rId3"/>
    <p:sldId id="405" r:id="rId4"/>
    <p:sldId id="404" r:id="rId5"/>
    <p:sldId id="279" r:id="rId6"/>
    <p:sldId id="446" r:id="rId7"/>
    <p:sldId id="372" r:id="rId8"/>
    <p:sldId id="445" r:id="rId9"/>
    <p:sldId id="416" r:id="rId10"/>
    <p:sldId id="417" r:id="rId11"/>
    <p:sldId id="418" r:id="rId12"/>
    <p:sldId id="419" r:id="rId13"/>
    <p:sldId id="420" r:id="rId14"/>
    <p:sldId id="421" r:id="rId15"/>
    <p:sldId id="422" r:id="rId16"/>
    <p:sldId id="447" r:id="rId17"/>
    <p:sldId id="415" r:id="rId18"/>
    <p:sldId id="443" r:id="rId19"/>
    <p:sldId id="406" r:id="rId20"/>
    <p:sldId id="442" r:id="rId21"/>
    <p:sldId id="407" r:id="rId22"/>
    <p:sldId id="448" r:id="rId23"/>
    <p:sldId id="428" r:id="rId24"/>
    <p:sldId id="429" r:id="rId25"/>
    <p:sldId id="430" r:id="rId26"/>
    <p:sldId id="449" r:id="rId27"/>
    <p:sldId id="450" r:id="rId28"/>
    <p:sldId id="451" r:id="rId29"/>
    <p:sldId id="434" r:id="rId30"/>
    <p:sldId id="444" r:id="rId31"/>
    <p:sldId id="408" r:id="rId32"/>
    <p:sldId id="435" r:id="rId33"/>
    <p:sldId id="466" r:id="rId34"/>
    <p:sldId id="409" r:id="rId35"/>
    <p:sldId id="452" r:id="rId36"/>
    <p:sldId id="453" r:id="rId37"/>
    <p:sldId id="454" r:id="rId38"/>
    <p:sldId id="455" r:id="rId39"/>
    <p:sldId id="467" r:id="rId40"/>
    <p:sldId id="456" r:id="rId41"/>
    <p:sldId id="457" r:id="rId42"/>
    <p:sldId id="458" r:id="rId43"/>
    <p:sldId id="459" r:id="rId44"/>
    <p:sldId id="460" r:id="rId45"/>
    <p:sldId id="461" r:id="rId46"/>
    <p:sldId id="462" r:id="rId47"/>
    <p:sldId id="464" r:id="rId48"/>
    <p:sldId id="259" r:id="rId4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78" d="100"/>
          <a:sy n="78" d="100"/>
        </p:scale>
        <p:origin x="75" y="141"/>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2019/9/16</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33AFFFC-F8FA-4487-9440-0C4AA9E9D14B}"/>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7DED4BEE-CD24-4688-A0EE-BF2166AF384A}"/>
              </a:ext>
            </a:extLst>
          </p:cNvPr>
          <p:cNvSpPr>
            <a:spLocks noGrp="1"/>
          </p:cNvSpPr>
          <p:nvPr>
            <p:ph type="body" idx="1"/>
          </p:nvPr>
        </p:nvSpPr>
        <p:spPr/>
        <p:txBody>
          <a:bodyPr>
            <a:normAutofit fontScale="85000" lnSpcReduction="20000"/>
          </a:bodyPr>
          <a:lstStyle/>
          <a:p>
            <a:pPr>
              <a:defRPr/>
            </a:pPr>
            <a:r>
              <a:rPr lang="zh-CN" altLang="en-US" dirty="0">
                <a:latin typeface="Arial"/>
              </a:rPr>
              <a:t>第二个问题：</a:t>
            </a:r>
            <a:endParaRPr lang="en-US" altLang="zh-CN" dirty="0">
              <a:latin typeface="Arial"/>
            </a:endParaRPr>
          </a:p>
          <a:p>
            <a:pPr>
              <a:defRPr/>
            </a:pPr>
            <a:r>
              <a:rPr lang="zh-CN" altLang="zh-CN" dirty="0">
                <a:latin typeface="Arial"/>
              </a:rPr>
              <a:t>“</a:t>
            </a:r>
            <a:r>
              <a:rPr lang="zh-CN" altLang="zh-CN" dirty="0"/>
              <a:t>我会计算机</a:t>
            </a:r>
            <a:r>
              <a:rPr lang="zh-CN" altLang="zh-CN" dirty="0">
                <a:latin typeface="Arial"/>
              </a:rPr>
              <a:t>”</a:t>
            </a:r>
            <a:r>
              <a:rPr lang="zh-CN" altLang="zh-CN" dirty="0"/>
              <a:t>，已经没有</a:t>
            </a:r>
            <a:r>
              <a:rPr lang="zh-CN" altLang="en-US" dirty="0"/>
              <a:t>优势</a:t>
            </a:r>
            <a:endParaRPr lang="en-US" altLang="zh-CN" dirty="0"/>
          </a:p>
          <a:p>
            <a:pPr marL="342900" indent="-342900">
              <a:lnSpc>
                <a:spcPct val="90000"/>
              </a:lnSpc>
              <a:spcBef>
                <a:spcPct val="20000"/>
              </a:spcBef>
              <a:buClr>
                <a:schemeClr val="hlink"/>
              </a:buClr>
              <a:buFontTx/>
              <a:buChar char="•"/>
              <a:defRPr/>
            </a:pPr>
            <a:r>
              <a:rPr lang="zh-CN" altLang="en-US" dirty="0"/>
              <a:t>计算技术的泛化、平民化和工具化，早期人们对计算机科学与技术的那种神秘感已基本消失。</a:t>
            </a:r>
          </a:p>
          <a:p>
            <a:pPr marL="342900" indent="-342900">
              <a:lnSpc>
                <a:spcPct val="90000"/>
              </a:lnSpc>
              <a:spcBef>
                <a:spcPct val="20000"/>
              </a:spcBef>
              <a:buClr>
                <a:schemeClr val="hlink"/>
              </a:buClr>
              <a:buFontTx/>
              <a:buChar char="•"/>
              <a:defRPr/>
            </a:pPr>
            <a:r>
              <a:rPr lang="zh-CN" altLang="en-US" dirty="0"/>
              <a:t>各个学科都在迅速地与计算机技术进行交叉</a:t>
            </a:r>
            <a:r>
              <a:rPr lang="zh-CN" altLang="en-US" dirty="0">
                <a:latin typeface="Arial"/>
              </a:rPr>
              <a:t>“</a:t>
            </a:r>
            <a:r>
              <a:rPr lang="zh-CN" altLang="en-US" dirty="0"/>
              <a:t>联姻</a:t>
            </a:r>
            <a:r>
              <a:rPr lang="zh-CN" altLang="en-US" dirty="0">
                <a:latin typeface="Arial"/>
              </a:rPr>
              <a:t>”</a:t>
            </a:r>
            <a:r>
              <a:rPr lang="zh-CN" altLang="en-US" dirty="0"/>
              <a:t>，挤兑计算机学科的发展空间。</a:t>
            </a:r>
          </a:p>
          <a:p>
            <a:pPr marL="342900" indent="-342900">
              <a:lnSpc>
                <a:spcPct val="90000"/>
              </a:lnSpc>
              <a:spcBef>
                <a:spcPct val="20000"/>
              </a:spcBef>
              <a:buClr>
                <a:schemeClr val="hlink"/>
              </a:buClr>
              <a:buFontTx/>
              <a:buChar char="•"/>
              <a:defRPr/>
            </a:pPr>
            <a:r>
              <a:rPr lang="en-US" altLang="zh-CN" dirty="0"/>
              <a:t>IT</a:t>
            </a:r>
            <a:r>
              <a:rPr lang="zh-CN" altLang="en-US" dirty="0"/>
              <a:t>业的高度精细化、专业化，企业家的利润最大化追求，使传统的计算机人才培养模式与用人单位模式陷入两难的怪圈之中</a:t>
            </a:r>
            <a:endParaRPr lang="en-US" altLang="zh-CN" dirty="0"/>
          </a:p>
          <a:p>
            <a:pPr marL="342900" indent="-342900">
              <a:lnSpc>
                <a:spcPct val="90000"/>
              </a:lnSpc>
              <a:spcBef>
                <a:spcPct val="20000"/>
              </a:spcBef>
              <a:buClr>
                <a:schemeClr val="hlink"/>
              </a:buClr>
              <a:defRPr/>
            </a:pPr>
            <a:r>
              <a:rPr lang="zh-CN" altLang="en-US" dirty="0"/>
              <a:t>第四个问题</a:t>
            </a:r>
            <a:endParaRPr lang="en-US" altLang="zh-CN" dirty="0"/>
          </a:p>
          <a:p>
            <a:pPr>
              <a:lnSpc>
                <a:spcPct val="90000"/>
              </a:lnSpc>
              <a:defRPr/>
            </a:pPr>
            <a:r>
              <a:rPr lang="zh-CN" altLang="en-US" sz="2400" b="1" dirty="0"/>
              <a:t>计算机作为信息化社会的工具特点</a:t>
            </a:r>
          </a:p>
          <a:p>
            <a:pPr>
              <a:lnSpc>
                <a:spcPct val="90000"/>
              </a:lnSpc>
              <a:defRPr/>
            </a:pPr>
            <a:r>
              <a:rPr lang="zh-CN" altLang="en-US" sz="2400" b="1" dirty="0"/>
              <a:t>计算机科学与技术的发展对计算机专业学生提出新的要求</a:t>
            </a:r>
          </a:p>
          <a:p>
            <a:pPr lvl="1">
              <a:lnSpc>
                <a:spcPct val="90000"/>
              </a:lnSpc>
              <a:defRPr/>
            </a:pPr>
            <a:r>
              <a:rPr lang="zh-CN" altLang="en-US" sz="2000" dirty="0"/>
              <a:t>飞速发展的计算机应用技术产生众多的应用领域，学什么</a:t>
            </a:r>
            <a:r>
              <a:rPr lang="en-US" altLang="zh-CN" sz="2000" dirty="0"/>
              <a:t>?</a:t>
            </a:r>
          </a:p>
          <a:p>
            <a:pPr lvl="1">
              <a:lnSpc>
                <a:spcPct val="90000"/>
              </a:lnSpc>
              <a:defRPr/>
            </a:pPr>
            <a:r>
              <a:rPr lang="zh-CN" altLang="en-US" sz="2000" dirty="0"/>
              <a:t>计算机学科的特点</a:t>
            </a:r>
            <a:r>
              <a:rPr lang="en-US" altLang="zh-CN" sz="2000" dirty="0">
                <a:latin typeface="Arial"/>
              </a:rPr>
              <a:t>——</a:t>
            </a:r>
            <a:r>
              <a:rPr lang="zh-CN" altLang="en-US" sz="2000" dirty="0"/>
              <a:t>集理科与工科为一体</a:t>
            </a:r>
            <a:r>
              <a:rPr lang="en-US" altLang="zh-CN" sz="2000" dirty="0">
                <a:latin typeface="Arial"/>
              </a:rPr>
              <a:t>—</a:t>
            </a:r>
            <a:r>
              <a:rPr lang="zh-CN" altLang="en-US" sz="2000" dirty="0"/>
              <a:t>理论与实践结合紧密，如何学？</a:t>
            </a:r>
          </a:p>
          <a:p>
            <a:pPr>
              <a:lnSpc>
                <a:spcPct val="90000"/>
              </a:lnSpc>
              <a:defRPr/>
            </a:pPr>
            <a:r>
              <a:rPr lang="en-US" altLang="zh-CN" sz="2400" b="1" dirty="0"/>
              <a:t>《</a:t>
            </a:r>
            <a:r>
              <a:rPr lang="zh-CN" altLang="en-US" sz="2400" b="1" dirty="0"/>
              <a:t>计算机导论</a:t>
            </a:r>
            <a:r>
              <a:rPr lang="en-US" altLang="zh-CN" sz="2400" b="1" dirty="0"/>
              <a:t>》</a:t>
            </a:r>
            <a:r>
              <a:rPr lang="en-US" altLang="zh-CN" sz="2400" b="1" dirty="0">
                <a:latin typeface="Arial"/>
              </a:rPr>
              <a:t>——</a:t>
            </a:r>
            <a:r>
              <a:rPr lang="zh-CN" altLang="en-US" sz="2400" b="1" dirty="0"/>
              <a:t>从学科整体出发，综述性地、深入浅出地介绍计算机学科的有关知识与技能，起导向的作用</a:t>
            </a:r>
            <a:r>
              <a:rPr lang="en-US" altLang="zh-CN" sz="2400" b="1" dirty="0">
                <a:latin typeface="Arial"/>
              </a:rPr>
              <a:t>——</a:t>
            </a:r>
            <a:r>
              <a:rPr lang="zh-CN" altLang="en-US" sz="2400" b="1" dirty="0"/>
              <a:t>是从事计算机信息学科学习学生的</a:t>
            </a:r>
            <a:r>
              <a:rPr lang="zh-CN" altLang="en-US" sz="2400" b="1" dirty="0">
                <a:latin typeface="Arial"/>
              </a:rPr>
              <a:t>“</a:t>
            </a:r>
            <a:r>
              <a:rPr lang="zh-CN" altLang="en-US" sz="2400" b="1" dirty="0"/>
              <a:t>导游图</a:t>
            </a:r>
            <a:r>
              <a:rPr lang="zh-CN" altLang="en-US" sz="2400" b="1" dirty="0">
                <a:latin typeface="Arial"/>
              </a:rPr>
              <a:t>”</a:t>
            </a:r>
            <a:r>
              <a:rPr lang="zh-CN" altLang="en-US" sz="2400" b="1" dirty="0"/>
              <a:t>，是对整个计算机学科有一个鸟瞰式的纵览</a:t>
            </a:r>
            <a:r>
              <a:rPr lang="zh-CN" altLang="en-US" sz="2800" b="1" dirty="0"/>
              <a:t>。 </a:t>
            </a:r>
            <a:endParaRPr lang="zh-CN" altLang="en-US" sz="2400" b="1" dirty="0"/>
          </a:p>
          <a:p>
            <a:pPr marL="342900" indent="-342900">
              <a:lnSpc>
                <a:spcPct val="90000"/>
              </a:lnSpc>
              <a:spcBef>
                <a:spcPct val="20000"/>
              </a:spcBef>
              <a:buClr>
                <a:schemeClr val="hlink"/>
              </a:buClr>
              <a:buFontTx/>
              <a:buChar char="•"/>
              <a:defRPr/>
            </a:pPr>
            <a:endParaRPr lang="zh-CN" altLang="en-US" dirty="0"/>
          </a:p>
          <a:p>
            <a:pPr>
              <a:defRPr/>
            </a:pPr>
            <a:endParaRPr lang="zh-CN" altLang="en-US" dirty="0"/>
          </a:p>
        </p:txBody>
      </p:sp>
      <p:sp>
        <p:nvSpPr>
          <p:cNvPr id="7172" name="灯片编号占位符 3">
            <a:extLst>
              <a:ext uri="{FF2B5EF4-FFF2-40B4-BE49-F238E27FC236}">
                <a16:creationId xmlns:a16="http://schemas.microsoft.com/office/drawing/2014/main" id="{4A1CACBB-61EE-46BA-8FE8-BE5E3A8AABF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CFF3DEC-4A54-46BC-90A6-30CF7B8171C2}" type="slidenum">
              <a:rPr lang="zh-CN" altLang="en-US" smtClean="0">
                <a:latin typeface="Arial" panose="020B0604020202020204" pitchFamily="34" charset="0"/>
              </a:rPr>
              <a:pPr>
                <a:spcBef>
                  <a:spcPct val="0"/>
                </a:spcBef>
              </a:pPr>
              <a:t>2</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22</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28</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44</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3</a:t>
            </a:fld>
            <a:endParaRPr lang="en-US"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15</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
        <p:nvSpPr>
          <p:cNvPr id="4" name="文本框 3">
            <a:extLst>
              <a:ext uri="{FF2B5EF4-FFF2-40B4-BE49-F238E27FC236}">
                <a16:creationId xmlns:a16="http://schemas.microsoft.com/office/drawing/2014/main" id="{AD562E57-3F20-41EE-9F28-B00D9906D95C}"/>
              </a:ext>
            </a:extLst>
          </p:cNvPr>
          <p:cNvSpPr txBox="1"/>
          <p:nvPr/>
        </p:nvSpPr>
        <p:spPr>
          <a:xfrm>
            <a:off x="1559496" y="4607198"/>
            <a:ext cx="5545138" cy="2062162"/>
          </a:xfrm>
          <a:prstGeom prst="rect">
            <a:avLst/>
          </a:prstGeom>
          <a:noFill/>
        </p:spPr>
        <p:txBody>
          <a:bodyPr>
            <a:spAutoFit/>
          </a:bodyPr>
          <a:lstStyle/>
          <a:p>
            <a:pPr>
              <a:defRPr/>
            </a:pPr>
            <a:r>
              <a:rPr lang="zh-CN" altLang="en-US" sz="3200" b="1" dirty="0">
                <a:latin typeface="+mn-ea"/>
                <a:ea typeface="+mn-ea"/>
              </a:rPr>
              <a:t>教师：丁蕾蕾</a:t>
            </a:r>
            <a:endParaRPr lang="en-US" altLang="zh-CN" sz="3200" b="1" dirty="0">
              <a:latin typeface="+mn-ea"/>
              <a:ea typeface="+mn-ea"/>
            </a:endParaRPr>
          </a:p>
          <a:p>
            <a:pPr>
              <a:defRPr/>
            </a:pPr>
            <a:r>
              <a:rPr lang="en-US" altLang="zh-CN" sz="3200" b="1" dirty="0">
                <a:latin typeface="+mn-ea"/>
                <a:ea typeface="+mn-ea"/>
              </a:rPr>
              <a:t>  QQ</a:t>
            </a:r>
            <a:r>
              <a:rPr lang="zh-CN" altLang="en-US" sz="3200" b="1" dirty="0">
                <a:latin typeface="+mn-ea"/>
                <a:ea typeface="+mn-ea"/>
              </a:rPr>
              <a:t>：</a:t>
            </a:r>
            <a:r>
              <a:rPr lang="en-US" altLang="zh-CN" sz="3200" b="1" dirty="0">
                <a:latin typeface="+mn-ea"/>
                <a:ea typeface="+mn-ea"/>
              </a:rPr>
              <a:t>840162598</a:t>
            </a:r>
          </a:p>
          <a:p>
            <a:pPr>
              <a:defRPr/>
            </a:pPr>
            <a:r>
              <a:rPr lang="zh-CN" altLang="en-US" sz="3200" b="1" dirty="0">
                <a:latin typeface="+mn-ea"/>
                <a:ea typeface="+mn-ea"/>
              </a:rPr>
              <a:t>电话：</a:t>
            </a:r>
            <a:r>
              <a:rPr lang="en-US" altLang="zh-CN" sz="3200" b="1" dirty="0">
                <a:latin typeface="+mn-ea"/>
                <a:ea typeface="+mn-ea"/>
              </a:rPr>
              <a:t>13833138661</a:t>
            </a:r>
          </a:p>
          <a:p>
            <a:pPr>
              <a:defRPr/>
            </a:pPr>
            <a:r>
              <a:rPr lang="zh-CN" altLang="en-US" sz="3200" b="1" dirty="0">
                <a:latin typeface="+mn-ea"/>
                <a:ea typeface="+mn-ea"/>
              </a:rPr>
              <a:t>毕业院校：北京航空航天大学</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a:extLst>
              <a:ext uri="{FF2B5EF4-FFF2-40B4-BE49-F238E27FC236}">
                <a16:creationId xmlns:a16="http://schemas.microsoft.com/office/drawing/2014/main" id="{C278A802-E843-482E-9FBE-2034CE7BC5BE}"/>
              </a:ext>
            </a:extLst>
          </p:cNvPr>
          <p:cNvSpPr txBox="1">
            <a:spLocks noChangeArrowheads="1"/>
          </p:cNvSpPr>
          <p:nvPr/>
        </p:nvSpPr>
        <p:spPr bwMode="auto">
          <a:xfrm>
            <a:off x="2690813" y="39385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47" name="Text Box 4">
            <a:extLst>
              <a:ext uri="{FF2B5EF4-FFF2-40B4-BE49-F238E27FC236}">
                <a16:creationId xmlns:a16="http://schemas.microsoft.com/office/drawing/2014/main" id="{84482E3C-814B-474C-891E-E79423EC807A}"/>
              </a:ext>
            </a:extLst>
          </p:cNvPr>
          <p:cNvSpPr txBox="1">
            <a:spLocks noChangeArrowheads="1"/>
          </p:cNvSpPr>
          <p:nvPr/>
        </p:nvSpPr>
        <p:spPr bwMode="auto">
          <a:xfrm>
            <a:off x="8451850" y="509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48" name="Text Box 5">
            <a:extLst>
              <a:ext uri="{FF2B5EF4-FFF2-40B4-BE49-F238E27FC236}">
                <a16:creationId xmlns:a16="http://schemas.microsoft.com/office/drawing/2014/main" id="{E1421825-A7BC-4FDE-B62C-06B9567C7561}"/>
              </a:ext>
            </a:extLst>
          </p:cNvPr>
          <p:cNvSpPr txBox="1">
            <a:spLocks noChangeArrowheads="1"/>
          </p:cNvSpPr>
          <p:nvPr/>
        </p:nvSpPr>
        <p:spPr bwMode="auto">
          <a:xfrm>
            <a:off x="8451850" y="48021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49" name="Text Box 6">
            <a:extLst>
              <a:ext uri="{FF2B5EF4-FFF2-40B4-BE49-F238E27FC236}">
                <a16:creationId xmlns:a16="http://schemas.microsoft.com/office/drawing/2014/main" id="{5E2F71F3-BC16-420A-BBA7-D01DDFEBBE4A}"/>
              </a:ext>
            </a:extLst>
          </p:cNvPr>
          <p:cNvSpPr txBox="1">
            <a:spLocks noChangeArrowheads="1"/>
          </p:cNvSpPr>
          <p:nvPr/>
        </p:nvSpPr>
        <p:spPr bwMode="auto">
          <a:xfrm>
            <a:off x="8308975" y="451485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50" name="Text Box 7">
            <a:extLst>
              <a:ext uri="{FF2B5EF4-FFF2-40B4-BE49-F238E27FC236}">
                <a16:creationId xmlns:a16="http://schemas.microsoft.com/office/drawing/2014/main" id="{1C5B5506-61B3-482C-942E-88891B1CE1EF}"/>
              </a:ext>
            </a:extLst>
          </p:cNvPr>
          <p:cNvSpPr txBox="1">
            <a:spLocks noChangeArrowheads="1"/>
          </p:cNvSpPr>
          <p:nvPr/>
        </p:nvSpPr>
        <p:spPr bwMode="auto">
          <a:xfrm>
            <a:off x="8308975" y="422592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ea typeface="宋体" panose="02010600030101010101" pitchFamily="2" charset="-122"/>
            </a:endParaRPr>
          </a:p>
        </p:txBody>
      </p:sp>
      <p:sp>
        <p:nvSpPr>
          <p:cNvPr id="6151" name="标题 9">
            <a:extLst>
              <a:ext uri="{FF2B5EF4-FFF2-40B4-BE49-F238E27FC236}">
                <a16:creationId xmlns:a16="http://schemas.microsoft.com/office/drawing/2014/main" id="{6F781F42-F7BF-472B-8217-89457DAB7F33}"/>
              </a:ext>
            </a:extLst>
          </p:cNvPr>
          <p:cNvSpPr>
            <a:spLocks noGrp="1" noChangeArrowheads="1"/>
          </p:cNvSpPr>
          <p:nvPr>
            <p:ph type="title"/>
          </p:nvPr>
        </p:nvSpPr>
        <p:spPr/>
        <p:txBody>
          <a:bodyPr/>
          <a:lstStyle/>
          <a:p>
            <a:r>
              <a:rPr lang="zh-CN" altLang="en-US"/>
              <a:t>问题的提出</a:t>
            </a:r>
          </a:p>
        </p:txBody>
      </p:sp>
      <p:sp>
        <p:nvSpPr>
          <p:cNvPr id="11" name="云形标注 10">
            <a:extLst>
              <a:ext uri="{FF2B5EF4-FFF2-40B4-BE49-F238E27FC236}">
                <a16:creationId xmlns:a16="http://schemas.microsoft.com/office/drawing/2014/main" id="{5EAEAB80-1A5B-4936-A006-7AA45939FE1A}"/>
              </a:ext>
            </a:extLst>
          </p:cNvPr>
          <p:cNvSpPr/>
          <p:nvPr/>
        </p:nvSpPr>
        <p:spPr>
          <a:xfrm>
            <a:off x="1847850" y="1268414"/>
            <a:ext cx="5651500" cy="1152525"/>
          </a:xfrm>
          <a:prstGeom prst="cloudCallout">
            <a:avLst>
              <a:gd name="adj1" fmla="val 32928"/>
              <a:gd name="adj2" fmla="val 747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谈谈你报计算机类专业的想法</a:t>
            </a:r>
          </a:p>
        </p:txBody>
      </p:sp>
      <p:sp>
        <p:nvSpPr>
          <p:cNvPr id="12" name="云形标注 11">
            <a:extLst>
              <a:ext uri="{FF2B5EF4-FFF2-40B4-BE49-F238E27FC236}">
                <a16:creationId xmlns:a16="http://schemas.microsoft.com/office/drawing/2014/main" id="{53B65812-1CBE-4103-8FD1-FF58523CD18E}"/>
              </a:ext>
            </a:extLst>
          </p:cNvPr>
          <p:cNvSpPr/>
          <p:nvPr/>
        </p:nvSpPr>
        <p:spPr>
          <a:xfrm>
            <a:off x="4008438" y="2924175"/>
            <a:ext cx="5651500" cy="1150938"/>
          </a:xfrm>
          <a:prstGeom prst="cloudCallout">
            <a:avLst>
              <a:gd name="adj1" fmla="val -24319"/>
              <a:gd name="adj2" fmla="val 12236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谈谈你对计算机的认识</a:t>
            </a:r>
          </a:p>
        </p:txBody>
      </p:sp>
      <p:sp>
        <p:nvSpPr>
          <p:cNvPr id="14" name="云形标注 13">
            <a:extLst>
              <a:ext uri="{FF2B5EF4-FFF2-40B4-BE49-F238E27FC236}">
                <a16:creationId xmlns:a16="http://schemas.microsoft.com/office/drawing/2014/main" id="{50A3E90F-4DF8-4E7C-8B3C-F74A1C47B5A6}"/>
              </a:ext>
            </a:extLst>
          </p:cNvPr>
          <p:cNvSpPr/>
          <p:nvPr/>
        </p:nvSpPr>
        <p:spPr>
          <a:xfrm>
            <a:off x="1524000" y="4724401"/>
            <a:ext cx="3995738" cy="1008063"/>
          </a:xfrm>
          <a:prstGeom prst="cloudCallout">
            <a:avLst>
              <a:gd name="adj1" fmla="val 74221"/>
              <a:gd name="adj2" fmla="val 9459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为什么要学计算机导论这门课</a:t>
            </a:r>
          </a:p>
        </p:txBody>
      </p:sp>
      <p:sp>
        <p:nvSpPr>
          <p:cNvPr id="15" name="云形标注 14">
            <a:extLst>
              <a:ext uri="{FF2B5EF4-FFF2-40B4-BE49-F238E27FC236}">
                <a16:creationId xmlns:a16="http://schemas.microsoft.com/office/drawing/2014/main" id="{D09A5F1D-5FD4-4FC6-B4D3-E38DD20F67B6}"/>
              </a:ext>
            </a:extLst>
          </p:cNvPr>
          <p:cNvSpPr/>
          <p:nvPr/>
        </p:nvSpPr>
        <p:spPr>
          <a:xfrm>
            <a:off x="6248400" y="5165726"/>
            <a:ext cx="3519488" cy="1692275"/>
          </a:xfrm>
          <a:prstGeom prst="cloudCallout">
            <a:avLst>
              <a:gd name="adj1" fmla="val -14837"/>
              <a:gd name="adj2" fmla="val 408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solidFill>
              </a:rPr>
              <a:t>如何学好计算机导论这门课</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strVal val="#ppt_w*0.05"/>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anim calcmode="lin" valueType="num">
                                      <p:cBhvr>
                                        <p:cTn id="18" dur="500" fill="hold"/>
                                        <p:tgtEl>
                                          <p:spTgt spid="12"/>
                                        </p:tgtEl>
                                        <p:attrNameLst>
                                          <p:attrName>ppt_x</p:attrName>
                                        </p:attrNameLst>
                                      </p:cBhvr>
                                      <p:tavLst>
                                        <p:tav tm="0">
                                          <p:val>
                                            <p:strVal val="#ppt_x-.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Effect transition="in" filter="fade">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strVal val="#ppt_w*0.05"/>
                                          </p:val>
                                        </p:tav>
                                        <p:tav tm="100000">
                                          <p:val>
                                            <p:strVal val="#ppt_w"/>
                                          </p:val>
                                        </p:tav>
                                      </p:tavLst>
                                    </p:anim>
                                    <p:anim calcmode="lin" valueType="num">
                                      <p:cBhvr>
                                        <p:cTn id="26" dur="500" fill="hold"/>
                                        <p:tgtEl>
                                          <p:spTgt spid="14"/>
                                        </p:tgtEl>
                                        <p:attrNameLst>
                                          <p:attrName>ppt_h</p:attrName>
                                        </p:attrNameLst>
                                      </p:cBhvr>
                                      <p:tavLst>
                                        <p:tav tm="0">
                                          <p:val>
                                            <p:strVal val="#ppt_h"/>
                                          </p:val>
                                        </p:tav>
                                        <p:tav tm="100000">
                                          <p:val>
                                            <p:strVal val="#ppt_h"/>
                                          </p:val>
                                        </p:tav>
                                      </p:tavLst>
                                    </p:anim>
                                    <p:anim calcmode="lin" valueType="num">
                                      <p:cBhvr>
                                        <p:cTn id="27" dur="500" fill="hold"/>
                                        <p:tgtEl>
                                          <p:spTgt spid="14"/>
                                        </p:tgtEl>
                                        <p:attrNameLst>
                                          <p:attrName>ppt_x</p:attrName>
                                        </p:attrNameLst>
                                      </p:cBhvr>
                                      <p:tavLst>
                                        <p:tav tm="0">
                                          <p:val>
                                            <p:strVal val="#ppt_x-.2"/>
                                          </p:val>
                                        </p:tav>
                                        <p:tav tm="100000">
                                          <p:val>
                                            <p:strVal val="#ppt_x"/>
                                          </p:val>
                                        </p:tav>
                                      </p:tavLst>
                                    </p:anim>
                                    <p:anim calcmode="lin" valueType="num">
                                      <p:cBhvr>
                                        <p:cTn id="28" dur="500" fill="hold"/>
                                        <p:tgtEl>
                                          <p:spTgt spid="14"/>
                                        </p:tgtEl>
                                        <p:attrNameLst>
                                          <p:attrName>ppt_y</p:attrName>
                                        </p:attrNameLst>
                                      </p:cBhvr>
                                      <p:tavLst>
                                        <p:tav tm="0">
                                          <p:val>
                                            <p:strVal val="#ppt_y"/>
                                          </p:val>
                                        </p:tav>
                                        <p:tav tm="100000">
                                          <p:val>
                                            <p:strVal val="#ppt_y"/>
                                          </p:val>
                                        </p:tav>
                                      </p:tavLst>
                                    </p:anim>
                                    <p:animEffect transition="in" filter="fade">
                                      <p:cBhvr>
                                        <p:cTn id="29" dur="500"/>
                                        <p:tgtEl>
                                          <p:spTgt spid="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strVal val="#ppt_w*0.05"/>
                                          </p:val>
                                        </p:tav>
                                        <p:tav tm="100000">
                                          <p:val>
                                            <p:strVal val="#ppt_w"/>
                                          </p:val>
                                        </p:tav>
                                      </p:tavLst>
                                    </p:anim>
                                    <p:anim calcmode="lin" valueType="num">
                                      <p:cBhvr>
                                        <p:cTn id="35" dur="500" fill="hold"/>
                                        <p:tgtEl>
                                          <p:spTgt spid="15"/>
                                        </p:tgtEl>
                                        <p:attrNameLst>
                                          <p:attrName>ppt_h</p:attrName>
                                        </p:attrNameLst>
                                      </p:cBhvr>
                                      <p:tavLst>
                                        <p:tav tm="0">
                                          <p:val>
                                            <p:strVal val="#ppt_h"/>
                                          </p:val>
                                        </p:tav>
                                        <p:tav tm="100000">
                                          <p:val>
                                            <p:strVal val="#ppt_h"/>
                                          </p:val>
                                        </p:tav>
                                      </p:tavLst>
                                    </p:anim>
                                    <p:anim calcmode="lin" valueType="num">
                                      <p:cBhvr>
                                        <p:cTn id="36" dur="500" fill="hold"/>
                                        <p:tgtEl>
                                          <p:spTgt spid="15"/>
                                        </p:tgtEl>
                                        <p:attrNameLst>
                                          <p:attrName>ppt_x</p:attrName>
                                        </p:attrNameLst>
                                      </p:cBhvr>
                                      <p:tavLst>
                                        <p:tav tm="0">
                                          <p:val>
                                            <p:strVal val="#ppt_x-.2"/>
                                          </p:val>
                                        </p:tav>
                                        <p:tav tm="100000">
                                          <p:val>
                                            <p:strVal val="#ppt_x"/>
                                          </p:val>
                                        </p:tav>
                                      </p:tavLst>
                                    </p:anim>
                                    <p:anim calcmode="lin" valueType="num">
                                      <p:cBhvr>
                                        <p:cTn id="37" dur="500" fill="hold"/>
                                        <p:tgtEl>
                                          <p:spTgt spid="15"/>
                                        </p:tgtEl>
                                        <p:attrNameLst>
                                          <p:attrName>ppt_y</p:attrName>
                                        </p:attrNameLst>
                                      </p:cBhvr>
                                      <p:tavLst>
                                        <p:tav tm="0">
                                          <p:val>
                                            <p:strVal val="#ppt_y"/>
                                          </p:val>
                                        </p:tav>
                                        <p:tav tm="100000">
                                          <p:val>
                                            <p:strVal val="#ppt_y"/>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F81258EE-5659-4F72-98F1-31802330714C}"/>
              </a:ext>
            </a:extLst>
          </p:cNvPr>
          <p:cNvGrpSpPr/>
          <p:nvPr/>
        </p:nvGrpSpPr>
        <p:grpSpPr>
          <a:xfrm flipH="1" flipV="1">
            <a:off x="3094053" y="2592820"/>
            <a:ext cx="1647111" cy="772175"/>
            <a:chOff x="7162800" y="3822202"/>
            <a:chExt cx="381000" cy="1143000"/>
          </a:xfrm>
          <a:effectLst>
            <a:outerShdw blurRad="50800" dist="38100" dir="2700000" algn="tl" rotWithShape="0">
              <a:prstClr val="black">
                <a:alpha val="40000"/>
              </a:prstClr>
            </a:outerShdw>
          </a:effectLst>
        </p:grpSpPr>
        <p:sp>
          <p:nvSpPr>
            <p:cNvPr id="52" name="Line 28">
              <a:extLst>
                <a:ext uri="{FF2B5EF4-FFF2-40B4-BE49-F238E27FC236}">
                  <a16:creationId xmlns:a16="http://schemas.microsoft.com/office/drawing/2014/main" id="{A7BCE73B-FD07-4BF6-99AA-FAB7D4ABBA4D}"/>
                </a:ext>
              </a:extLst>
            </p:cNvPr>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Line 27">
              <a:extLst>
                <a:ext uri="{FF2B5EF4-FFF2-40B4-BE49-F238E27FC236}">
                  <a16:creationId xmlns:a16="http://schemas.microsoft.com/office/drawing/2014/main" id="{8BEF8602-9731-445C-9695-26309E211E41}"/>
                </a:ext>
              </a:extLst>
            </p:cNvPr>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1031016"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endParaRPr lang="en-US" altLang="zh-CN" sz="3200" dirty="0">
              <a:solidFill>
                <a:srgbClr val="008000"/>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latin typeface="微软雅黑" panose="020B0503020204020204" pitchFamily="34" charset="-122"/>
                <a:ea typeface="微软雅黑" panose="020B0503020204020204" pitchFamily="34" charset="-122"/>
              </a:rPr>
              <a:t>指令和数据以同等地位放于存储器内，并可按地址寻访；</a:t>
            </a:r>
            <a:endParaRPr lang="en-US" altLang="zh-CN" sz="3200" dirty="0">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latin typeface="微软雅黑" panose="020B0503020204020204" pitchFamily="34" charset="-122"/>
                <a:ea typeface="微软雅黑" panose="020B0503020204020204" pitchFamily="34" charset="-122"/>
              </a:rPr>
              <a:t>指令在存储器中按顺序存放；</a:t>
            </a:r>
          </a:p>
          <a:p>
            <a:pPr marL="766350" indent="-514350" eaLnBrk="1" hangingPunct="1">
              <a:lnSpc>
                <a:spcPct val="120000"/>
              </a:lnSpc>
              <a:spcBef>
                <a:spcPts val="1800"/>
              </a:spcBef>
              <a:buFont typeface="+mj-ea"/>
              <a:buAutoNum type="circleNumDbPlain"/>
            </a:pPr>
            <a:endParaRPr lang="zh-CN" altLang="en-US" sz="3200" dirty="0">
              <a:solidFill>
                <a:srgbClr val="008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9D6D3951-3005-4AA0-9800-8DE29FF02073}"/>
              </a:ext>
            </a:extLst>
          </p:cNvPr>
          <p:cNvSpPr>
            <a:spLocks noGrp="1" noChangeArrowheads="1"/>
          </p:cNvSpPr>
          <p:nvPr>
            <p:ph type="title"/>
          </p:nvPr>
        </p:nvSpPr>
        <p:spPr/>
        <p:txBody>
          <a:bodyPr/>
          <a:lstStyle/>
          <a:p>
            <a:r>
              <a:rPr lang="zh-CN" altLang="en-US"/>
              <a:t>练习</a:t>
            </a:r>
          </a:p>
        </p:txBody>
      </p:sp>
      <p:sp>
        <p:nvSpPr>
          <p:cNvPr id="15362" name="Rectangle 2">
            <a:extLst>
              <a:ext uri="{FF2B5EF4-FFF2-40B4-BE49-F238E27FC236}">
                <a16:creationId xmlns:a16="http://schemas.microsoft.com/office/drawing/2014/main" id="{B053FB50-4809-4608-9CDD-5E7B4650E366}"/>
              </a:ext>
            </a:extLst>
          </p:cNvPr>
          <p:cNvSpPr>
            <a:spLocks noGrp="1" noChangeArrowheads="1"/>
          </p:cNvSpPr>
          <p:nvPr>
            <p:ph type="body" idx="1"/>
          </p:nvPr>
        </p:nvSpPr>
        <p:spPr/>
        <p:txBody>
          <a:bodyPr/>
          <a:lstStyle/>
          <a:p>
            <a:pPr>
              <a:buFontTx/>
              <a:buNone/>
            </a:pPr>
            <a:r>
              <a:rPr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、下列关于世界上第一台电子计算机</a:t>
            </a:r>
            <a:r>
              <a:rPr lang="en-US" altLang="zh-CN" sz="2400" dirty="0">
                <a:latin typeface="微软雅黑" panose="020B0503020204020204" pitchFamily="34" charset="-122"/>
                <a:ea typeface="微软雅黑" panose="020B0503020204020204" pitchFamily="34" charset="-122"/>
              </a:rPr>
              <a:t>ENIAC</a:t>
            </a:r>
            <a:r>
              <a:rPr lang="zh-CN" altLang="en-US" sz="2400" dirty="0">
                <a:latin typeface="微软雅黑" panose="020B0503020204020204" pitchFamily="34" charset="-122"/>
                <a:ea typeface="微软雅黑" panose="020B0503020204020204" pitchFamily="34" charset="-122"/>
              </a:rPr>
              <a:t>的叙述中，</a:t>
            </a:r>
            <a:r>
              <a:rPr lang="en-US" altLang="zh-CN" sz="2400" dirty="0">
                <a:latin typeface="微软雅黑" panose="020B0503020204020204" pitchFamily="34" charset="-122"/>
                <a:ea typeface="微软雅黑" panose="020B0503020204020204" pitchFamily="34" charset="-122"/>
              </a:rPr>
              <a:t>______</a:t>
            </a:r>
            <a:r>
              <a:rPr lang="zh-CN" altLang="en-US" sz="2400" dirty="0">
                <a:latin typeface="微软雅黑" panose="020B0503020204020204" pitchFamily="34" charset="-122"/>
                <a:ea typeface="微软雅黑" panose="020B0503020204020204" pitchFamily="34" charset="-122"/>
              </a:rPr>
              <a:t>是不正确的。</a:t>
            </a:r>
          </a:p>
          <a:p>
            <a:pPr>
              <a:buFontTx/>
              <a:buNone/>
            </a:pPr>
            <a:r>
              <a:rPr lang="en-US" altLang="zh-CN" sz="2400" dirty="0">
                <a:latin typeface="微软雅黑" panose="020B0503020204020204" pitchFamily="34" charset="-122"/>
                <a:ea typeface="微软雅黑" panose="020B0503020204020204" pitchFamily="34" charset="-122"/>
              </a:rPr>
              <a:t>      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ENIAC</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1946</a:t>
            </a:r>
            <a:r>
              <a:rPr lang="zh-CN" altLang="en-US" sz="2400" dirty="0">
                <a:latin typeface="微软雅黑" panose="020B0503020204020204" pitchFamily="34" charset="-122"/>
                <a:ea typeface="微软雅黑" panose="020B0503020204020204" pitchFamily="34" charset="-122"/>
              </a:rPr>
              <a:t>年在美国诞生的    </a:t>
            </a:r>
          </a:p>
          <a:p>
            <a:pPr>
              <a:buFontTx/>
              <a:buNone/>
            </a:pPr>
            <a:r>
              <a:rPr lang="en-US" altLang="zh-CN" sz="2400" dirty="0">
                <a:latin typeface="微软雅黑" panose="020B0503020204020204" pitchFamily="34" charset="-122"/>
                <a:ea typeface="微软雅黑" panose="020B0503020204020204" pitchFamily="34" charset="-122"/>
              </a:rPr>
              <a:t>      B</a:t>
            </a:r>
            <a:r>
              <a:rPr lang="zh-CN" altLang="en-US" sz="2400" dirty="0">
                <a:latin typeface="微软雅黑" panose="020B0503020204020204" pitchFamily="34" charset="-122"/>
                <a:ea typeface="微软雅黑" panose="020B0503020204020204" pitchFamily="34" charset="-122"/>
              </a:rPr>
              <a:t>、它主要采用电子管和继电器</a:t>
            </a:r>
          </a:p>
          <a:p>
            <a:pPr>
              <a:buFontTx/>
              <a:buNone/>
            </a:pPr>
            <a:r>
              <a:rPr lang="en-US" altLang="zh-CN" sz="2400" dirty="0">
                <a:latin typeface="微软雅黑" panose="020B0503020204020204" pitchFamily="34" charset="-122"/>
                <a:ea typeface="微软雅黑" panose="020B0503020204020204" pitchFamily="34" charset="-122"/>
              </a:rPr>
              <a:t>      C</a:t>
            </a:r>
            <a:r>
              <a:rPr lang="zh-CN" altLang="en-US" sz="2400" dirty="0">
                <a:latin typeface="微软雅黑" panose="020B0503020204020204" pitchFamily="34" charset="-122"/>
                <a:ea typeface="微软雅黑" panose="020B0503020204020204" pitchFamily="34" charset="-122"/>
              </a:rPr>
              <a:t>、它首次采用存储程序和程序控制使计算机自动工作    </a:t>
            </a:r>
          </a:p>
          <a:p>
            <a:pPr>
              <a:buFontTx/>
              <a:buNone/>
            </a:pPr>
            <a:r>
              <a:rPr lang="en-US" altLang="zh-CN" sz="2400" dirty="0">
                <a:latin typeface="微软雅黑" panose="020B0503020204020204" pitchFamily="34" charset="-122"/>
                <a:ea typeface="微软雅黑" panose="020B0503020204020204" pitchFamily="34" charset="-122"/>
              </a:rPr>
              <a:t>      D</a:t>
            </a:r>
            <a:r>
              <a:rPr lang="zh-CN" altLang="en-US" sz="2400" dirty="0">
                <a:latin typeface="微软雅黑" panose="020B0503020204020204" pitchFamily="34" charset="-122"/>
                <a:ea typeface="微软雅黑" panose="020B0503020204020204" pitchFamily="34" charset="-122"/>
              </a:rPr>
              <a:t>、它主要用于弹道计算</a:t>
            </a:r>
            <a:endParaRPr lang="en-US" altLang="zh-CN" sz="2400" dirty="0">
              <a:latin typeface="微软雅黑" panose="020B0503020204020204" pitchFamily="34" charset="-122"/>
              <a:ea typeface="微软雅黑" panose="020B0503020204020204" pitchFamily="34" charset="-122"/>
            </a:endParaRPr>
          </a:p>
          <a:p>
            <a:pPr>
              <a:buFontTx/>
              <a:buNone/>
            </a:pPr>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1946</a:t>
            </a:r>
            <a:r>
              <a:rPr lang="zh-CN" altLang="en-US" sz="2400" dirty="0">
                <a:latin typeface="微软雅黑" panose="020B0503020204020204" pitchFamily="34" charset="-122"/>
                <a:ea typeface="微软雅黑" panose="020B0503020204020204" pitchFamily="34" charset="-122"/>
              </a:rPr>
              <a:t>年首台电子数字计算机</a:t>
            </a:r>
            <a:r>
              <a:rPr lang="en-US" altLang="zh-CN" sz="2400" dirty="0">
                <a:latin typeface="微软雅黑" panose="020B0503020204020204" pitchFamily="34" charset="-122"/>
                <a:ea typeface="微软雅黑" panose="020B0503020204020204" pitchFamily="34" charset="-122"/>
              </a:rPr>
              <a:t>ENIAC</a:t>
            </a:r>
            <a:r>
              <a:rPr lang="zh-CN" altLang="en-US" sz="2400" dirty="0">
                <a:latin typeface="微软雅黑" panose="020B0503020204020204" pitchFamily="34" charset="-122"/>
                <a:ea typeface="微软雅黑" panose="020B0503020204020204" pitchFamily="34" charset="-122"/>
              </a:rPr>
              <a:t>问世后，冯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诺伊曼（</a:t>
            </a:r>
            <a:r>
              <a:rPr lang="en-US" altLang="zh-CN" sz="2400" dirty="0">
                <a:latin typeface="微软雅黑" panose="020B0503020204020204" pitchFamily="34" charset="-122"/>
                <a:ea typeface="微软雅黑" panose="020B0503020204020204" pitchFamily="34" charset="-122"/>
              </a:rPr>
              <a:t>Von Neumann</a:t>
            </a:r>
            <a:r>
              <a:rPr lang="zh-CN" altLang="en-US" sz="2400" dirty="0">
                <a:latin typeface="微软雅黑" panose="020B0503020204020204" pitchFamily="34" charset="-122"/>
                <a:ea typeface="微软雅黑" panose="020B0503020204020204" pitchFamily="34" charset="-122"/>
              </a:rPr>
              <a:t>）在研制</a:t>
            </a:r>
            <a:r>
              <a:rPr lang="en-US" altLang="zh-CN" sz="2400" dirty="0">
                <a:latin typeface="微软雅黑" panose="020B0503020204020204" pitchFamily="34" charset="-122"/>
                <a:ea typeface="微软雅黑" panose="020B0503020204020204" pitchFamily="34" charset="-122"/>
              </a:rPr>
              <a:t>EDVAC</a:t>
            </a:r>
            <a:r>
              <a:rPr lang="zh-CN" altLang="en-US" sz="2400" dirty="0">
                <a:latin typeface="微软雅黑" panose="020B0503020204020204" pitchFamily="34" charset="-122"/>
                <a:ea typeface="微软雅黑" panose="020B0503020204020204" pitchFamily="34" charset="-122"/>
              </a:rPr>
              <a:t>计算机时，提出两个重要的改进，它们是</a:t>
            </a:r>
            <a:r>
              <a:rPr lang="en-US" altLang="zh-CN" sz="2400" dirty="0">
                <a:latin typeface="微软雅黑" panose="020B0503020204020204" pitchFamily="34" charset="-122"/>
                <a:ea typeface="微软雅黑" panose="020B0503020204020204" pitchFamily="34" charset="-122"/>
              </a:rPr>
              <a:t>______</a:t>
            </a:r>
            <a:r>
              <a:rPr lang="zh-CN" altLang="en-US" sz="2400" dirty="0">
                <a:latin typeface="微软雅黑" panose="020B0503020204020204" pitchFamily="34" charset="-122"/>
                <a:ea typeface="微软雅黑" panose="020B0503020204020204" pitchFamily="34" charset="-122"/>
              </a:rPr>
              <a:t>。</a:t>
            </a:r>
          </a:p>
          <a:p>
            <a:pPr>
              <a:buFontTx/>
              <a:buNone/>
            </a:pPr>
            <a:r>
              <a:rPr lang="en-US" altLang="zh-CN" sz="2400" dirty="0">
                <a:latin typeface="微软雅黑" panose="020B0503020204020204" pitchFamily="34" charset="-122"/>
                <a:ea typeface="微软雅黑" panose="020B0503020204020204" pitchFamily="34" charset="-122"/>
              </a:rPr>
              <a:t>     A</a:t>
            </a:r>
            <a:r>
              <a:rPr lang="zh-CN" altLang="en-US" sz="2400" dirty="0">
                <a:latin typeface="微软雅黑" panose="020B0503020204020204" pitchFamily="34" charset="-122"/>
                <a:ea typeface="微软雅黑" panose="020B0503020204020204" pitchFamily="34" charset="-122"/>
              </a:rPr>
              <a:t>、引入</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和内存储器的概念    </a:t>
            </a:r>
          </a:p>
          <a:p>
            <a:pPr>
              <a:buFontTx/>
              <a:buNone/>
            </a:pPr>
            <a:r>
              <a:rPr lang="en-US" altLang="zh-CN" sz="2400" dirty="0">
                <a:latin typeface="微软雅黑" panose="020B0503020204020204" pitchFamily="34" charset="-122"/>
                <a:ea typeface="微软雅黑" panose="020B0503020204020204" pitchFamily="34" charset="-122"/>
              </a:rPr>
              <a:t>     B</a:t>
            </a:r>
            <a:r>
              <a:rPr lang="zh-CN" altLang="en-US" sz="2400" dirty="0">
                <a:latin typeface="微软雅黑" panose="020B0503020204020204" pitchFamily="34" charset="-122"/>
                <a:ea typeface="微软雅黑" panose="020B0503020204020204" pitchFamily="34" charset="-122"/>
              </a:rPr>
              <a:t>、采用机器语言和十六进制 </a:t>
            </a:r>
          </a:p>
          <a:p>
            <a:pPr>
              <a:buFontTx/>
              <a:buNone/>
            </a:pPr>
            <a:r>
              <a:rPr lang="en-US" altLang="zh-CN" sz="2400" dirty="0">
                <a:latin typeface="微软雅黑" panose="020B0503020204020204" pitchFamily="34" charset="-122"/>
                <a:ea typeface="微软雅黑" panose="020B0503020204020204" pitchFamily="34" charset="-122"/>
              </a:rPr>
              <a:t>     C</a:t>
            </a:r>
            <a:r>
              <a:rPr lang="zh-CN" altLang="en-US" sz="2400" dirty="0">
                <a:latin typeface="微软雅黑" panose="020B0503020204020204" pitchFamily="34" charset="-122"/>
                <a:ea typeface="微软雅黑" panose="020B0503020204020204" pitchFamily="34" charset="-122"/>
              </a:rPr>
              <a:t>、采用二进制和存储程序控制的概念     </a:t>
            </a:r>
          </a:p>
          <a:p>
            <a:pPr>
              <a:buFontTx/>
              <a:buNone/>
            </a:pPr>
            <a:r>
              <a:rPr lang="en-US" altLang="zh-CN" sz="2400" dirty="0">
                <a:latin typeface="微软雅黑" panose="020B0503020204020204" pitchFamily="34" charset="-122"/>
                <a:ea typeface="微软雅黑" panose="020B0503020204020204" pitchFamily="34" charset="-122"/>
              </a:rPr>
              <a:t>     D</a:t>
            </a:r>
            <a:r>
              <a:rPr lang="zh-CN" altLang="en-US" sz="2400" dirty="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ASCII</a:t>
            </a:r>
            <a:r>
              <a:rPr lang="zh-CN" altLang="en-US" sz="2400" dirty="0">
                <a:latin typeface="微软雅黑" panose="020B0503020204020204" pitchFamily="34" charset="-122"/>
                <a:ea typeface="微软雅黑" panose="020B0503020204020204" pitchFamily="34" charset="-122"/>
              </a:rPr>
              <a:t>编码系统 </a:t>
            </a:r>
          </a:p>
          <a:p>
            <a:pPr>
              <a:buFontTx/>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15362">
                                            <p:txEl>
                                              <p:pRg st="3" end="3"/>
                                            </p:txEl>
                                          </p:spTgt>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mph" presetSubtype="0" fill="hold" nodeType="clickEffect">
                                  <p:stCondLst>
                                    <p:cond delay="0"/>
                                  </p:stCondLst>
                                  <p:childTnLst>
                                    <p:animRot by="21600000">
                                      <p:cBhvr>
                                        <p:cTn id="10" dur="2000" fill="hold"/>
                                        <p:tgtEl>
                                          <p:spTgt spid="15362">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A7E697-AB75-4469-9FA4-DCF367D8999A}"/>
              </a:ext>
            </a:extLst>
          </p:cNvPr>
          <p:cNvSpPr/>
          <p:nvPr/>
        </p:nvSpPr>
        <p:spPr>
          <a:xfrm>
            <a:off x="623392" y="1268760"/>
            <a:ext cx="11568608" cy="4457952"/>
          </a:xfrm>
          <a:prstGeom prst="rect">
            <a:avLst/>
          </a:prstGeom>
        </p:spPr>
        <p:txBody>
          <a:bodyPr wrap="square">
            <a:spAutoFit/>
          </a:bodyPr>
          <a:lstStyle/>
          <a:p>
            <a:pPr>
              <a:lnSpc>
                <a:spcPct val="150000"/>
              </a:lnSpc>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在微机中，存储容量为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5MB</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，指的是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____</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A)5×lO00×1000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B)5×1000×1024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C)5×1024×1000</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b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D)5×1024×1024</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个字节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某计算机字长是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位，它的存储容量是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256KB</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，按字编址，它的寻址范围是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_____</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128K         B</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64K         C.  64KB</a:t>
            </a:r>
          </a:p>
          <a:p>
            <a:pPr>
              <a:lnSpc>
                <a:spcPct val="150000"/>
              </a:lnSpc>
              <a:defRP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表示每秒百万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成绩由三部分</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雪梨作业：</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4526</TotalTime>
  <Words>2351</Words>
  <Application>Microsoft Office PowerPoint</Application>
  <PresentationFormat>宽屏</PresentationFormat>
  <Paragraphs>409</Paragraphs>
  <Slides>48</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问题的提出</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练习</vt:lpstr>
      <vt:lpstr>计算机层次</vt:lpstr>
      <vt:lpstr>本章内容</vt:lpstr>
      <vt:lpstr>计算机的性能指标</vt:lpstr>
      <vt:lpstr>计算机的性能指标</vt:lpstr>
      <vt:lpstr>计算机的性能指标</vt:lpstr>
      <vt:lpstr>PowerPoint 演示文稿</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 </cp:lastModifiedBy>
  <cp:revision>347</cp:revision>
  <dcterms:created xsi:type="dcterms:W3CDTF">2007-10-21T01:27:31Z</dcterms:created>
  <dcterms:modified xsi:type="dcterms:W3CDTF">2019-09-16T01:30:20Z</dcterms:modified>
  <cp:category/>
</cp:coreProperties>
</file>