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0" r:id="rId3"/>
    <p:sldId id="502" r:id="rId4"/>
    <p:sldId id="503" r:id="rId5"/>
    <p:sldId id="504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34" r:id="rId24"/>
    <p:sldId id="533" r:id="rId25"/>
    <p:sldId id="523" r:id="rId26"/>
    <p:sldId id="524" r:id="rId27"/>
    <p:sldId id="525" r:id="rId28"/>
    <p:sldId id="526" r:id="rId29"/>
    <p:sldId id="527" r:id="rId30"/>
    <p:sldId id="528" r:id="rId31"/>
    <p:sldId id="531" r:id="rId32"/>
    <p:sldId id="532" r:id="rId33"/>
    <p:sldId id="529" r:id="rId34"/>
    <p:sldId id="530" r:id="rId35"/>
    <p:sldId id="498" r:id="rId36"/>
    <p:sldId id="535" r:id="rId37"/>
    <p:sldId id="259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5050"/>
    <a:srgbClr val="FFCC66"/>
    <a:srgbClr val="FFCC00"/>
    <a:srgbClr val="C6C6FE"/>
    <a:srgbClr val="66CCFF"/>
    <a:srgbClr val="00C691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99" autoAdjust="0"/>
  </p:normalViewPr>
  <p:slideViewPr>
    <p:cSldViewPr>
      <p:cViewPr varScale="1">
        <p:scale>
          <a:sx n="72" d="100"/>
          <a:sy n="72" d="100"/>
        </p:scale>
        <p:origin x="156" y="33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2018/9/30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计算机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二四译码器的实现原理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43472" y="2204864"/>
            <a:ext cx="3180923" cy="3260410"/>
            <a:chOff x="1199456" y="2011158"/>
            <a:chExt cx="3180923" cy="326041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1092" y="2230965"/>
              <a:ext cx="2023710" cy="304060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67123" y="237296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16326" y="2564904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216326" y="2153713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99456" y="3086280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12703" y="271636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01396" y="4249226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199456" y="384068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227047" y="2265517"/>
              <a:ext cx="613128" cy="21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847736" y="2571210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72265" y="256490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774205" y="3068960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74205" y="364502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74205" y="4221088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843273" y="2011158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47736" y="3170831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852623" y="3713055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756466" y="288429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769270" y="4036422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677489"/>
            <a:ext cx="6264696" cy="44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6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计算机换算规则：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1M=2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K,   1G=2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45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026645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368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0-7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777Q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123.456Q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61.456Q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425357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69274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14355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个八进制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114843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1175032" cy="23767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0-9, A(a), B(b), C(c), D(d), E(e), F(f)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BC9.4DH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AD.CH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4337124" y="3068960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81041" y="3500811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927648" y="4005064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个十六进制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73293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563954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5328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进制转换成十进制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按权展开求和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位，小数部分有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位，转换成十进制数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位的数字，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65803"/>
              </p:ext>
            </p:extLst>
          </p:nvPr>
        </p:nvGraphicFramePr>
        <p:xfrm>
          <a:off x="2474738" y="3573016"/>
          <a:ext cx="70056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公式" r:id="rId3" imgW="2463480" imgH="698400" progId="Equation.3">
                  <p:embed/>
                </p:oleObj>
              </mc:Choice>
              <mc:Fallback>
                <p:oleObj name="公式" r:id="rId3" imgW="2463480" imgH="6984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8" y="3573016"/>
                        <a:ext cx="70056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55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二进制转换成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10742984" cy="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八进制转换成十进制</a:t>
            </a: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9087" y="1833825"/>
            <a:ext cx="10427553" cy="2031325"/>
            <a:chOff x="1429087" y="1833825"/>
            <a:chExt cx="10427553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1982146"/>
              <a:ext cx="239720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(1101.11)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12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3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+ 02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kumimoji="1"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2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-2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8 + 4 + 0 + 1 + 0.5 + 0.25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9087" y="4509120"/>
            <a:ext cx="7907273" cy="2031325"/>
            <a:chOff x="1429087" y="4509120"/>
            <a:chExt cx="7907273" cy="203132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4657441"/>
              <a:ext cx="1786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(173.3)</a:t>
              </a:r>
              <a:r>
                <a:rPr kumimoji="1" lang="en-US" altLang="zh-CN" sz="2800" baseline="-2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4509120"/>
              <a:ext cx="61206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18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+ 78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+ 38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kumimoji="1"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+ 3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8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+ 56 + 3 +0.375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25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84387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3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10111.101B   =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7035Q  = 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-8FD.C H  = 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5111" y="1833825"/>
            <a:ext cx="10211529" cy="2031325"/>
            <a:chOff x="1645111" y="1833825"/>
            <a:chExt cx="10211529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645111" y="1982146"/>
              <a:ext cx="19306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(4C.6)</a:t>
              </a:r>
              <a:r>
                <a:rPr kumimoji="1" lang="en-US" altLang="zh-CN" sz="2800" baseline="-2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416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+ 1216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+ 616</a:t>
              </a:r>
              <a:r>
                <a:rPr lang="en-US" altLang="zh-CN" sz="28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+ 12 + 0.375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27848" y="4509120"/>
            <a:ext cx="1595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23.625D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886472" y="4994012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3613D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224611" y="5517232"/>
            <a:ext cx="1960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-2301.75D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22999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对于整数，通常采用“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不断地去除要转换的整数，直至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商等于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为止，然后将所得余数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81711" y="6211889"/>
            <a:ext cx="8524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43D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96898" y="6211889"/>
            <a:ext cx="19271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101011B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390287" y="6211889"/>
            <a:ext cx="11817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53Q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924272" y="6211889"/>
            <a:ext cx="12041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2BH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2376821E-5F4D-4103-84C4-4DA9BB02EBEF}"/>
              </a:ext>
            </a:extLst>
          </p:cNvPr>
          <p:cNvSpPr/>
          <p:nvPr/>
        </p:nvSpPr>
        <p:spPr>
          <a:xfrm rot="10800000" flipH="1">
            <a:off x="4377799" y="4023662"/>
            <a:ext cx="347502" cy="1512168"/>
          </a:xfrm>
          <a:prstGeom prst="downArrow">
            <a:avLst>
              <a:gd name="adj1" fmla="val 39036"/>
              <a:gd name="adj2" fmla="val 121266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013"/>
              </p:ext>
            </p:extLst>
          </p:nvPr>
        </p:nvGraphicFramePr>
        <p:xfrm>
          <a:off x="1448577" y="3501008"/>
          <a:ext cx="3063247" cy="234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2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6145672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3735334261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2887285973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82670703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22408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732586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2      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8949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62367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3446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2811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29632"/>
              </p:ext>
            </p:extLst>
          </p:nvPr>
        </p:nvGraphicFramePr>
        <p:xfrm>
          <a:off x="5749253" y="3861048"/>
          <a:ext cx="1800200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389910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7156"/>
              </p:ext>
            </p:extLst>
          </p:nvPr>
        </p:nvGraphicFramePr>
        <p:xfrm>
          <a:off x="8323909" y="3862802"/>
          <a:ext cx="1963791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4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425343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71310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5710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71311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544253" y="4880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7949" y="48924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9211" y="57819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08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742192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6350496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不断地乘以要转换的小数，直至小数部分等于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或满足所要求的精度为止，将每次得到的乘积的整数部分，从前向后顺序写出，即为转换成的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92430"/>
              </p:ext>
            </p:extLst>
          </p:nvPr>
        </p:nvGraphicFramePr>
        <p:xfrm>
          <a:off x="7284132" y="1496817"/>
          <a:ext cx="4608511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8">
                  <a:extLst>
                    <a:ext uri="{9D8B030D-6E8A-4147-A177-3AD203B41FA5}">
                      <a16:colId xmlns:a16="http://schemas.microsoft.com/office/drawing/2014/main" val="1870443932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905487107"/>
                    </a:ext>
                  </a:extLst>
                </a:gridCol>
                <a:gridCol w="508333">
                  <a:extLst>
                    <a:ext uri="{9D8B030D-6E8A-4147-A177-3AD203B41FA5}">
                      <a16:colId xmlns:a16="http://schemas.microsoft.com/office/drawing/2014/main" val="246162184"/>
                    </a:ext>
                  </a:extLst>
                </a:gridCol>
                <a:gridCol w="2703660">
                  <a:extLst>
                    <a:ext uri="{9D8B030D-6E8A-4147-A177-3AD203B41FA5}">
                      <a16:colId xmlns:a16="http://schemas.microsoft.com/office/drawing/2014/main" val="39444508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0.8125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87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14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1.6250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（最高位）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77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0.625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42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721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419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822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881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353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（最低位）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05356"/>
                  </a:ext>
                </a:extLst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680176" y="5806493"/>
            <a:ext cx="41044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0.8125D </a:t>
            </a:r>
            <a:r>
              <a:rPr lang="en-US" altLang="zh-CN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0.1101B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二进制数据转换成八进制数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，然后写出对应的八进制即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1308"/>
              </p:ext>
            </p:extLst>
          </p:nvPr>
        </p:nvGraphicFramePr>
        <p:xfrm>
          <a:off x="2031999" y="299695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219771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(53.5)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05064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八进制数据转换成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将每位八进制数据写出对应的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04078"/>
              </p:ext>
            </p:extLst>
          </p:nvPr>
        </p:nvGraphicFramePr>
        <p:xfrm>
          <a:off x="2063552" y="5178896"/>
          <a:ext cx="87445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(1111011.011)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0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二进制数据转换成十六进制数据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，然后写出对应的十六进制即可。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39627"/>
              </p:ext>
            </p:extLst>
          </p:nvPr>
        </p:nvGraphicFramePr>
        <p:xfrm>
          <a:off x="2031999" y="299695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64083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1903760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(2B.A)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77072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十六进制数据转换成二进制数据</a:t>
            </a:r>
            <a:endParaRPr lang="zh-CN" altLang="en-US" sz="3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将每位十六进制数据写出对应的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72976"/>
              </p:ext>
            </p:extLst>
          </p:nvPr>
        </p:nvGraphicFramePr>
        <p:xfrm>
          <a:off x="966688" y="5335091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(000101110011.0011)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31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进制对照表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6575C3-C405-45B7-BBFB-DCC453E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5058"/>
              </p:ext>
            </p:extLst>
          </p:nvPr>
        </p:nvGraphicFramePr>
        <p:xfrm>
          <a:off x="1127448" y="1420018"/>
          <a:ext cx="10009112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145416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3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A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B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C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D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E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F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09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88723" y="1340768"/>
            <a:ext cx="7795709" cy="4850613"/>
            <a:chOff x="2207564" y="1337144"/>
            <a:chExt cx="7795709" cy="4850613"/>
          </a:xfrm>
        </p:grpSpPr>
        <p:sp>
          <p:nvSpPr>
            <p:cNvPr id="14" name="任意多边形 13"/>
            <p:cNvSpPr/>
            <p:nvPr/>
          </p:nvSpPr>
          <p:spPr>
            <a:xfrm>
              <a:off x="5385685" y="1337144"/>
              <a:ext cx="1502392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366935" y="5369588"/>
              <a:ext cx="1636338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21599981">
              <a:off x="4712098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07564" y="5376874"/>
              <a:ext cx="2001723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grpSp>
          <p:nvGrpSpPr>
            <p:cNvPr id="22" name="组合 5"/>
            <p:cNvGrpSpPr>
              <a:grpSpLocks/>
            </p:cNvGrpSpPr>
            <p:nvPr/>
          </p:nvGrpSpPr>
          <p:grpSpPr bwMode="auto">
            <a:xfrm>
              <a:off x="5448301" y="3716339"/>
              <a:ext cx="1501775" cy="752475"/>
              <a:chOff x="3724458" y="443969"/>
              <a:chExt cx="1502392" cy="751196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71F7D915-4E2F-49B4-90DA-7933F66E042C}"/>
                  </a:ext>
                </a:extLst>
              </p:cNvPr>
              <p:cNvSpPr/>
              <p:nvPr/>
            </p:nvSpPr>
            <p:spPr>
              <a:xfrm>
                <a:off x="3724458" y="443969"/>
                <a:ext cx="1502392" cy="751196"/>
              </a:xfrm>
              <a:prstGeom prst="roundRect">
                <a:avLst>
                  <a:gd name="adj" fmla="val 10000"/>
                </a:avLst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4">
                <a:extLst>
                  <a:ext uri="{FF2B5EF4-FFF2-40B4-BE49-F238E27FC236}">
                    <a16:creationId xmlns:a16="http://schemas.microsoft.com/office/drawing/2014/main" id="{32233CBD-8320-4EF7-8CDB-EC72224AA2CB}"/>
                  </a:ext>
                </a:extLst>
              </p:cNvPr>
              <p:cNvSpPr/>
              <p:nvPr/>
            </p:nvSpPr>
            <p:spPr>
              <a:xfrm>
                <a:off x="3746692" y="466156"/>
                <a:ext cx="1457924" cy="706822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9060" tIns="99060" rIns="99060" bIns="99060" spcCol="1270" anchor="ctr"/>
              <a:lstStyle/>
              <a:p>
                <a:pPr algn="ctr" defTabSz="1155700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</a:p>
            </p:txBody>
          </p:sp>
        </p:grpSp>
        <p:sp>
          <p:nvSpPr>
            <p:cNvPr id="23" name="上下箭头 22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5973764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上下箭头 23">
              <a:extLst>
                <a:ext uri="{FF2B5EF4-FFF2-40B4-BE49-F238E27FC236}">
                  <a16:creationId xmlns:a16="http://schemas.microsoft.com/office/drawing/2014/main" id="{550E0661-E4BA-4DA6-9868-AF394E3600FC}"/>
                </a:ext>
              </a:extLst>
            </p:cNvPr>
            <p:cNvSpPr/>
            <p:nvPr/>
          </p:nvSpPr>
          <p:spPr>
            <a:xfrm rot="2700000">
              <a:off x="4504532" y="4415632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上下箭头 24">
              <a:extLst>
                <a:ext uri="{FF2B5EF4-FFF2-40B4-BE49-F238E27FC236}">
                  <a16:creationId xmlns:a16="http://schemas.microsoft.com/office/drawing/2014/main" id="{49419204-8B82-4073-A6AF-616F77039C18}"/>
                </a:ext>
              </a:extLst>
            </p:cNvPr>
            <p:cNvSpPr/>
            <p:nvPr/>
          </p:nvSpPr>
          <p:spPr>
            <a:xfrm rot="8100000">
              <a:off x="7432676" y="4324350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9CE190-BD45-4684-8363-C8476F495E89}"/>
                </a:ext>
              </a:extLst>
            </p:cNvPr>
            <p:cNvSpPr/>
            <p:nvPr/>
          </p:nvSpPr>
          <p:spPr>
            <a:xfrm>
              <a:off x="5902033" y="4873514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8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8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72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149080"/>
            <a:ext cx="10742984" cy="7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</a:t>
            </a:r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27626"/>
              </p:ext>
            </p:extLst>
          </p:nvPr>
        </p:nvGraphicFramePr>
        <p:xfrm>
          <a:off x="1182713" y="4781514"/>
          <a:ext cx="98818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5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36291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945795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(4327)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(100011010111)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95966"/>
              </p:ext>
            </p:extLst>
          </p:nvPr>
        </p:nvGraphicFramePr>
        <p:xfrm>
          <a:off x="1199456" y="1938536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(4E2D)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(0100111000101101)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0863"/>
              </p:ext>
            </p:extLst>
          </p:nvPr>
        </p:nvGraphicFramePr>
        <p:xfrm>
          <a:off x="623392" y="2802632"/>
          <a:ext cx="93546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394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  <a:gridCol w="809830">
                  <a:extLst>
                    <a:ext uri="{9D8B030D-6E8A-4147-A177-3AD203B41FA5}">
                      <a16:colId xmlns:a16="http://schemas.microsoft.com/office/drawing/2014/main" val="2228685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(0100111000101101)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590200" y="3687415"/>
            <a:ext cx="5466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(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47055)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49168"/>
              </p:ext>
            </p:extLst>
          </p:nvPr>
        </p:nvGraphicFramePr>
        <p:xfrm>
          <a:off x="1199456" y="5667314"/>
          <a:ext cx="94330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67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85105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(100011010111)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 </a:t>
                      </a:r>
                      <a:r>
                        <a:rPr lang="en-US" altLang="zh-CN" sz="2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(8D7)</a:t>
                      </a:r>
                      <a:r>
                        <a:rPr lang="en-US" altLang="zh-CN" sz="2400" b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30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35875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742984" cy="3024335"/>
          </a:xfrm>
        </p:spPr>
        <p:txBody>
          <a:bodyPr/>
          <a:lstStyle/>
          <a:p>
            <a:pPr marL="0" indent="720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"+"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"-"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计算机是无法识别的，因此需要把数的符号数码化。通常，约定二进制数的最高位为符号位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"0"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正号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"1"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负号。这种在计算机中使用的表示数的形式称为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。规定：以后没有特别指明的话，规定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位来存储整数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7CC85E-D227-4C6E-8FB5-5D718877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907"/>
              </p:ext>
            </p:extLst>
          </p:nvPr>
        </p:nvGraphicFramePr>
        <p:xfrm>
          <a:off x="2200672" y="4618217"/>
          <a:ext cx="7560840" cy="4596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6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下箭头 7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2472018" y="5301208"/>
            <a:ext cx="383622" cy="721295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25804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D0926DA-9609-4ED4-A8BE-368391B9BC97}"/>
              </a:ext>
            </a:extLst>
          </p:cNvPr>
          <p:cNvSpPr/>
          <p:nvPr/>
        </p:nvSpPr>
        <p:spPr>
          <a:xfrm rot="5400000" flipH="1">
            <a:off x="6236381" y="2129221"/>
            <a:ext cx="367309" cy="6264696"/>
          </a:xfrm>
          <a:prstGeom prst="leftBrace">
            <a:avLst>
              <a:gd name="adj1" fmla="val 29323"/>
              <a:gd name="adj2" fmla="val 50640"/>
            </a:avLst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6216434" y="5524502"/>
            <a:ext cx="383622" cy="498001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770220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33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0001001 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带符号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1111001 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不同的机器数表示不同的值，如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时：表示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带符号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06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定义：符号占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位（最高位），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表示负；数值部分按二进制书写（占剩下的位置）。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4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190882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23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3295814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91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定义：如果是正数，与原码相同；如果是负数，符号位不变，数据位取反，末位加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11110101</a:t>
            </a:r>
          </a:p>
        </p:txBody>
      </p:sp>
    </p:spTree>
    <p:extLst>
      <p:ext uri="{BB962C8B-B14F-4D97-AF65-F5344CB8AC3E}">
        <p14:creationId xmlns:p14="http://schemas.microsoft.com/office/powerpoint/2010/main" val="259380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只有一种表示方法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14847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523" y="247373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293494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99401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054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机器数总结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34314" y="1484784"/>
            <a:ext cx="7923371" cy="4850613"/>
            <a:chOff x="2207564" y="1337144"/>
            <a:chExt cx="7923371" cy="4850613"/>
          </a:xfrm>
        </p:grpSpPr>
        <p:sp>
          <p:nvSpPr>
            <p:cNvPr id="10" name="任意多边形 9"/>
            <p:cNvSpPr/>
            <p:nvPr/>
          </p:nvSpPr>
          <p:spPr>
            <a:xfrm>
              <a:off x="5385685" y="1337144"/>
              <a:ext cx="1764000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366935" y="5369588"/>
              <a:ext cx="1764000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21599981">
              <a:off x="4600874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07564" y="5376874"/>
              <a:ext cx="1764000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1F7D915-4E2F-49B4-90DA-7933F66E042C}"/>
                </a:ext>
              </a:extLst>
            </p:cNvPr>
            <p:cNvSpPr/>
            <p:nvPr/>
          </p:nvSpPr>
          <p:spPr bwMode="auto">
            <a:xfrm>
              <a:off x="5448299" y="3716339"/>
              <a:ext cx="1501774" cy="752475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上下箭头 16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6116106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060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写出下列真值的原码、反码、补码。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-33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-56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272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进制也就是进位制，是人们规定的一种进位方法。 对于任何一种进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进制，就表示某一位置上的数运算时是逢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38168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，常省略后缀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123D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78D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3.141D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-1.414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1011B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110B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101.11011B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-101.11011B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5879976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23893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768974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126882" y="4488929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70799" y="4920780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015880" y="5425033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进制位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0" y="1483067"/>
            <a:ext cx="8785714" cy="511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286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687321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44824"/>
            <a:ext cx="9010260" cy="39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222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2840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</TotalTime>
  <Words>1681</Words>
  <Application>Microsoft Office PowerPoint</Application>
  <PresentationFormat>宽屏</PresentationFormat>
  <Paragraphs>465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Wingdings 2</vt:lpstr>
      <vt:lpstr>上海Nordri专业商务幻灯演示设计</vt:lpstr>
      <vt:lpstr>公式</vt:lpstr>
      <vt:lpstr>PowerPoint 演示文稿</vt:lpstr>
      <vt:lpstr>本章内容</vt:lpstr>
      <vt:lpstr>本章内容</vt:lpstr>
      <vt:lpstr>进制</vt:lpstr>
      <vt:lpstr>二进制数据</vt:lpstr>
      <vt:lpstr>基本逻辑运算</vt:lpstr>
      <vt:lpstr>本章内容</vt:lpstr>
      <vt:lpstr>逻辑电路</vt:lpstr>
      <vt:lpstr>本章内容</vt:lpstr>
      <vt:lpstr>二四译码器的实现原理</vt:lpstr>
      <vt:lpstr>讨论</vt:lpstr>
      <vt:lpstr>本章内容</vt:lpstr>
      <vt:lpstr>八进制数据</vt:lpstr>
      <vt:lpstr>十六进制数据</vt:lpstr>
      <vt:lpstr>本章内容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进制对照表</vt:lpstr>
      <vt:lpstr>数制转换</vt:lpstr>
      <vt:lpstr>数制转换</vt:lpstr>
      <vt:lpstr>本章内容</vt:lpstr>
      <vt:lpstr>机器数</vt:lpstr>
      <vt:lpstr>机器数</vt:lpstr>
      <vt:lpstr>原码</vt:lpstr>
      <vt:lpstr>原码</vt:lpstr>
      <vt:lpstr>反码</vt:lpstr>
      <vt:lpstr>反码</vt:lpstr>
      <vt:lpstr>补码</vt:lpstr>
      <vt:lpstr>补码</vt:lpstr>
      <vt:lpstr>机器数总结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丁 木木</cp:lastModifiedBy>
  <cp:revision>398</cp:revision>
  <dcterms:created xsi:type="dcterms:W3CDTF">2007-10-21T01:27:31Z</dcterms:created>
  <dcterms:modified xsi:type="dcterms:W3CDTF">2018-09-30T00:58:11Z</dcterms:modified>
  <cp:category/>
</cp:coreProperties>
</file>