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855" r:id="rId2"/>
    <p:sldId id="843" r:id="rId3"/>
    <p:sldId id="841" r:id="rId4"/>
    <p:sldId id="848" r:id="rId5"/>
    <p:sldId id="849" r:id="rId6"/>
    <p:sldId id="850" r:id="rId7"/>
    <p:sldId id="851" r:id="rId8"/>
    <p:sldId id="832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74"/>
  </p:normalViewPr>
  <p:slideViewPr>
    <p:cSldViewPr snapToGrid="0" snapToObjects="1">
      <p:cViewPr varScale="1">
        <p:scale>
          <a:sx n="86" d="100"/>
          <a:sy n="86" d="100"/>
        </p:scale>
        <p:origin x="53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4FEAFC-45A6-2844-B704-6DEC29553072}" type="datetimeFigureOut">
              <a:rPr kumimoji="1" lang="zh-CN" altLang="en-US" smtClean="0"/>
              <a:t>2022/1/19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DB92FB-F5BB-B54B-8351-AB170DA81DE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053175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A0A570-1D29-9A4B-8EAB-0C50E7F5CB7F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316410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A0A570-1D29-9A4B-8EAB-0C50E7F5CB7F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742256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G</a:t>
            </a:r>
            <a:r>
              <a:rPr kumimoji="1" lang="zh-CN" altLang="en-US" dirty="0"/>
              <a:t>，吉布斯自由能</a:t>
            </a:r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A0A570-1D29-9A4B-8EAB-0C50E7F5CB7F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546450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A0A570-1D29-9A4B-8EAB-0C50E7F5CB7F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437705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A0A570-1D29-9A4B-8EAB-0C50E7F5CB7F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717558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A0A570-1D29-9A4B-8EAB-0C50E7F5CB7F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244863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A0A570-1D29-9A4B-8EAB-0C50E7F5CB7F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28257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A0A570-1D29-9A4B-8EAB-0C50E7F5CB7F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430361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918C8C-74FA-8B44-A7A6-0B99922544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36B5B71-25ED-E648-8EF4-A42157C796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2E8FBE-3A31-C145-AE24-B0E1DAB63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C990D-E2AA-2D48-9B68-4916C7348C75}" type="datetimeFigureOut">
              <a:rPr kumimoji="1" lang="zh-CN" altLang="en-US" smtClean="0"/>
              <a:t>2022/1/19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1DBE9D-A953-9845-AA44-F2CD5785F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DC26B3-A8DE-164C-ABE1-A0282DD08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D4723-6B2E-3E41-B860-AC6F1DB3AB4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48450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69DA09-852E-8846-8411-8C2A2CA24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B346448-E045-1441-8F9D-ECA39C7002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0A07FE-826F-3347-ADE3-3EC040BD0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C990D-E2AA-2D48-9B68-4916C7348C75}" type="datetimeFigureOut">
              <a:rPr kumimoji="1" lang="zh-CN" altLang="en-US" smtClean="0"/>
              <a:t>2022/1/19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2D8025-2D0B-D54C-A808-2621FEBB1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A78A40-7FE6-FD4D-8319-23D414125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D4723-6B2E-3E41-B860-AC6F1DB3AB4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76888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4EDB057-0D64-5C46-96DA-D37E90560A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88BD7E6-7784-0244-9AC5-1B6A1DB133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6857E9-9C99-394C-9DA6-ADD222EC7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C990D-E2AA-2D48-9B68-4916C7348C75}" type="datetimeFigureOut">
              <a:rPr kumimoji="1" lang="zh-CN" altLang="en-US" smtClean="0"/>
              <a:t>2022/1/19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261F62-2B38-B744-A8F1-BA33AF0E8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75E802-1D10-774C-9A28-453BF7145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D4723-6B2E-3E41-B860-AC6F1DB3AB4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24423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99B8C2-12AA-E442-8F06-CE50E6503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D0FF67-45BE-4146-87DD-ADB6EF68C0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B091B3-BAA3-8B4A-A59E-BACB3E4CD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C990D-E2AA-2D48-9B68-4916C7348C75}" type="datetimeFigureOut">
              <a:rPr kumimoji="1" lang="zh-CN" altLang="en-US" smtClean="0"/>
              <a:t>2022/1/19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966E5F-BF5F-884F-91AD-8C2809790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1FDE09-B979-DA45-9B30-7B11506F1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D4723-6B2E-3E41-B860-AC6F1DB3AB4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45310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34EE17-05E3-7844-84F9-0CBF48EE5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C05A272-A9A2-7F4F-AB4E-C6466C3235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3B2B41-5EC6-EE49-8412-12D8F2649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C990D-E2AA-2D48-9B68-4916C7348C75}" type="datetimeFigureOut">
              <a:rPr kumimoji="1" lang="zh-CN" altLang="en-US" smtClean="0"/>
              <a:t>2022/1/19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2F6000-E582-3E4F-8BD5-0E002F73A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C2F077-3CAA-5E40-B235-7DF092000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D4723-6B2E-3E41-B860-AC6F1DB3AB4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68441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3395F5-F44C-4040-B9B1-ED0B860CE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C22620-1564-4242-9446-FC0CF5D9BA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7DECBF9-890D-E343-A20E-AE6CAB452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41AE0A6-2022-0342-B468-81A3460BD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C990D-E2AA-2D48-9B68-4916C7348C75}" type="datetimeFigureOut">
              <a:rPr kumimoji="1" lang="zh-CN" altLang="en-US" smtClean="0"/>
              <a:t>2022/1/19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69D57C8-36E8-7248-8A16-5B61AF992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6064F07-F8AC-7F44-930F-0D5C6ADF6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D4723-6B2E-3E41-B860-AC6F1DB3AB4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10790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812E8E-8845-254E-9657-331E762A5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54A0B94-07D4-4E43-A91C-4D08DC5B0B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C435AD9-6A5D-2644-B9CD-28A0E5D0B6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F239B38-DEF7-B640-AEBD-6967658D90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3CD0259-52EA-4A4A-B5CF-EE8834D4B4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1F0DFBE-0E57-C148-B55F-03C52AF2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C990D-E2AA-2D48-9B68-4916C7348C75}" type="datetimeFigureOut">
              <a:rPr kumimoji="1" lang="zh-CN" altLang="en-US" smtClean="0"/>
              <a:t>2022/1/19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C2762EE-E3C5-084E-ABAC-8D7C27A4B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3153F15-18E2-E74F-B6FE-0C5508E8E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D4723-6B2E-3E41-B860-AC6F1DB3AB4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30026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3A8AA1-AB38-FC42-AA8A-A2D09C0F2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7ED5053-785D-F944-9E41-44B5341B5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C990D-E2AA-2D48-9B68-4916C7348C75}" type="datetimeFigureOut">
              <a:rPr kumimoji="1" lang="zh-CN" altLang="en-US" smtClean="0"/>
              <a:t>2022/1/19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11FAC6F-5D42-EA45-B927-3C34F2BC3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0D167F1-9CAB-5B4D-9BFB-0D5A83C8A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D4723-6B2E-3E41-B860-AC6F1DB3AB4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35950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5722860-D0C2-DA43-B88A-539C855DD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C990D-E2AA-2D48-9B68-4916C7348C75}" type="datetimeFigureOut">
              <a:rPr kumimoji="1" lang="zh-CN" altLang="en-US" smtClean="0"/>
              <a:t>2022/1/19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7BB38E1-96C4-1243-9751-890094D7C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3678224-629C-0F4A-9C6A-D7CC374F2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D4723-6B2E-3E41-B860-AC6F1DB3AB4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70370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BAF810-7B58-7845-A8C3-444D59016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898A90-5B7E-6741-A274-C68873898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4C27B2D-1F6B-5543-8A14-69CAE622CD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94486E5-1B39-AD40-B448-4C8FFFECE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C990D-E2AA-2D48-9B68-4916C7348C75}" type="datetimeFigureOut">
              <a:rPr kumimoji="1" lang="zh-CN" altLang="en-US" smtClean="0"/>
              <a:t>2022/1/19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4D92281-6178-744D-9DB4-FA8B043B8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5368D74-ED30-A246-8E02-A91F1773C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D4723-6B2E-3E41-B860-AC6F1DB3AB4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90647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2B6BD2-39BF-6B48-B43D-F53E49C81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999EFE5-B2FE-9E42-ADE8-1B9397F00B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AFE4F63-4539-1746-8275-0277C2AF7A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62D1E63-1ECE-304B-A88A-B1A05A7FD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C990D-E2AA-2D48-9B68-4916C7348C75}" type="datetimeFigureOut">
              <a:rPr kumimoji="1" lang="zh-CN" altLang="en-US" smtClean="0"/>
              <a:t>2022/1/19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F630357-4D13-8847-A2BB-2C51F6B14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0DFB265-ACAD-5D48-948A-6FE6C5D9B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D4723-6B2E-3E41-B860-AC6F1DB3AB4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32210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F08DA88-25EF-7A43-8473-B2E06E28E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B6E30E1-B666-9B4D-9F70-B740C3879A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CB2232-4925-B74D-AE0C-04F7EC5BFE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7C990D-E2AA-2D48-9B68-4916C7348C75}" type="datetimeFigureOut">
              <a:rPr kumimoji="1" lang="zh-CN" altLang="en-US" smtClean="0"/>
              <a:t>2022/1/19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23D037-C7E1-D346-93AE-D42F9D8476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018E19-B773-0C4F-930B-F4A666D43A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AD4723-6B2E-3E41-B860-AC6F1DB3AB4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56944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2F53B01-164F-2047-BE1B-B52B5443EA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38043" y="0"/>
            <a:ext cx="1614713" cy="786385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3898F521-366F-934F-8AF4-0CDA91A16E5B}"/>
              </a:ext>
            </a:extLst>
          </p:cNvPr>
          <p:cNvSpPr/>
          <p:nvPr/>
        </p:nvSpPr>
        <p:spPr>
          <a:xfrm flipV="1">
            <a:off x="237744" y="600611"/>
            <a:ext cx="10341864" cy="45719"/>
          </a:xfrm>
          <a:prstGeom prst="rect">
            <a:avLst/>
          </a:prstGeom>
          <a:solidFill>
            <a:srgbClr val="60B786"/>
          </a:solidFill>
          <a:ln>
            <a:solidFill>
              <a:srgbClr val="60B7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48EE70C-C46A-E843-8145-DA019802C3CE}"/>
              </a:ext>
            </a:extLst>
          </p:cNvPr>
          <p:cNvSpPr txBox="1"/>
          <p:nvPr/>
        </p:nvSpPr>
        <p:spPr>
          <a:xfrm>
            <a:off x="2635758" y="2107799"/>
            <a:ext cx="7422642" cy="22198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1. Remove invalid structure</a:t>
            </a:r>
            <a:r>
              <a:rPr lang="en-US" altLang="zh-CN" sz="320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</a:t>
            </a:r>
            <a:endParaRPr lang="zh-CN" altLang="en-US" sz="3200" dirty="0">
              <a:solidFill>
                <a:schemeClr val="bg1">
                  <a:lumMod val="85000"/>
                </a:schemeClr>
              </a:solidFill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3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2. Set cutoff based on molecular weight</a:t>
            </a:r>
          </a:p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3. Prepare training data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4EB6373-8A9B-FF45-B43A-2E9084A6A1F7}"/>
              </a:ext>
            </a:extLst>
          </p:cNvPr>
          <p:cNvSpPr txBox="1"/>
          <p:nvPr/>
        </p:nvSpPr>
        <p:spPr>
          <a:xfrm>
            <a:off x="148414" y="0"/>
            <a:ext cx="19987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>
                <a:latin typeface="Times New Roman" panose="02020603050405020304" pitchFamily="18" charset="0"/>
                <a:cs typeface="Times New Roman" panose="02020603050405020304" pitchFamily="18" charset="0"/>
              </a:rPr>
              <a:t>Update</a:t>
            </a:r>
            <a:endParaRPr kumimoji="1"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2988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5B659B94-6458-ED4C-AB38-7066E93B7AA1}"/>
              </a:ext>
            </a:extLst>
          </p:cNvPr>
          <p:cNvSpPr/>
          <p:nvPr/>
        </p:nvSpPr>
        <p:spPr>
          <a:xfrm flipV="1">
            <a:off x="237744" y="600611"/>
            <a:ext cx="10341864" cy="45719"/>
          </a:xfrm>
          <a:prstGeom prst="rect">
            <a:avLst/>
          </a:prstGeom>
          <a:solidFill>
            <a:srgbClr val="60B786"/>
          </a:solidFill>
          <a:ln>
            <a:solidFill>
              <a:srgbClr val="60B7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0C6D92FA-02D3-AF43-977A-8A96402D72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38043" y="0"/>
            <a:ext cx="1614713" cy="786385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68D0DEA2-1A04-7F45-9AA1-FB3BD4E48B94}"/>
              </a:ext>
            </a:extLst>
          </p:cNvPr>
          <p:cNvSpPr txBox="1"/>
          <p:nvPr/>
        </p:nvSpPr>
        <p:spPr>
          <a:xfrm>
            <a:off x="5211097" y="877609"/>
            <a:ext cx="1769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RMSD</a:t>
            </a:r>
            <a:endParaRPr kumimoji="1" lang="zh-CN" altLang="en-US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E901176-4130-7344-9122-98CFCD06C019}"/>
              </a:ext>
            </a:extLst>
          </p:cNvPr>
          <p:cNvSpPr txBox="1"/>
          <p:nvPr/>
        </p:nvSpPr>
        <p:spPr>
          <a:xfrm>
            <a:off x="298549" y="858936"/>
            <a:ext cx="1769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6/394=1.52%</a:t>
            </a:r>
            <a:endParaRPr kumimoji="1"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A25AEFA4-31A2-F149-8389-7671C05DBC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5869" y="1221438"/>
            <a:ext cx="7586133" cy="5140286"/>
          </a:xfrm>
          <a:prstGeom prst="rect">
            <a:avLst/>
          </a:prstGeom>
        </p:spPr>
      </p:pic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9831A8D1-76DB-334E-951C-FBB96661558C}"/>
              </a:ext>
            </a:extLst>
          </p:cNvPr>
          <p:cNvCxnSpPr/>
          <p:nvPr/>
        </p:nvCxnSpPr>
        <p:spPr>
          <a:xfrm>
            <a:off x="538828" y="4758043"/>
            <a:ext cx="1041417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163A0D87-2135-1840-BAC3-2F17D3FA8B04}"/>
              </a:ext>
            </a:extLst>
          </p:cNvPr>
          <p:cNvSpPr txBox="1"/>
          <p:nvPr/>
        </p:nvSpPr>
        <p:spPr>
          <a:xfrm>
            <a:off x="237744" y="208526"/>
            <a:ext cx="3400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Rough</a:t>
            </a:r>
            <a:r>
              <a:rPr kumimoji="1" lang="zh-CN" altLang="en-US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rules for unknown data</a:t>
            </a:r>
            <a:endParaRPr kumimoji="1" lang="zh-CN" altLang="en-US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B9DC6F9-C0C2-CB42-B943-3701BC1FD2AD}"/>
              </a:ext>
            </a:extLst>
          </p:cNvPr>
          <p:cNvSpPr txBox="1"/>
          <p:nvPr/>
        </p:nvSpPr>
        <p:spPr>
          <a:xfrm>
            <a:off x="1045100" y="3244334"/>
            <a:ext cx="5188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altLang="zh-CN" b="0" i="0" dirty="0">
                <a:solidFill>
                  <a:srgbClr val="4D5156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Δ</a:t>
            </a:r>
            <a:r>
              <a:rPr lang="en" altLang="zh-CN" b="0" i="0" dirty="0">
                <a:solidFill>
                  <a:srgbClr val="4D5156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G</a:t>
            </a:r>
            <a:endParaRPr lang="zh-CN" altLang="en-US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2636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>
            <a:extLst>
              <a:ext uri="{FF2B5EF4-FFF2-40B4-BE49-F238E27FC236}">
                <a16:creationId xmlns:a16="http://schemas.microsoft.com/office/drawing/2014/main" id="{D1E06D8D-FACC-4B48-8ABE-F723BB521E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2148" y="1368458"/>
            <a:ext cx="5702379" cy="387224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7776FE4-EA52-0F45-AF5A-EFF8A4FC6D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319" y="1433098"/>
            <a:ext cx="5520601" cy="3742968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5B659B94-6458-ED4C-AB38-7066E93B7AA1}"/>
              </a:ext>
            </a:extLst>
          </p:cNvPr>
          <p:cNvSpPr/>
          <p:nvPr/>
        </p:nvSpPr>
        <p:spPr>
          <a:xfrm flipV="1">
            <a:off x="237744" y="600611"/>
            <a:ext cx="10341864" cy="45719"/>
          </a:xfrm>
          <a:prstGeom prst="rect">
            <a:avLst/>
          </a:prstGeom>
          <a:solidFill>
            <a:srgbClr val="60B786"/>
          </a:solidFill>
          <a:ln>
            <a:solidFill>
              <a:srgbClr val="60B7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0C6D92FA-02D3-AF43-977A-8A96402D72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38043" y="0"/>
            <a:ext cx="1614713" cy="786385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1170B1E2-B7F7-764D-9BC1-2062789264CE}"/>
              </a:ext>
            </a:extLst>
          </p:cNvPr>
          <p:cNvSpPr txBox="1"/>
          <p:nvPr/>
        </p:nvSpPr>
        <p:spPr>
          <a:xfrm>
            <a:off x="270759" y="152728"/>
            <a:ext cx="103418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Interactions between molecular weight and </a:t>
            </a:r>
            <a:r>
              <a:rPr lang="el-GR" altLang="zh-CN" sz="2000" dirty="0">
                <a:solidFill>
                  <a:srgbClr val="4D5156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Δ</a:t>
            </a:r>
            <a:r>
              <a:rPr lang="en" altLang="zh-CN" sz="2000" dirty="0">
                <a:solidFill>
                  <a:srgbClr val="4D5156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G</a:t>
            </a:r>
            <a:endParaRPr lang="zh-CN" altLang="en-US" sz="2000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1E8FA17B-8344-A442-A5F2-6D0973E7099E}"/>
              </a:ext>
            </a:extLst>
          </p:cNvPr>
          <p:cNvSpPr txBox="1"/>
          <p:nvPr/>
        </p:nvSpPr>
        <p:spPr>
          <a:xfrm>
            <a:off x="705033" y="6017669"/>
            <a:ext cx="1087423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zh-CN" altLang="en-US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结论：</a:t>
            </a:r>
            <a:r>
              <a:rPr kumimoji="1" lang="en-US" altLang="zh-CN" sz="18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Affinity</a:t>
            </a:r>
            <a:r>
              <a:rPr kumimoji="1" lang="zh-CN" altLang="en-US" sz="18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和小分子的</a:t>
            </a:r>
            <a:r>
              <a:rPr kumimoji="1" lang="en-US" altLang="zh-CN" sz="18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molecular weight</a:t>
            </a:r>
            <a:r>
              <a:rPr kumimoji="1" lang="zh-CN" altLang="en-US" sz="18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呈现出线性关系。即随着</a:t>
            </a:r>
            <a:r>
              <a:rPr kumimoji="1" lang="en-US" altLang="zh-CN" sz="18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molecular weight </a:t>
            </a:r>
            <a:r>
              <a:rPr kumimoji="1" lang="zh-CN" altLang="en-US" sz="18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增大， </a:t>
            </a:r>
            <a:r>
              <a:rPr kumimoji="1" lang="en-US" altLang="zh-CN" sz="18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affinity</a:t>
            </a:r>
            <a:r>
              <a:rPr kumimoji="1" lang="zh-CN" altLang="en-US" sz="18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降低</a:t>
            </a:r>
            <a:r>
              <a:rPr kumimoji="1" lang="zh-CN" altLang="en-US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。</a:t>
            </a:r>
            <a:endParaRPr kumimoji="1" lang="en-US" altLang="zh-CN" sz="1800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r>
              <a:rPr kumimoji="1" lang="zh-CN" altLang="en-US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因此，可以为不同的小分子设置不同的</a:t>
            </a:r>
            <a:r>
              <a:rPr kumimoji="1" lang="en-US" altLang="zh-CN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cutoff</a:t>
            </a:r>
            <a:endParaRPr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90F54FA5-7223-3F43-BB1E-B6EB4BB52DC0}"/>
              </a:ext>
            </a:extLst>
          </p:cNvPr>
          <p:cNvSpPr txBox="1"/>
          <p:nvPr/>
        </p:nvSpPr>
        <p:spPr>
          <a:xfrm rot="5400000">
            <a:off x="4805568" y="3196946"/>
            <a:ext cx="2025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Molecular weight</a:t>
            </a:r>
            <a:endParaRPr kumimoji="1" lang="zh-CN" altLang="en-US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16B76980-9440-6541-BEA0-B4D5645F7503}"/>
              </a:ext>
            </a:extLst>
          </p:cNvPr>
          <p:cNvSpPr txBox="1"/>
          <p:nvPr/>
        </p:nvSpPr>
        <p:spPr>
          <a:xfrm rot="5400000">
            <a:off x="11016291" y="3013332"/>
            <a:ext cx="2025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Molecular weight</a:t>
            </a:r>
            <a:endParaRPr kumimoji="1" lang="zh-CN" altLang="en-US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7DC653F1-16E3-5C41-B3F8-30D2A3069A86}"/>
              </a:ext>
            </a:extLst>
          </p:cNvPr>
          <p:cNvSpPr txBox="1"/>
          <p:nvPr/>
        </p:nvSpPr>
        <p:spPr>
          <a:xfrm>
            <a:off x="2310169" y="952889"/>
            <a:ext cx="2025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AutoDock</a:t>
            </a:r>
            <a:endParaRPr kumimoji="1" lang="zh-CN" altLang="en-US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B610DB29-1BED-F34C-B50C-AD3684BBA46B}"/>
              </a:ext>
            </a:extLst>
          </p:cNvPr>
          <p:cNvSpPr txBox="1"/>
          <p:nvPr/>
        </p:nvSpPr>
        <p:spPr>
          <a:xfrm>
            <a:off x="8512239" y="939113"/>
            <a:ext cx="2025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Dock6</a:t>
            </a:r>
            <a:endParaRPr kumimoji="1" lang="zh-CN" altLang="en-US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39" name="直线连接符 38">
            <a:extLst>
              <a:ext uri="{FF2B5EF4-FFF2-40B4-BE49-F238E27FC236}">
                <a16:creationId xmlns:a16="http://schemas.microsoft.com/office/drawing/2014/main" id="{3A8D2E34-5995-AD4D-AE45-EED582AA02D6}"/>
              </a:ext>
            </a:extLst>
          </p:cNvPr>
          <p:cNvCxnSpPr>
            <a:cxnSpLocks/>
          </p:cNvCxnSpPr>
          <p:nvPr/>
        </p:nvCxnSpPr>
        <p:spPr>
          <a:xfrm>
            <a:off x="452768" y="3320417"/>
            <a:ext cx="4345865" cy="158178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8B3134A0-C02B-C24B-B15C-D25F5DA18AED}"/>
              </a:ext>
            </a:extLst>
          </p:cNvPr>
          <p:cNvCxnSpPr>
            <a:cxnSpLocks/>
          </p:cNvCxnSpPr>
          <p:nvPr/>
        </p:nvCxnSpPr>
        <p:spPr>
          <a:xfrm>
            <a:off x="6670210" y="3438065"/>
            <a:ext cx="5174317" cy="146413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0C739F60-7A3A-0F43-9079-F5BD1D6C4445}"/>
              </a:ext>
            </a:extLst>
          </p:cNvPr>
          <p:cNvSpPr txBox="1"/>
          <p:nvPr/>
        </p:nvSpPr>
        <p:spPr>
          <a:xfrm>
            <a:off x="237744" y="2780447"/>
            <a:ext cx="23474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y = -77.214x - 227.8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F070F26D-2AD7-5744-B44F-71AD5933A0B7}"/>
              </a:ext>
            </a:extLst>
          </p:cNvPr>
          <p:cNvSpPr txBox="1"/>
          <p:nvPr/>
        </p:nvSpPr>
        <p:spPr>
          <a:xfrm>
            <a:off x="6001554" y="2864915"/>
            <a:ext cx="23833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y = -7.9516x + 54.669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39CBF78-A046-B348-B0D1-7BBBA149C8DA}"/>
              </a:ext>
            </a:extLst>
          </p:cNvPr>
          <p:cNvSpPr txBox="1"/>
          <p:nvPr/>
        </p:nvSpPr>
        <p:spPr>
          <a:xfrm>
            <a:off x="2310169" y="5162038"/>
            <a:ext cx="61219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altLang="zh-CN" b="0" i="0" dirty="0">
                <a:solidFill>
                  <a:srgbClr val="4D5156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Δ</a:t>
            </a:r>
            <a:r>
              <a:rPr lang="en" altLang="zh-CN" b="0" i="0" dirty="0">
                <a:solidFill>
                  <a:srgbClr val="4D5156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G</a:t>
            </a:r>
            <a:endParaRPr lang="zh-CN" altLang="en-US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61AFD94F-5319-D34A-AD38-58EC0B9F3225}"/>
              </a:ext>
            </a:extLst>
          </p:cNvPr>
          <p:cNvSpPr txBox="1"/>
          <p:nvPr/>
        </p:nvSpPr>
        <p:spPr>
          <a:xfrm>
            <a:off x="8633729" y="5241898"/>
            <a:ext cx="7192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altLang="zh-CN" b="0" i="0" dirty="0">
                <a:solidFill>
                  <a:srgbClr val="4D5156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Δ</a:t>
            </a:r>
            <a:r>
              <a:rPr lang="en" altLang="zh-CN" b="0" i="0" dirty="0">
                <a:solidFill>
                  <a:srgbClr val="4D5156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G</a:t>
            </a:r>
            <a:endParaRPr lang="zh-CN" altLang="en-US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8" name="直线连接符 38">
            <a:extLst>
              <a:ext uri="{FF2B5EF4-FFF2-40B4-BE49-F238E27FC236}">
                <a16:creationId xmlns:a16="http://schemas.microsoft.com/office/drawing/2014/main" id="{EFB7A3D3-825E-4254-8834-BDDC99C6865A}"/>
              </a:ext>
            </a:extLst>
          </p:cNvPr>
          <p:cNvCxnSpPr>
            <a:cxnSpLocks/>
          </p:cNvCxnSpPr>
          <p:nvPr/>
        </p:nvCxnSpPr>
        <p:spPr>
          <a:xfrm>
            <a:off x="457791" y="3556218"/>
            <a:ext cx="4345865" cy="1581783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线连接符 40">
            <a:extLst>
              <a:ext uri="{FF2B5EF4-FFF2-40B4-BE49-F238E27FC236}">
                <a16:creationId xmlns:a16="http://schemas.microsoft.com/office/drawing/2014/main" id="{1C37B27F-2847-4826-B360-E65E438A20F1}"/>
              </a:ext>
            </a:extLst>
          </p:cNvPr>
          <p:cNvCxnSpPr>
            <a:cxnSpLocks/>
          </p:cNvCxnSpPr>
          <p:nvPr/>
        </p:nvCxnSpPr>
        <p:spPr>
          <a:xfrm>
            <a:off x="6559892" y="3583397"/>
            <a:ext cx="5174317" cy="1464135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3161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5B659B94-6458-ED4C-AB38-7066E93B7AA1}"/>
              </a:ext>
            </a:extLst>
          </p:cNvPr>
          <p:cNvSpPr/>
          <p:nvPr/>
        </p:nvSpPr>
        <p:spPr>
          <a:xfrm flipV="1">
            <a:off x="237744" y="600611"/>
            <a:ext cx="10341864" cy="45719"/>
          </a:xfrm>
          <a:prstGeom prst="rect">
            <a:avLst/>
          </a:prstGeom>
          <a:solidFill>
            <a:srgbClr val="60B786"/>
          </a:solidFill>
          <a:ln>
            <a:solidFill>
              <a:srgbClr val="60B7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0C6D92FA-02D3-AF43-977A-8A96402D72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38043" y="0"/>
            <a:ext cx="1614713" cy="786385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68D0DEA2-1A04-7F45-9AA1-FB3BD4E48B94}"/>
              </a:ext>
            </a:extLst>
          </p:cNvPr>
          <p:cNvSpPr txBox="1"/>
          <p:nvPr/>
        </p:nvSpPr>
        <p:spPr>
          <a:xfrm>
            <a:off x="5611023" y="828223"/>
            <a:ext cx="1769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RMSD</a:t>
            </a:r>
            <a:endParaRPr kumimoji="1" lang="zh-CN" altLang="en-US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456AE18-DFB7-F849-AEAD-25C05EEF50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0916" y="1318400"/>
            <a:ext cx="9402859" cy="5386872"/>
          </a:xfrm>
          <a:prstGeom prst="rect">
            <a:avLst/>
          </a:prstGeom>
        </p:spPr>
      </p:pic>
      <p:sp>
        <p:nvSpPr>
          <p:cNvPr id="25" name="文本框 24">
            <a:extLst>
              <a:ext uri="{FF2B5EF4-FFF2-40B4-BE49-F238E27FC236}">
                <a16:creationId xmlns:a16="http://schemas.microsoft.com/office/drawing/2014/main" id="{F1E3F3DD-6D63-0944-87B4-6C4710CB7BE9}"/>
              </a:ext>
            </a:extLst>
          </p:cNvPr>
          <p:cNvSpPr txBox="1"/>
          <p:nvPr/>
        </p:nvSpPr>
        <p:spPr>
          <a:xfrm>
            <a:off x="270759" y="152728"/>
            <a:ext cx="103418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基于已知的互作关系，如何设置</a:t>
            </a:r>
            <a:r>
              <a:rPr lang="el-GR" altLang="zh-CN" sz="2000" dirty="0">
                <a:solidFill>
                  <a:srgbClr val="4D5156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Δ</a:t>
            </a:r>
            <a:r>
              <a:rPr lang="en" altLang="zh-CN" sz="2000" dirty="0">
                <a:solidFill>
                  <a:srgbClr val="4D5156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kumimoji="1" lang="zh-CN" altLang="en-US" sz="2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kumimoji="1" lang="en-US" altLang="zh-CN" sz="2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cutoff</a:t>
            </a:r>
            <a:r>
              <a:rPr kumimoji="1" lang="zh-CN" altLang="en-US" sz="2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并保留尽可能多的阳性结果用于未知的互作</a:t>
            </a:r>
            <a:endParaRPr kumimoji="1" lang="en-US" altLang="zh-CN" sz="2000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26" name="图片 25">
            <a:extLst>
              <a:ext uri="{FF2B5EF4-FFF2-40B4-BE49-F238E27FC236}">
                <a16:creationId xmlns:a16="http://schemas.microsoft.com/office/drawing/2014/main" id="{A0281120-7024-C54D-B543-40F1852DC1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77816" y="1282317"/>
            <a:ext cx="425442" cy="237456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50636C7F-D628-104E-8916-1FA72BD87378}"/>
              </a:ext>
            </a:extLst>
          </p:cNvPr>
          <p:cNvSpPr txBox="1"/>
          <p:nvPr/>
        </p:nvSpPr>
        <p:spPr>
          <a:xfrm>
            <a:off x="1258921" y="4011836"/>
            <a:ext cx="5424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altLang="zh-CN" b="0" i="0" dirty="0">
                <a:solidFill>
                  <a:srgbClr val="4D5156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Δ</a:t>
            </a:r>
            <a:r>
              <a:rPr lang="en" altLang="zh-CN" b="0" i="0" dirty="0">
                <a:solidFill>
                  <a:srgbClr val="4D5156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G</a:t>
            </a:r>
            <a:endParaRPr lang="zh-CN" altLang="en-US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79720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5B659B94-6458-ED4C-AB38-7066E93B7AA1}"/>
              </a:ext>
            </a:extLst>
          </p:cNvPr>
          <p:cNvSpPr/>
          <p:nvPr/>
        </p:nvSpPr>
        <p:spPr>
          <a:xfrm flipV="1">
            <a:off x="237744" y="600611"/>
            <a:ext cx="10341864" cy="45719"/>
          </a:xfrm>
          <a:prstGeom prst="rect">
            <a:avLst/>
          </a:prstGeom>
          <a:solidFill>
            <a:srgbClr val="60B786"/>
          </a:solidFill>
          <a:ln>
            <a:solidFill>
              <a:srgbClr val="60B7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0C6D92FA-02D3-AF43-977A-8A96402D72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38043" y="0"/>
            <a:ext cx="1614713" cy="786385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68D0DEA2-1A04-7F45-9AA1-FB3BD4E48B94}"/>
              </a:ext>
            </a:extLst>
          </p:cNvPr>
          <p:cNvSpPr txBox="1"/>
          <p:nvPr/>
        </p:nvSpPr>
        <p:spPr>
          <a:xfrm>
            <a:off x="5611023" y="828223"/>
            <a:ext cx="1769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RMSD</a:t>
            </a:r>
            <a:endParaRPr kumimoji="1" lang="zh-CN" altLang="en-US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456AE18-DFB7-F849-AEAD-25C05EEF50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0916" y="1318400"/>
            <a:ext cx="9402859" cy="5386872"/>
          </a:xfrm>
          <a:prstGeom prst="rect">
            <a:avLst/>
          </a:prstGeom>
        </p:spPr>
      </p:pic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5290866F-062A-3849-B60C-F5A28F230F15}"/>
              </a:ext>
            </a:extLst>
          </p:cNvPr>
          <p:cNvCxnSpPr/>
          <p:nvPr/>
        </p:nvCxnSpPr>
        <p:spPr>
          <a:xfrm>
            <a:off x="1092026" y="3908338"/>
            <a:ext cx="10414174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91209636-ED16-8C4E-AEF3-29100D2D7ECF}"/>
              </a:ext>
            </a:extLst>
          </p:cNvPr>
          <p:cNvSpPr txBox="1"/>
          <p:nvPr/>
        </p:nvSpPr>
        <p:spPr>
          <a:xfrm>
            <a:off x="40011" y="3718107"/>
            <a:ext cx="1244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100-200</a:t>
            </a:r>
            <a:endParaRPr kumimoji="1" lang="zh-CN" altLang="en-US" dirty="0"/>
          </a:p>
        </p:txBody>
      </p:sp>
      <p:cxnSp>
        <p:nvCxnSpPr>
          <p:cNvPr id="24" name="直线连接符 23">
            <a:extLst>
              <a:ext uri="{FF2B5EF4-FFF2-40B4-BE49-F238E27FC236}">
                <a16:creationId xmlns:a16="http://schemas.microsoft.com/office/drawing/2014/main" id="{28E8117F-0533-9E4E-8AC6-917D6B9F9A0F}"/>
              </a:ext>
            </a:extLst>
          </p:cNvPr>
          <p:cNvCxnSpPr>
            <a:cxnSpLocks/>
          </p:cNvCxnSpPr>
          <p:nvPr/>
        </p:nvCxnSpPr>
        <p:spPr>
          <a:xfrm>
            <a:off x="6062132" y="1464405"/>
            <a:ext cx="0" cy="532044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F1E3F3DD-6D63-0944-87B4-6C4710CB7BE9}"/>
              </a:ext>
            </a:extLst>
          </p:cNvPr>
          <p:cNvSpPr txBox="1"/>
          <p:nvPr/>
        </p:nvSpPr>
        <p:spPr>
          <a:xfrm>
            <a:off x="270759" y="152728"/>
            <a:ext cx="103418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基于已知的互作关系，如何设置</a:t>
            </a:r>
            <a:r>
              <a:rPr lang="el-GR" altLang="zh-CN" sz="2000" dirty="0">
                <a:solidFill>
                  <a:srgbClr val="4D5156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Δ</a:t>
            </a:r>
            <a:r>
              <a:rPr lang="en" altLang="zh-CN" sz="2000" dirty="0">
                <a:solidFill>
                  <a:srgbClr val="4D5156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kumimoji="1" lang="zh-CN" altLang="en-US" sz="2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kumimoji="1" lang="en-US" altLang="zh-CN" sz="2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cutoff</a:t>
            </a:r>
            <a:r>
              <a:rPr kumimoji="1" lang="zh-CN" altLang="en-US" sz="2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并保留尽可能多的阳性结果用于未知的互作</a:t>
            </a:r>
            <a:endParaRPr kumimoji="1" lang="en-US" altLang="zh-CN" sz="2000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26" name="图片 25">
            <a:extLst>
              <a:ext uri="{FF2B5EF4-FFF2-40B4-BE49-F238E27FC236}">
                <a16:creationId xmlns:a16="http://schemas.microsoft.com/office/drawing/2014/main" id="{A0281120-7024-C54D-B543-40F1852DC1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77816" y="1282317"/>
            <a:ext cx="425442" cy="237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254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5B659B94-6458-ED4C-AB38-7066E93B7AA1}"/>
              </a:ext>
            </a:extLst>
          </p:cNvPr>
          <p:cNvSpPr/>
          <p:nvPr/>
        </p:nvSpPr>
        <p:spPr>
          <a:xfrm flipV="1">
            <a:off x="237744" y="600611"/>
            <a:ext cx="10341864" cy="45719"/>
          </a:xfrm>
          <a:prstGeom prst="rect">
            <a:avLst/>
          </a:prstGeom>
          <a:solidFill>
            <a:srgbClr val="60B786"/>
          </a:solidFill>
          <a:ln>
            <a:solidFill>
              <a:srgbClr val="60B7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0C6D92FA-02D3-AF43-977A-8A96402D72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38043" y="0"/>
            <a:ext cx="1614713" cy="786385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68D0DEA2-1A04-7F45-9AA1-FB3BD4E48B94}"/>
              </a:ext>
            </a:extLst>
          </p:cNvPr>
          <p:cNvSpPr txBox="1"/>
          <p:nvPr/>
        </p:nvSpPr>
        <p:spPr>
          <a:xfrm>
            <a:off x="5611023" y="828223"/>
            <a:ext cx="1769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RMSD</a:t>
            </a:r>
            <a:endParaRPr kumimoji="1" lang="zh-CN" altLang="en-US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456AE18-DFB7-F849-AEAD-25C05EEF50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0916" y="1318400"/>
            <a:ext cx="9402859" cy="5386872"/>
          </a:xfrm>
          <a:prstGeom prst="rect">
            <a:avLst/>
          </a:prstGeom>
        </p:spPr>
      </p:pic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5290866F-062A-3849-B60C-F5A28F230F15}"/>
              </a:ext>
            </a:extLst>
          </p:cNvPr>
          <p:cNvCxnSpPr/>
          <p:nvPr/>
        </p:nvCxnSpPr>
        <p:spPr>
          <a:xfrm>
            <a:off x="1092026" y="3908338"/>
            <a:ext cx="10414174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91209636-ED16-8C4E-AEF3-29100D2D7ECF}"/>
              </a:ext>
            </a:extLst>
          </p:cNvPr>
          <p:cNvSpPr txBox="1"/>
          <p:nvPr/>
        </p:nvSpPr>
        <p:spPr>
          <a:xfrm>
            <a:off x="40011" y="3718107"/>
            <a:ext cx="1244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100-200</a:t>
            </a:r>
            <a:endParaRPr kumimoji="1"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6D7A9B08-77F5-F84D-8CDD-AC8AD4C35087}"/>
              </a:ext>
            </a:extLst>
          </p:cNvPr>
          <p:cNvSpPr txBox="1"/>
          <p:nvPr/>
        </p:nvSpPr>
        <p:spPr>
          <a:xfrm>
            <a:off x="40011" y="4064137"/>
            <a:ext cx="1244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200-300</a:t>
            </a:r>
            <a:endParaRPr kumimoji="1" lang="zh-CN" altLang="en-US" dirty="0"/>
          </a:p>
        </p:txBody>
      </p:sp>
      <p:cxnSp>
        <p:nvCxnSpPr>
          <p:cNvPr id="20" name="直线连接符 19">
            <a:extLst>
              <a:ext uri="{FF2B5EF4-FFF2-40B4-BE49-F238E27FC236}">
                <a16:creationId xmlns:a16="http://schemas.microsoft.com/office/drawing/2014/main" id="{05804249-BA4D-054D-8FD3-0CC3587B73DC}"/>
              </a:ext>
            </a:extLst>
          </p:cNvPr>
          <p:cNvCxnSpPr>
            <a:cxnSpLocks/>
          </p:cNvCxnSpPr>
          <p:nvPr/>
        </p:nvCxnSpPr>
        <p:spPr>
          <a:xfrm>
            <a:off x="1123788" y="4281750"/>
            <a:ext cx="1030181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线连接符 23">
            <a:extLst>
              <a:ext uri="{FF2B5EF4-FFF2-40B4-BE49-F238E27FC236}">
                <a16:creationId xmlns:a16="http://schemas.microsoft.com/office/drawing/2014/main" id="{28E8117F-0533-9E4E-8AC6-917D6B9F9A0F}"/>
              </a:ext>
            </a:extLst>
          </p:cNvPr>
          <p:cNvCxnSpPr>
            <a:cxnSpLocks/>
          </p:cNvCxnSpPr>
          <p:nvPr/>
        </p:nvCxnSpPr>
        <p:spPr>
          <a:xfrm>
            <a:off x="6062132" y="1464405"/>
            <a:ext cx="0" cy="532044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F1E3F3DD-6D63-0944-87B4-6C4710CB7BE9}"/>
              </a:ext>
            </a:extLst>
          </p:cNvPr>
          <p:cNvSpPr txBox="1"/>
          <p:nvPr/>
        </p:nvSpPr>
        <p:spPr>
          <a:xfrm>
            <a:off x="270759" y="152728"/>
            <a:ext cx="103418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基于已知的互作关系，如何设置</a:t>
            </a:r>
            <a:r>
              <a:rPr lang="el-GR" altLang="zh-CN" sz="2000" dirty="0">
                <a:solidFill>
                  <a:srgbClr val="4D5156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Δ</a:t>
            </a:r>
            <a:r>
              <a:rPr lang="en" altLang="zh-CN" sz="2000" dirty="0">
                <a:solidFill>
                  <a:srgbClr val="4D5156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kumimoji="1" lang="zh-CN" altLang="en-US" sz="2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kumimoji="1" lang="en-US" altLang="zh-CN" sz="2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cutoff</a:t>
            </a:r>
            <a:r>
              <a:rPr kumimoji="1" lang="zh-CN" altLang="en-US" sz="2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并保留尽可能多的阳性结果用于未知的互作</a:t>
            </a:r>
            <a:endParaRPr kumimoji="1" lang="en-US" altLang="zh-CN" sz="2000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26" name="图片 25">
            <a:extLst>
              <a:ext uri="{FF2B5EF4-FFF2-40B4-BE49-F238E27FC236}">
                <a16:creationId xmlns:a16="http://schemas.microsoft.com/office/drawing/2014/main" id="{A0281120-7024-C54D-B543-40F1852DC1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77816" y="1282317"/>
            <a:ext cx="425442" cy="237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208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5B659B94-6458-ED4C-AB38-7066E93B7AA1}"/>
              </a:ext>
            </a:extLst>
          </p:cNvPr>
          <p:cNvSpPr/>
          <p:nvPr/>
        </p:nvSpPr>
        <p:spPr>
          <a:xfrm flipV="1">
            <a:off x="237744" y="600611"/>
            <a:ext cx="10341864" cy="45719"/>
          </a:xfrm>
          <a:prstGeom prst="rect">
            <a:avLst/>
          </a:prstGeom>
          <a:solidFill>
            <a:srgbClr val="60B786"/>
          </a:solidFill>
          <a:ln>
            <a:solidFill>
              <a:srgbClr val="60B7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0C6D92FA-02D3-AF43-977A-8A96402D72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38043" y="0"/>
            <a:ext cx="1614713" cy="786385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68D0DEA2-1A04-7F45-9AA1-FB3BD4E48B94}"/>
              </a:ext>
            </a:extLst>
          </p:cNvPr>
          <p:cNvSpPr txBox="1"/>
          <p:nvPr/>
        </p:nvSpPr>
        <p:spPr>
          <a:xfrm>
            <a:off x="5611023" y="828223"/>
            <a:ext cx="1769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RMSD</a:t>
            </a:r>
            <a:endParaRPr kumimoji="1" lang="zh-CN" altLang="en-US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456AE18-DFB7-F849-AEAD-25C05EEF50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0916" y="1318400"/>
            <a:ext cx="9402859" cy="5386872"/>
          </a:xfrm>
          <a:prstGeom prst="rect">
            <a:avLst/>
          </a:prstGeom>
        </p:spPr>
      </p:pic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5290866F-062A-3849-B60C-F5A28F230F15}"/>
              </a:ext>
            </a:extLst>
          </p:cNvPr>
          <p:cNvCxnSpPr/>
          <p:nvPr/>
        </p:nvCxnSpPr>
        <p:spPr>
          <a:xfrm>
            <a:off x="1092026" y="3908338"/>
            <a:ext cx="10414174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D0222D61-7566-254F-BDAD-5245CC023923}"/>
              </a:ext>
            </a:extLst>
          </p:cNvPr>
          <p:cNvCxnSpPr/>
          <p:nvPr/>
        </p:nvCxnSpPr>
        <p:spPr>
          <a:xfrm>
            <a:off x="1092026" y="4557874"/>
            <a:ext cx="10414174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40D190D6-4DD3-E940-8447-5391382D0D71}"/>
              </a:ext>
            </a:extLst>
          </p:cNvPr>
          <p:cNvSpPr txBox="1"/>
          <p:nvPr/>
        </p:nvSpPr>
        <p:spPr>
          <a:xfrm>
            <a:off x="40011" y="4410166"/>
            <a:ext cx="1244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300-400</a:t>
            </a:r>
            <a:endParaRPr kumimoji="1"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91209636-ED16-8C4E-AEF3-29100D2D7ECF}"/>
              </a:ext>
            </a:extLst>
          </p:cNvPr>
          <p:cNvSpPr txBox="1"/>
          <p:nvPr/>
        </p:nvSpPr>
        <p:spPr>
          <a:xfrm>
            <a:off x="40011" y="3718107"/>
            <a:ext cx="1244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100-200</a:t>
            </a:r>
            <a:endParaRPr kumimoji="1"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6D7A9B08-77F5-F84D-8CDD-AC8AD4C35087}"/>
              </a:ext>
            </a:extLst>
          </p:cNvPr>
          <p:cNvSpPr txBox="1"/>
          <p:nvPr/>
        </p:nvSpPr>
        <p:spPr>
          <a:xfrm>
            <a:off x="40011" y="4064137"/>
            <a:ext cx="1244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200-300</a:t>
            </a:r>
            <a:endParaRPr kumimoji="1" lang="zh-CN" altLang="en-US" dirty="0"/>
          </a:p>
        </p:txBody>
      </p:sp>
      <p:cxnSp>
        <p:nvCxnSpPr>
          <p:cNvPr id="20" name="直线连接符 19">
            <a:extLst>
              <a:ext uri="{FF2B5EF4-FFF2-40B4-BE49-F238E27FC236}">
                <a16:creationId xmlns:a16="http://schemas.microsoft.com/office/drawing/2014/main" id="{05804249-BA4D-054D-8FD3-0CC3587B73DC}"/>
              </a:ext>
            </a:extLst>
          </p:cNvPr>
          <p:cNvCxnSpPr>
            <a:cxnSpLocks/>
          </p:cNvCxnSpPr>
          <p:nvPr/>
        </p:nvCxnSpPr>
        <p:spPr>
          <a:xfrm>
            <a:off x="1123788" y="4281750"/>
            <a:ext cx="1030181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线连接符 23">
            <a:extLst>
              <a:ext uri="{FF2B5EF4-FFF2-40B4-BE49-F238E27FC236}">
                <a16:creationId xmlns:a16="http://schemas.microsoft.com/office/drawing/2014/main" id="{28E8117F-0533-9E4E-8AC6-917D6B9F9A0F}"/>
              </a:ext>
            </a:extLst>
          </p:cNvPr>
          <p:cNvCxnSpPr>
            <a:cxnSpLocks/>
          </p:cNvCxnSpPr>
          <p:nvPr/>
        </p:nvCxnSpPr>
        <p:spPr>
          <a:xfrm>
            <a:off x="6062132" y="1464405"/>
            <a:ext cx="0" cy="532044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F1E3F3DD-6D63-0944-87B4-6C4710CB7BE9}"/>
              </a:ext>
            </a:extLst>
          </p:cNvPr>
          <p:cNvSpPr txBox="1"/>
          <p:nvPr/>
        </p:nvSpPr>
        <p:spPr>
          <a:xfrm>
            <a:off x="270759" y="152728"/>
            <a:ext cx="103418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基于已知的互作关系，如何设置</a:t>
            </a:r>
            <a:r>
              <a:rPr lang="el-GR" altLang="zh-CN" sz="2000" dirty="0">
                <a:solidFill>
                  <a:srgbClr val="4D5156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Δ</a:t>
            </a:r>
            <a:r>
              <a:rPr lang="en" altLang="zh-CN" sz="2000" dirty="0">
                <a:solidFill>
                  <a:srgbClr val="4D5156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kumimoji="1" lang="zh-CN" altLang="en-US" sz="2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kumimoji="1" lang="en-US" altLang="zh-CN" sz="2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cutoff</a:t>
            </a:r>
            <a:r>
              <a:rPr kumimoji="1" lang="zh-CN" altLang="en-US" sz="2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并保留尽可能多的阳性结果用于未知的互作</a:t>
            </a:r>
            <a:endParaRPr kumimoji="1" lang="en-US" altLang="zh-CN" sz="2000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26" name="图片 25">
            <a:extLst>
              <a:ext uri="{FF2B5EF4-FFF2-40B4-BE49-F238E27FC236}">
                <a16:creationId xmlns:a16="http://schemas.microsoft.com/office/drawing/2014/main" id="{A0281120-7024-C54D-B543-40F1852DC1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77816" y="1282317"/>
            <a:ext cx="425442" cy="237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6587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5B659B94-6458-ED4C-AB38-7066E93B7AA1}"/>
              </a:ext>
            </a:extLst>
          </p:cNvPr>
          <p:cNvSpPr/>
          <p:nvPr/>
        </p:nvSpPr>
        <p:spPr>
          <a:xfrm flipV="1">
            <a:off x="237744" y="600611"/>
            <a:ext cx="10341864" cy="45719"/>
          </a:xfrm>
          <a:prstGeom prst="rect">
            <a:avLst/>
          </a:prstGeom>
          <a:solidFill>
            <a:srgbClr val="60B786"/>
          </a:solidFill>
          <a:ln>
            <a:solidFill>
              <a:srgbClr val="60B7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0C6D92FA-02D3-AF43-977A-8A96402D72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38043" y="0"/>
            <a:ext cx="1614713" cy="786385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68D0DEA2-1A04-7F45-9AA1-FB3BD4E48B94}"/>
              </a:ext>
            </a:extLst>
          </p:cNvPr>
          <p:cNvSpPr txBox="1"/>
          <p:nvPr/>
        </p:nvSpPr>
        <p:spPr>
          <a:xfrm>
            <a:off x="5611023" y="828223"/>
            <a:ext cx="1769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RMSD</a:t>
            </a:r>
            <a:endParaRPr kumimoji="1" lang="zh-CN" altLang="en-US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456AE18-DFB7-F849-AEAD-25C05EEF50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0916" y="1318400"/>
            <a:ext cx="9402859" cy="538687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5E901176-4130-7344-9122-98CFCD06C019}"/>
              </a:ext>
            </a:extLst>
          </p:cNvPr>
          <p:cNvSpPr txBox="1"/>
          <p:nvPr/>
        </p:nvSpPr>
        <p:spPr>
          <a:xfrm>
            <a:off x="237744" y="1012889"/>
            <a:ext cx="1972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44/394=11.1%</a:t>
            </a:r>
            <a:endParaRPr kumimoji="1" lang="zh-CN" altLang="en-US" dirty="0"/>
          </a:p>
        </p:txBody>
      </p: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9831A8D1-76DB-334E-951C-FBB96661558C}"/>
              </a:ext>
            </a:extLst>
          </p:cNvPr>
          <p:cNvCxnSpPr>
            <a:cxnSpLocks/>
          </p:cNvCxnSpPr>
          <p:nvPr/>
        </p:nvCxnSpPr>
        <p:spPr>
          <a:xfrm>
            <a:off x="1092026" y="5099741"/>
            <a:ext cx="10301817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5290866F-062A-3849-B60C-F5A28F230F15}"/>
              </a:ext>
            </a:extLst>
          </p:cNvPr>
          <p:cNvCxnSpPr/>
          <p:nvPr/>
        </p:nvCxnSpPr>
        <p:spPr>
          <a:xfrm>
            <a:off x="1092026" y="3908338"/>
            <a:ext cx="10414174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D0222D61-7566-254F-BDAD-5245CC023923}"/>
              </a:ext>
            </a:extLst>
          </p:cNvPr>
          <p:cNvCxnSpPr/>
          <p:nvPr/>
        </p:nvCxnSpPr>
        <p:spPr>
          <a:xfrm>
            <a:off x="1092026" y="4557874"/>
            <a:ext cx="10414174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4C4EB994-C8A6-504C-AC10-791D3C93D0F7}"/>
              </a:ext>
            </a:extLst>
          </p:cNvPr>
          <p:cNvSpPr txBox="1"/>
          <p:nvPr/>
        </p:nvSpPr>
        <p:spPr>
          <a:xfrm>
            <a:off x="410008" y="4932009"/>
            <a:ext cx="1047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&gt;400</a:t>
            </a:r>
            <a:endParaRPr kumimoji="1"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40D190D6-4DD3-E940-8447-5391382D0D71}"/>
              </a:ext>
            </a:extLst>
          </p:cNvPr>
          <p:cNvSpPr txBox="1"/>
          <p:nvPr/>
        </p:nvSpPr>
        <p:spPr>
          <a:xfrm>
            <a:off x="40011" y="4410166"/>
            <a:ext cx="1244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300-400</a:t>
            </a:r>
            <a:endParaRPr kumimoji="1"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91209636-ED16-8C4E-AEF3-29100D2D7ECF}"/>
              </a:ext>
            </a:extLst>
          </p:cNvPr>
          <p:cNvSpPr txBox="1"/>
          <p:nvPr/>
        </p:nvSpPr>
        <p:spPr>
          <a:xfrm>
            <a:off x="40011" y="3718107"/>
            <a:ext cx="1244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100-200</a:t>
            </a:r>
            <a:endParaRPr kumimoji="1"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6D7A9B08-77F5-F84D-8CDD-AC8AD4C35087}"/>
              </a:ext>
            </a:extLst>
          </p:cNvPr>
          <p:cNvSpPr txBox="1"/>
          <p:nvPr/>
        </p:nvSpPr>
        <p:spPr>
          <a:xfrm>
            <a:off x="40011" y="4064137"/>
            <a:ext cx="1244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200-300</a:t>
            </a:r>
            <a:endParaRPr kumimoji="1" lang="zh-CN" altLang="en-US" dirty="0"/>
          </a:p>
        </p:txBody>
      </p:sp>
      <p:cxnSp>
        <p:nvCxnSpPr>
          <p:cNvPr id="20" name="直线连接符 19">
            <a:extLst>
              <a:ext uri="{FF2B5EF4-FFF2-40B4-BE49-F238E27FC236}">
                <a16:creationId xmlns:a16="http://schemas.microsoft.com/office/drawing/2014/main" id="{05804249-BA4D-054D-8FD3-0CC3587B73DC}"/>
              </a:ext>
            </a:extLst>
          </p:cNvPr>
          <p:cNvCxnSpPr>
            <a:cxnSpLocks/>
          </p:cNvCxnSpPr>
          <p:nvPr/>
        </p:nvCxnSpPr>
        <p:spPr>
          <a:xfrm>
            <a:off x="1123788" y="4281750"/>
            <a:ext cx="1030181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线连接符 23">
            <a:extLst>
              <a:ext uri="{FF2B5EF4-FFF2-40B4-BE49-F238E27FC236}">
                <a16:creationId xmlns:a16="http://schemas.microsoft.com/office/drawing/2014/main" id="{28E8117F-0533-9E4E-8AC6-917D6B9F9A0F}"/>
              </a:ext>
            </a:extLst>
          </p:cNvPr>
          <p:cNvCxnSpPr>
            <a:cxnSpLocks/>
          </p:cNvCxnSpPr>
          <p:nvPr/>
        </p:nvCxnSpPr>
        <p:spPr>
          <a:xfrm>
            <a:off x="6062132" y="1464405"/>
            <a:ext cx="0" cy="532044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F1E3F3DD-6D63-0944-87B4-6C4710CB7BE9}"/>
              </a:ext>
            </a:extLst>
          </p:cNvPr>
          <p:cNvSpPr txBox="1"/>
          <p:nvPr/>
        </p:nvSpPr>
        <p:spPr>
          <a:xfrm>
            <a:off x="270759" y="152728"/>
            <a:ext cx="103418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基于已知的互作关系，如何设置</a:t>
            </a:r>
            <a:r>
              <a:rPr lang="el-GR" altLang="zh-CN" sz="2000" dirty="0">
                <a:solidFill>
                  <a:srgbClr val="4D5156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Δ</a:t>
            </a:r>
            <a:r>
              <a:rPr lang="en" altLang="zh-CN" sz="2000" dirty="0">
                <a:solidFill>
                  <a:srgbClr val="4D5156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kumimoji="1" lang="zh-CN" altLang="en-US" sz="2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kumimoji="1" lang="en-US" altLang="zh-CN" sz="2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cutoff</a:t>
            </a:r>
            <a:r>
              <a:rPr kumimoji="1" lang="zh-CN" altLang="en-US" sz="2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并保留尽可能多的阳性结果用于未知的互作</a:t>
            </a:r>
            <a:endParaRPr kumimoji="1" lang="en-US" altLang="zh-CN" sz="2000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26" name="图片 25">
            <a:extLst>
              <a:ext uri="{FF2B5EF4-FFF2-40B4-BE49-F238E27FC236}">
                <a16:creationId xmlns:a16="http://schemas.microsoft.com/office/drawing/2014/main" id="{A0281120-7024-C54D-B543-40F1852DC1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77816" y="1282317"/>
            <a:ext cx="425442" cy="237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8223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258</Words>
  <Application>Microsoft Office PowerPoint</Application>
  <PresentationFormat>宽屏</PresentationFormat>
  <Paragraphs>50</Paragraphs>
  <Slides>8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等线</vt:lpstr>
      <vt:lpstr>等线 Light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Fei Yuhan</dc:creator>
  <cp:lastModifiedBy>张 佳胜</cp:lastModifiedBy>
  <cp:revision>5</cp:revision>
  <dcterms:created xsi:type="dcterms:W3CDTF">2022-01-07T09:25:58Z</dcterms:created>
  <dcterms:modified xsi:type="dcterms:W3CDTF">2022-01-19T05:06:47Z</dcterms:modified>
</cp:coreProperties>
</file>