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3"/>
  </p:notesMasterIdLst>
  <p:handoutMasterIdLst>
    <p:handoutMasterId r:id="rId14"/>
  </p:handoutMasterIdLst>
  <p:sldIdLst>
    <p:sldId id="277" r:id="rId3"/>
    <p:sldId id="291" r:id="rId4"/>
    <p:sldId id="297" r:id="rId5"/>
    <p:sldId id="289" r:id="rId6"/>
    <p:sldId id="288" r:id="rId7"/>
    <p:sldId id="292" r:id="rId8"/>
    <p:sldId id="295" r:id="rId9"/>
    <p:sldId id="298" r:id="rId10"/>
    <p:sldId id="296" r:id="rId11"/>
    <p:sldId id="279" r:id="rId12"/>
  </p:sldIdLst>
  <p:sldSz cx="12192000"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76" autoAdjust="0"/>
    <p:restoredTop sz="94660"/>
  </p:normalViewPr>
  <p:slideViewPr>
    <p:cSldViewPr snapToGrid="0">
      <p:cViewPr varScale="1">
        <p:scale>
          <a:sx n="88" d="100"/>
          <a:sy n="88" d="100"/>
        </p:scale>
        <p:origin x="379"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t>6/30/2022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t>6/30/2022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732FBC-CC67-4B17-8935-02F23E3364AC}" type="slidenum">
              <a:rPr lang="en-US" smtClean="0"/>
              <a:t>10</a:t>
            </a:fld>
            <a:endParaRPr lang="en-US"/>
          </a:p>
        </p:txBody>
      </p:sp>
    </p:spTree>
    <p:extLst>
      <p:ext uri="{BB962C8B-B14F-4D97-AF65-F5344CB8AC3E}">
        <p14:creationId xmlns:p14="http://schemas.microsoft.com/office/powerpoint/2010/main" val="1532268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6/30/2022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26359"/>
            <a:ext cx="9032310" cy="1325563"/>
          </a:xfrm>
          <a:ln w="9525">
            <a:solidFill>
              <a:schemeClr val="tx1"/>
            </a:solidFill>
          </a:ln>
        </p:spPr>
        <p:txBody>
          <a:bodyPr/>
          <a:lstStyle>
            <a:lvl1pPr algn="ctr">
              <a:defRPr b="1">
                <a:latin typeface="+mj-lt"/>
              </a:defRPr>
            </a:lvl1pPr>
          </a:lstStyle>
          <a:p>
            <a:r>
              <a:rPr lang="en-US" dirty="0"/>
              <a:t>Click to edit Master title style</a:t>
            </a:r>
          </a:p>
        </p:txBody>
      </p:sp>
      <p:sp>
        <p:nvSpPr>
          <p:cNvPr id="3" name="Content Placeholder 2"/>
          <p:cNvSpPr>
            <a:spLocks noGrp="1"/>
          </p:cNvSpPr>
          <p:nvPr>
            <p:ph idx="1"/>
          </p:nvPr>
        </p:nvSpPr>
        <p:spPr>
          <a:xfrm>
            <a:off x="488515" y="1565753"/>
            <a:ext cx="10865285" cy="4611210"/>
          </a:xfrm>
          <a:ln w="9525">
            <a:solidFill>
              <a:schemeClr val="tx1"/>
            </a:solidFill>
          </a:ln>
        </p:spPr>
        <p:txBody>
          <a:bodyPr/>
          <a:lstStyle>
            <a:lvl3pPr>
              <a:defRPr sz="1200">
                <a:latin typeface="+mj-lt"/>
              </a:defRPr>
            </a:lvl3pPr>
            <a:lvl4pPr>
              <a:defRPr sz="1200">
                <a:latin typeface="+mj-lt"/>
              </a:defRPr>
            </a:lvl4pPr>
            <a:lvl5pPr>
              <a:defRPr sz="12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lvl1pPr>
          </a:lstStyle>
          <a:p>
            <a:r>
              <a:rPr lang="en-US" dirty="0"/>
              <a:t>1</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71806" y="1"/>
            <a:ext cx="2220193" cy="789140"/>
          </a:xfrm>
          <a:prstGeom prst="rect">
            <a:avLst/>
          </a:prstGeom>
        </p:spPr>
      </p:pic>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png"/><Relationship Id="rId4" Type="http://schemas.openxmlformats.org/officeDocument/2006/relationships/image" Target="../media/image7.em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image" Target="../media/image7.e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301625" y="5902325"/>
            <a:ext cx="46038"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p>
        </p:txBody>
      </p:sp>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endParaRPr lang="en-US" strike="noStrike" noProof="1"/>
          </a:p>
        </p:txBody>
      </p:sp>
      <p:sp>
        <p:nvSpPr>
          <p:cNvPr id="46" name="Right Triangle 45"/>
          <p:cNvSpPr/>
          <p:nvPr/>
        </p:nvSpPr>
        <p:spPr>
          <a:xfrm flipV="1">
            <a:off x="9507538" y="5940425"/>
            <a:ext cx="1290638" cy="1157288"/>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a:endParaRPr>
          </a:p>
        </p:txBody>
      </p:sp>
      <p:graphicFrame>
        <p:nvGraphicFramePr>
          <p:cNvPr id="18437" name="Object 47"/>
          <p:cNvGraphicFramePr>
            <a:graphicFrameLocks noChangeAspect="1"/>
          </p:cNvGraphicFramePr>
          <p:nvPr/>
        </p:nvGraphicFramePr>
        <p:xfrm>
          <a:off x="76200" y="3121025"/>
          <a:ext cx="3303588" cy="3148013"/>
        </p:xfrm>
        <a:graphic>
          <a:graphicData uri="http://schemas.openxmlformats.org/presentationml/2006/ole">
            <mc:AlternateContent xmlns:mc="http://schemas.openxmlformats.org/markup-compatibility/2006">
              <mc:Choice xmlns:v="urn:schemas-microsoft-com:vml" Requires="v">
                <p:oleObj spid="_x0000_s1029" r:id="rId3" imgW="2169000" imgH="2169360" progId="">
                  <p:embed/>
                </p:oleObj>
              </mc:Choice>
              <mc:Fallback>
                <p:oleObj r:id="rId3" imgW="2169000" imgH="2169360" progId="">
                  <p:embed/>
                  <p:pic>
                    <p:nvPicPr>
                      <p:cNvPr id="18437" name="Object 47"/>
                      <p:cNvPicPr>
                        <a:picLocks noChangeAspect="1" noChangeArrowheads="1"/>
                      </p:cNvPicPr>
                      <p:nvPr/>
                    </p:nvPicPr>
                    <p:blipFill>
                      <a:blip r:embed="rId4">
                        <a:lum bright="74000"/>
                        <a:extLst>
                          <a:ext uri="{28A0092B-C50C-407E-A947-70E740481C1C}">
                            <a14:useLocalDpi xmlns:a14="http://schemas.microsoft.com/office/drawing/2010/main" val="0"/>
                          </a:ext>
                        </a:extLst>
                      </a:blip>
                      <a:srcRect/>
                      <a:stretch>
                        <a:fillRect/>
                      </a:stretch>
                    </p:blipFill>
                    <p:spPr bwMode="auto">
                      <a:xfrm>
                        <a:off x="76200" y="3121025"/>
                        <a:ext cx="3303588" cy="314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5" name="Rectangle 44"/>
          <p:cNvSpPr/>
          <p:nvPr/>
        </p:nvSpPr>
        <p:spPr>
          <a:xfrm>
            <a:off x="2124075" y="2025650"/>
            <a:ext cx="6829425" cy="1581150"/>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p>
        </p:txBody>
      </p:sp>
      <p:pic>
        <p:nvPicPr>
          <p:cNvPr id="18440" name="Picture 29"/>
          <p:cNvPicPr>
            <a:picLocks noChangeAspect="1"/>
          </p:cNvPicPr>
          <p:nvPr/>
        </p:nvPicPr>
        <p:blipFill>
          <a:blip r:embed="rId5"/>
          <a:stretch>
            <a:fillRect/>
          </a:stretch>
        </p:blipFill>
        <p:spPr>
          <a:xfrm>
            <a:off x="12700" y="23813"/>
            <a:ext cx="3859213" cy="1538287"/>
          </a:xfrm>
          <a:prstGeom prst="rect">
            <a:avLst/>
          </a:prstGeom>
          <a:noFill/>
          <a:ln w="9525">
            <a:noFill/>
          </a:ln>
        </p:spPr>
      </p:pic>
      <p:sp>
        <p:nvSpPr>
          <p:cNvPr id="43" name="Right Triangle 42"/>
          <p:cNvSpPr/>
          <p:nvPr/>
        </p:nvSpPr>
        <p:spPr>
          <a:xfrm rot="10800000" flipV="1">
            <a:off x="9829800" y="5334000"/>
            <a:ext cx="2366963"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p>
        </p:txBody>
      </p:sp>
      <p:sp>
        <p:nvSpPr>
          <p:cNvPr id="18442" name="TextBox 35"/>
          <p:cNvSpPr txBox="1"/>
          <p:nvPr/>
        </p:nvSpPr>
        <p:spPr>
          <a:xfrm>
            <a:off x="6881813" y="6019800"/>
            <a:ext cx="4927600" cy="646113"/>
          </a:xfrm>
          <a:prstGeom prst="rect">
            <a:avLst/>
          </a:prstGeom>
          <a:noFill/>
          <a:ln w="9525">
            <a:noFill/>
          </a:ln>
        </p:spPr>
        <p:txBody>
          <a:bodyPr wrap="square" anchor="t">
            <a:spAutoFit/>
          </a:bodyPr>
          <a:lstStyle/>
          <a:p>
            <a:r>
              <a:rPr lang="en-US" altLang="zh-CN" sz="2000" b="1" dirty="0">
                <a:solidFill>
                  <a:srgbClr val="595959"/>
                </a:solidFill>
                <a:latin typeface="Casper" pitchFamily="2" charset="0"/>
                <a:cs typeface="Karla" pitchFamily="2" charset="0"/>
              </a:rPr>
              <a:t>DISCOVER . </a:t>
            </a:r>
            <a:r>
              <a:rPr lang="en-US" altLang="zh-CN" sz="2000" b="1" dirty="0">
                <a:solidFill>
                  <a:srgbClr val="C00000"/>
                </a:solidFill>
                <a:latin typeface="Casper" pitchFamily="2" charset="0"/>
                <a:cs typeface="Karla" pitchFamily="2" charset="0"/>
              </a:rPr>
              <a:t>LEARN</a:t>
            </a:r>
            <a:r>
              <a:rPr lang="en-US" altLang="zh-CN" sz="2000" b="1" dirty="0">
                <a:solidFill>
                  <a:srgbClr val="595959"/>
                </a:solidFill>
                <a:latin typeface="Casper" pitchFamily="2" charset="0"/>
                <a:cs typeface="Karla" pitchFamily="2" charset="0"/>
              </a:rPr>
              <a:t> . EMPOWER</a:t>
            </a:r>
            <a:endParaRPr lang="en-US" altLang="zh-CN" sz="1200" b="1" dirty="0">
              <a:solidFill>
                <a:srgbClr val="000000"/>
              </a:solidFill>
              <a:latin typeface="Casper" pitchFamily="2" charset="0"/>
            </a:endParaRPr>
          </a:p>
          <a:p>
            <a:endParaRPr lang="en-US" altLang="zh-CN" sz="1600" b="1" dirty="0">
              <a:latin typeface="Casper" pitchFamily="2" charset="0"/>
            </a:endParaRPr>
          </a:p>
        </p:txBody>
      </p:sp>
      <p:sp>
        <p:nvSpPr>
          <p:cNvPr id="52" name="Rectangle 51"/>
          <p:cNvSpPr/>
          <p:nvPr/>
        </p:nvSpPr>
        <p:spPr>
          <a:xfrm>
            <a:off x="6884988" y="6043613"/>
            <a:ext cx="46038" cy="3698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p>
        </p:txBody>
      </p:sp>
      <p:sp>
        <p:nvSpPr>
          <p:cNvPr id="18445" name="TextBox 25"/>
          <p:cNvSpPr txBox="1"/>
          <p:nvPr/>
        </p:nvSpPr>
        <p:spPr>
          <a:xfrm>
            <a:off x="1220698" y="1132613"/>
            <a:ext cx="9750603" cy="5416868"/>
          </a:xfrm>
          <a:prstGeom prst="rect">
            <a:avLst/>
          </a:prstGeom>
          <a:noFill/>
          <a:ln w="9525">
            <a:noFill/>
          </a:ln>
        </p:spPr>
        <p:txBody>
          <a:bodyPr wrap="square" anchor="t">
            <a:spAutoFit/>
          </a:bodyPr>
          <a:lstStyle/>
          <a:p>
            <a:pPr algn="ctr" defTabSz="622300">
              <a:lnSpc>
                <a:spcPct val="90000"/>
              </a:lnSpc>
              <a:spcBef>
                <a:spcPct val="0"/>
              </a:spcBef>
              <a:spcAft>
                <a:spcPct val="35000"/>
              </a:spcAft>
            </a:pPr>
            <a:endParaRPr lang="en-US" sz="4000" b="1"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ctr" defTabSz="622300">
              <a:lnSpc>
                <a:spcPct val="90000"/>
              </a:lnSpc>
              <a:spcBef>
                <a:spcPct val="0"/>
              </a:spcBef>
              <a:spcAft>
                <a:spcPct val="35000"/>
              </a:spcAft>
            </a:pPr>
            <a:r>
              <a:rPr lang="en-US" sz="4000" b="1" u="sng" smtClean="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GROCO</a:t>
            </a:r>
            <a:endParaRPr lang="en-US" sz="5400" b="1" u="sng" dirty="0">
              <a:latin typeface="Times New Roman" panose="02020603050405020304" pitchFamily="18" charset="0"/>
              <a:ea typeface="Calibri" panose="020F0502020204030204" pitchFamily="34" charset="0"/>
              <a:cs typeface="Times New Roman" panose="02020603050405020304" pitchFamily="18" charset="0"/>
            </a:endParaRPr>
          </a:p>
          <a:p>
            <a:pPr algn="ctr" defTabSz="622300">
              <a:lnSpc>
                <a:spcPct val="90000"/>
              </a:lnSpc>
              <a:spcBef>
                <a:spcPct val="0"/>
              </a:spcBef>
              <a:spcAft>
                <a:spcPct val="35000"/>
              </a:spcAft>
            </a:pP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Sunny Kumar</a:t>
            </a:r>
          </a:p>
          <a:p>
            <a:pPr algn="ctr" defTabSz="622300">
              <a:lnSpc>
                <a:spcPct val="90000"/>
              </a:lnSpc>
              <a:spcBef>
                <a:spcPct val="0"/>
              </a:spcBef>
              <a:spcAft>
                <a:spcPct val="35000"/>
              </a:spcAft>
            </a:pP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&amp;</a:t>
            </a:r>
          </a:p>
          <a:p>
            <a:pPr algn="ctr" defTabSz="622300">
              <a:lnSpc>
                <a:spcPct val="90000"/>
              </a:lnSpc>
              <a:spcBef>
                <a:spcPct val="0"/>
              </a:spcBef>
              <a:spcAft>
                <a:spcPct val="35000"/>
              </a:spcAft>
            </a:pPr>
            <a:r>
              <a:rPr lang="en-US" sz="2400" b="1" dirty="0" err="1" smtClean="0">
                <a:latin typeface="Times New Roman" panose="02020603050405020304" pitchFamily="18" charset="0"/>
                <a:ea typeface="Calibri" panose="020F0502020204030204" pitchFamily="34" charset="0"/>
                <a:cs typeface="Times New Roman" panose="02020603050405020304" pitchFamily="18" charset="0"/>
              </a:rPr>
              <a:t>Ankita</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p>
            <a:pPr algn="r" defTabSz="622300">
              <a:lnSpc>
                <a:spcPct val="90000"/>
              </a:lnSpc>
              <a:spcBef>
                <a:spcPct val="0"/>
              </a:spcBef>
              <a:spcAft>
                <a:spcPct val="35000"/>
              </a:spcAft>
            </a:pPr>
            <a:r>
              <a:rPr lang="en-US" sz="2400" b="1" dirty="0" smtClean="0">
                <a:solidFill>
                  <a:prstClr val="black">
                    <a:lumMod val="85000"/>
                    <a:lumOff val="15000"/>
                  </a:prstClr>
                </a:solidFill>
                <a:latin typeface="Times New Roman" panose="02020603050405020304" pitchFamily="18" charset="0"/>
                <a:cs typeface="Times New Roman" panose="02020603050405020304" pitchFamily="18" charset="0"/>
              </a:rPr>
              <a:t>Guided by:</a:t>
            </a:r>
          </a:p>
          <a:p>
            <a:pPr algn="r" defTabSz="622300">
              <a:lnSpc>
                <a:spcPct val="90000"/>
              </a:lnSpc>
              <a:spcBef>
                <a:spcPct val="0"/>
              </a:spcBef>
              <a:spcAft>
                <a:spcPct val="35000"/>
              </a:spcAft>
            </a:pPr>
            <a:r>
              <a:rPr lang="en-US" sz="2400" b="1" dirty="0" smtClean="0">
                <a:solidFill>
                  <a:prstClr val="black">
                    <a:lumMod val="85000"/>
                    <a:lumOff val="15000"/>
                  </a:prstClr>
                </a:solidFill>
                <a:latin typeface="Times New Roman" panose="02020603050405020304" pitchFamily="18" charset="0"/>
                <a:cs typeface="Times New Roman" panose="02020603050405020304" pitchFamily="18" charset="0"/>
              </a:rPr>
              <a:t>Ms</a:t>
            </a: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 </a:t>
            </a:r>
            <a:r>
              <a:rPr lang="en-US" sz="2400" b="1" dirty="0" smtClean="0">
                <a:solidFill>
                  <a:prstClr val="black">
                    <a:lumMod val="85000"/>
                    <a:lumOff val="15000"/>
                  </a:prstClr>
                </a:solidFill>
                <a:latin typeface="Times New Roman" panose="02020603050405020304" pitchFamily="18" charset="0"/>
                <a:cs typeface="Times New Roman" panose="02020603050405020304" pitchFamily="18" charset="0"/>
              </a:rPr>
              <a:t>S.M Ashif</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altLang="zh-CN" sz="3200" b="1" dirty="0">
              <a:solidFill>
                <a:srgbClr val="262626"/>
              </a:solidFill>
              <a:latin typeface="Times New Roman" panose="02020503050405090304" pitchFamily="18" charset="0"/>
            </a:endParaRPr>
          </a:p>
          <a:p>
            <a:pPr algn="ctr" defTabSz="622300">
              <a:lnSpc>
                <a:spcPct val="90000"/>
              </a:lnSpc>
              <a:spcBef>
                <a:spcPct val="0"/>
              </a:spcBef>
              <a:spcAft>
                <a:spcPct val="35000"/>
              </a:spcAft>
            </a:pPr>
            <a:r>
              <a:rPr lang="en-US" altLang="zh-CN" sz="3200" b="1" dirty="0">
                <a:solidFill>
                  <a:srgbClr val="262626"/>
                </a:solidFill>
                <a:latin typeface="Times New Roman" panose="02020503050405090304" pitchFamily="18" charset="0"/>
              </a:rPr>
              <a:t> </a:t>
            </a:r>
          </a:p>
          <a:p>
            <a:pPr defTabSz="622300"/>
            <a:endParaRPr lang="en-US" altLang="zh-CN" sz="1600" dirty="0">
              <a:latin typeface="Raleway ExtraBold" pitchFamily="34" charset="-5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Baskerville Old Face" panose="02020602080505020303" pitchFamily="18" charset="0"/>
                <a:ea typeface="Cascadia Code" panose="020B0609020000020004" pitchFamily="49" charset="0"/>
                <a:cs typeface="Cascadia Code" panose="020B0609020000020004" pitchFamily="49"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2053" name="CorelDRAW" r:id="rId4" imgW="2169000" imgH="2169360" progId="">
                    <p:embed/>
                  </p:oleObj>
                </mc:Choice>
                <mc:Fallback>
                  <p:oleObj name="CorelDRAW" r:id="rId4" imgW="2169000" imgH="2169360" progId="">
                    <p:embed/>
                    <p:pic>
                      <p:nvPicPr>
                        <p:cNvPr id="0" name=""/>
                        <p:cNvPicPr>
                          <a:picLocks noChangeAspect="1" noChangeArrowheads="1"/>
                        </p:cNvPicPr>
                        <p:nvPr/>
                      </p:nvPicPr>
                      <p:blipFill>
                        <a:blip r:embed="rId5">
                          <a:lum/>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p:spPr>
                    </p:pic>
                  </p:oleObj>
                </mc:Fallback>
              </mc:AlternateContent>
            </a:graphicData>
          </a:graphic>
        </p:graphicFrame>
      </p:grpSp>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10110" y="1"/>
            <a:ext cx="2481890" cy="882157"/>
          </a:xfrm>
          <a:prstGeom prst="rect">
            <a:avLst/>
          </a:prstGeom>
        </p:spPr>
      </p:pic>
    </p:spTree>
    <p:extLst>
      <p:ext uri="{BB962C8B-B14F-4D97-AF65-F5344CB8AC3E}">
        <p14:creationId xmlns:p14="http://schemas.microsoft.com/office/powerpoint/2010/main" val="265650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E5C984-5FA4-06D0-28EC-E2A3BDCB7D36}"/>
              </a:ext>
            </a:extLst>
          </p:cNvPr>
          <p:cNvSpPr>
            <a:spLocks noGrp="1"/>
          </p:cNvSpPr>
          <p:nvPr>
            <p:ph type="title"/>
          </p:nvPr>
        </p:nvSpPr>
        <p:spPr>
          <a:xfrm>
            <a:off x="704269" y="273410"/>
            <a:ext cx="10783461" cy="1060515"/>
          </a:xfrm>
        </p:spPr>
        <p:txBody>
          <a:bodyPr/>
          <a:lstStyle/>
          <a:p>
            <a:pPr algn="ctr"/>
            <a:r>
              <a:rPr lang="en-IN" sz="5400" b="1" dirty="0"/>
              <a:t>Introduction</a:t>
            </a:r>
            <a:endParaRPr lang="en-IN" b="1" dirty="0"/>
          </a:p>
        </p:txBody>
      </p:sp>
      <p:sp>
        <p:nvSpPr>
          <p:cNvPr id="3" name="Content Placeholder 2">
            <a:extLst>
              <a:ext uri="{FF2B5EF4-FFF2-40B4-BE49-F238E27FC236}">
                <a16:creationId xmlns="" xmlns:a16="http://schemas.microsoft.com/office/drawing/2014/main" id="{D3F43442-B475-C682-73BE-DCACB6FBF702}"/>
              </a:ext>
            </a:extLst>
          </p:cNvPr>
          <p:cNvSpPr>
            <a:spLocks noGrp="1"/>
          </p:cNvSpPr>
          <p:nvPr>
            <p:ph idx="1"/>
          </p:nvPr>
        </p:nvSpPr>
        <p:spPr>
          <a:xfrm>
            <a:off x="338579" y="1527175"/>
            <a:ext cx="11322378" cy="4873625"/>
          </a:xfrm>
        </p:spPr>
        <p:txBody>
          <a:bodyPr>
            <a:normAutofit/>
          </a:bodyPr>
          <a:lstStyle/>
          <a:p>
            <a:pPr>
              <a:lnSpc>
                <a:spcPct val="100000"/>
              </a:lnSpc>
            </a:pPr>
            <a:r>
              <a:rPr lang="en-US" sz="2800" dirty="0"/>
              <a:t>An online shopping portal can be accessed from any place wherever internet penetration is available. </a:t>
            </a:r>
            <a:endParaRPr lang="en-IN" sz="2800" dirty="0"/>
          </a:p>
          <a:p>
            <a:pPr>
              <a:lnSpc>
                <a:spcPct val="100000"/>
              </a:lnSpc>
            </a:pPr>
            <a:r>
              <a:rPr lang="en-US" sz="2800" dirty="0"/>
              <a:t>The portal of online shopping can be accessed anywhere and anytime</a:t>
            </a:r>
            <a:r>
              <a:rPr lang="en-US" sz="2800" dirty="0" smtClean="0"/>
              <a:t>.</a:t>
            </a:r>
            <a:endParaRPr lang="en-US" sz="2800" b="0" i="0" dirty="0" smtClean="0">
              <a:solidFill>
                <a:srgbClr val="111111"/>
              </a:solidFill>
              <a:effectLst/>
            </a:endParaRPr>
          </a:p>
          <a:p>
            <a:pPr>
              <a:lnSpc>
                <a:spcPct val="100000"/>
              </a:lnSpc>
            </a:pPr>
            <a:r>
              <a:rPr lang="en-IN" sz="2800" dirty="0"/>
              <a:t>Desktop based Application is a project which aims in developing a computer based Desktop application to  make Video </a:t>
            </a:r>
            <a:r>
              <a:rPr lang="en-IN" sz="2800" dirty="0" smtClean="0"/>
              <a:t>Calling</a:t>
            </a:r>
            <a:r>
              <a:rPr lang="en-US" sz="2800" b="0" i="0" dirty="0" smtClean="0">
                <a:solidFill>
                  <a:srgbClr val="111111"/>
                </a:solidFill>
                <a:effectLst/>
              </a:rPr>
              <a:t>.</a:t>
            </a:r>
          </a:p>
          <a:p>
            <a:pPr>
              <a:lnSpc>
                <a:spcPct val="100000"/>
              </a:lnSpc>
            </a:pPr>
            <a:r>
              <a:rPr lang="en-US" sz="2800" dirty="0"/>
              <a:t>Online shopping is accessible to the customer for 24 hours and 365 days in a year. </a:t>
            </a:r>
            <a:endParaRPr lang="en-US" sz="2800" dirty="0" smtClean="0"/>
          </a:p>
          <a:p>
            <a:pPr>
              <a:lnSpc>
                <a:spcPct val="100000"/>
              </a:lnSpc>
            </a:pPr>
            <a:r>
              <a:rPr lang="en-US" sz="2800" dirty="0"/>
              <a:t>Other buying decision factor is price which can be compared across several other online shopping websites.</a:t>
            </a:r>
            <a:endParaRPr lang="en-US" sz="2800" b="0" i="0" dirty="0" smtClean="0">
              <a:solidFill>
                <a:srgbClr val="111111"/>
              </a:solidFill>
              <a:effectLst/>
            </a:endParaRPr>
          </a:p>
          <a:p>
            <a:endParaRPr lang="en-IN" sz="2800" dirty="0"/>
          </a:p>
        </p:txBody>
      </p:sp>
      <p:sp>
        <p:nvSpPr>
          <p:cNvPr id="5" name="Slide Number Placeholder 4">
            <a:extLst>
              <a:ext uri="{FF2B5EF4-FFF2-40B4-BE49-F238E27FC236}">
                <a16:creationId xmlns="" xmlns:a16="http://schemas.microsoft.com/office/drawing/2014/main" id="{060CE8A0-CAF5-07B0-57D2-3B91762A57FA}"/>
              </a:ext>
            </a:extLst>
          </p:cNvPr>
          <p:cNvSpPr>
            <a:spLocks noGrp="1"/>
          </p:cNvSpPr>
          <p:nvPr>
            <p:ph type="sldNum" sz="quarter" idx="12"/>
          </p:nvPr>
        </p:nvSpPr>
        <p:spPr/>
        <p:txBody>
          <a:bodyPr/>
          <a:lstStyle/>
          <a:p>
            <a:fld id="{BDCDBBEF-AA6C-4BA6-85B2-A17D7F280E38}" type="slidenum">
              <a:rPr lang="en-US" smtClean="0"/>
              <a:t>2</a:t>
            </a:fld>
            <a:endParaRPr lang="en-US"/>
          </a:p>
        </p:txBody>
      </p:sp>
    </p:spTree>
    <p:extLst>
      <p:ext uri="{BB962C8B-B14F-4D97-AF65-F5344CB8AC3E}">
        <p14:creationId xmlns:p14="http://schemas.microsoft.com/office/powerpoint/2010/main" val="1600924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E5C984-5FA4-06D0-28EC-E2A3BDCB7D36}"/>
              </a:ext>
            </a:extLst>
          </p:cNvPr>
          <p:cNvSpPr>
            <a:spLocks noGrp="1"/>
          </p:cNvSpPr>
          <p:nvPr>
            <p:ph type="title"/>
          </p:nvPr>
        </p:nvSpPr>
        <p:spPr>
          <a:xfrm>
            <a:off x="704269" y="273410"/>
            <a:ext cx="10783461" cy="1060515"/>
          </a:xfrm>
        </p:spPr>
        <p:txBody>
          <a:bodyPr/>
          <a:lstStyle/>
          <a:p>
            <a:pPr algn="ctr"/>
            <a:r>
              <a:rPr lang="en-IN" sz="5400" b="1" dirty="0"/>
              <a:t>Used Technology</a:t>
            </a:r>
            <a:endParaRPr lang="en-IN" b="1" dirty="0"/>
          </a:p>
        </p:txBody>
      </p:sp>
      <p:sp>
        <p:nvSpPr>
          <p:cNvPr id="3" name="Content Placeholder 2">
            <a:extLst>
              <a:ext uri="{FF2B5EF4-FFF2-40B4-BE49-F238E27FC236}">
                <a16:creationId xmlns="" xmlns:a16="http://schemas.microsoft.com/office/drawing/2014/main" id="{D3F43442-B475-C682-73BE-DCACB6FBF702}"/>
              </a:ext>
            </a:extLst>
          </p:cNvPr>
          <p:cNvSpPr>
            <a:spLocks noGrp="1"/>
          </p:cNvSpPr>
          <p:nvPr>
            <p:ph idx="1"/>
          </p:nvPr>
        </p:nvSpPr>
        <p:spPr>
          <a:xfrm>
            <a:off x="338579" y="1527175"/>
            <a:ext cx="11322378" cy="4873625"/>
          </a:xfrm>
        </p:spPr>
        <p:txBody>
          <a:bodyPr>
            <a:normAutofit fontScale="92500"/>
          </a:bodyPr>
          <a:lstStyle/>
          <a:p>
            <a:pPr marL="0" indent="0">
              <a:buNone/>
            </a:pPr>
            <a:r>
              <a:rPr lang="en-IN" sz="2800" dirty="0"/>
              <a:t>The Complete project is made </a:t>
            </a:r>
            <a:r>
              <a:rPr lang="en-IN" sz="2800" dirty="0" smtClean="0"/>
              <a:t>using HTML, CSS, JS.</a:t>
            </a:r>
            <a:endParaRPr lang="en-IN" sz="2800" dirty="0"/>
          </a:p>
          <a:p>
            <a:pPr marL="514350" indent="-514350">
              <a:buFont typeface="+mj-lt"/>
              <a:buAutoNum type="arabicPeriod"/>
            </a:pPr>
            <a:r>
              <a:rPr lang="en-IN" sz="2800" b="1" dirty="0" smtClean="0"/>
              <a:t>HTML </a:t>
            </a:r>
            <a:r>
              <a:rPr lang="en-IN" sz="2800" dirty="0" smtClean="0"/>
              <a:t>– </a:t>
            </a:r>
            <a:r>
              <a:rPr lang="en-US" sz="2800" dirty="0"/>
              <a:t>It is used to design web pages using a markup language. HTML is the combination of Hypertext and Markup language. Hypertext defines the link between the web pages. </a:t>
            </a:r>
            <a:endParaRPr lang="en-US" sz="2800" dirty="0" smtClean="0"/>
          </a:p>
          <a:p>
            <a:pPr marL="514350" indent="-514350">
              <a:buFont typeface="+mj-lt"/>
              <a:buAutoNum type="arabicPeriod"/>
            </a:pPr>
            <a:r>
              <a:rPr lang="en-IN" sz="2800" b="1" dirty="0" smtClean="0"/>
              <a:t>CSS </a:t>
            </a:r>
            <a:r>
              <a:rPr lang="en-IN" sz="2800" b="1" dirty="0" smtClean="0">
                <a:solidFill>
                  <a:schemeClr val="tx1">
                    <a:lumMod val="95000"/>
                    <a:lumOff val="5000"/>
                  </a:schemeClr>
                </a:solidFill>
              </a:rPr>
              <a:t>– </a:t>
            </a:r>
            <a:r>
              <a:rPr lang="en-US" sz="2800" dirty="0"/>
              <a:t>CSS is used to define styles for your web pages, including the design, layout and variations in display for different devices and screen sizes</a:t>
            </a:r>
            <a:r>
              <a:rPr lang="en-US" sz="2800" dirty="0" smtClean="0"/>
              <a:t>.</a:t>
            </a:r>
            <a:br>
              <a:rPr lang="en-US" sz="2800" dirty="0" smtClean="0"/>
            </a:br>
            <a:r>
              <a:rPr lang="en-US" sz="1600" b="0" i="0" dirty="0" smtClean="0">
                <a:solidFill>
                  <a:srgbClr val="FFFFFF"/>
                </a:solidFill>
                <a:effectLst/>
                <a:latin typeface="urw-din"/>
              </a:rPr>
              <a:t>.</a:t>
            </a:r>
            <a:endParaRPr lang="en-IN" sz="2800" b="1" dirty="0"/>
          </a:p>
          <a:p>
            <a:pPr marL="514350" indent="-514350">
              <a:buFont typeface="+mj-lt"/>
              <a:buAutoNum type="arabicPeriod"/>
            </a:pPr>
            <a:r>
              <a:rPr lang="en-IN" sz="2800" b="1" dirty="0" smtClean="0"/>
              <a:t>JS –  </a:t>
            </a:r>
            <a:r>
              <a:rPr lang="en-US" sz="2800" dirty="0"/>
              <a:t>JavaScript is a lightweight, cross-platform, and interpreted compiled programming language which is also known as the scripting language for webpages. It is well-known for the development of web pages, many non-browser environments also use it.</a:t>
            </a:r>
            <a:endParaRPr lang="en-IN" sz="2800" dirty="0">
              <a:solidFill>
                <a:schemeClr val="tx1">
                  <a:lumMod val="95000"/>
                  <a:lumOff val="5000"/>
                </a:schemeClr>
              </a:solidFill>
            </a:endParaRPr>
          </a:p>
          <a:p>
            <a:pPr marL="0" indent="0">
              <a:buNone/>
            </a:pPr>
            <a:r>
              <a:rPr lang="en-IN" sz="2800" dirty="0"/>
              <a:t>The IDE which is used for the project is VS Code.</a:t>
            </a:r>
          </a:p>
        </p:txBody>
      </p:sp>
      <p:sp>
        <p:nvSpPr>
          <p:cNvPr id="5" name="Slide Number Placeholder 4">
            <a:extLst>
              <a:ext uri="{FF2B5EF4-FFF2-40B4-BE49-F238E27FC236}">
                <a16:creationId xmlns="" xmlns:a16="http://schemas.microsoft.com/office/drawing/2014/main" id="{060CE8A0-CAF5-07B0-57D2-3B91762A57FA}"/>
              </a:ext>
            </a:extLst>
          </p:cNvPr>
          <p:cNvSpPr>
            <a:spLocks noGrp="1"/>
          </p:cNvSpPr>
          <p:nvPr>
            <p:ph type="sldNum" sz="quarter" idx="12"/>
          </p:nvPr>
        </p:nvSpPr>
        <p:spPr/>
        <p:txBody>
          <a:bodyPr/>
          <a:lstStyle/>
          <a:p>
            <a:fld id="{BDCDBBEF-AA6C-4BA6-85B2-A17D7F280E38}" type="slidenum">
              <a:rPr lang="en-US" smtClean="0"/>
              <a:t>3</a:t>
            </a:fld>
            <a:endParaRPr lang="en-US"/>
          </a:p>
        </p:txBody>
      </p:sp>
    </p:spTree>
    <p:extLst>
      <p:ext uri="{BB962C8B-B14F-4D97-AF65-F5344CB8AC3E}">
        <p14:creationId xmlns:p14="http://schemas.microsoft.com/office/powerpoint/2010/main" val="383503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E5C984-5FA4-06D0-28EC-E2A3BDCB7D36}"/>
              </a:ext>
            </a:extLst>
          </p:cNvPr>
          <p:cNvSpPr>
            <a:spLocks noGrp="1"/>
          </p:cNvSpPr>
          <p:nvPr>
            <p:ph type="title"/>
          </p:nvPr>
        </p:nvSpPr>
        <p:spPr>
          <a:xfrm>
            <a:off x="704269" y="273410"/>
            <a:ext cx="10783461" cy="1060515"/>
          </a:xfrm>
        </p:spPr>
        <p:txBody>
          <a:bodyPr/>
          <a:lstStyle/>
          <a:p>
            <a:pPr algn="ctr"/>
            <a:r>
              <a:rPr lang="en-IN" sz="5400" b="1" dirty="0"/>
              <a:t>Need of the project</a:t>
            </a:r>
            <a:endParaRPr lang="en-IN" b="1" dirty="0"/>
          </a:p>
        </p:txBody>
      </p:sp>
      <p:sp>
        <p:nvSpPr>
          <p:cNvPr id="3" name="Content Placeholder 2">
            <a:extLst>
              <a:ext uri="{FF2B5EF4-FFF2-40B4-BE49-F238E27FC236}">
                <a16:creationId xmlns="" xmlns:a16="http://schemas.microsoft.com/office/drawing/2014/main" id="{D3F43442-B475-C682-73BE-DCACB6FBF702}"/>
              </a:ext>
            </a:extLst>
          </p:cNvPr>
          <p:cNvSpPr>
            <a:spLocks noGrp="1"/>
          </p:cNvSpPr>
          <p:nvPr>
            <p:ph idx="1"/>
          </p:nvPr>
        </p:nvSpPr>
        <p:spPr>
          <a:xfrm>
            <a:off x="338579" y="1527175"/>
            <a:ext cx="6043367" cy="4873625"/>
          </a:xfrm>
        </p:spPr>
        <p:txBody>
          <a:bodyPr>
            <a:normAutofit fontScale="77500" lnSpcReduction="20000"/>
          </a:bodyPr>
          <a:lstStyle/>
          <a:p>
            <a:r>
              <a:rPr lang="en-US" sz="2800" dirty="0"/>
              <a:t>An online website or an app will be the face of your grocery business. Make sure the website or mobile application development is in the right hands, such as an experienced web design/app development company</a:t>
            </a:r>
            <a:r>
              <a:rPr lang="en-US" sz="2800" dirty="0" smtClean="0"/>
              <a:t>.</a:t>
            </a:r>
          </a:p>
          <a:p>
            <a:r>
              <a:rPr lang="en-US" sz="2800" dirty="0"/>
              <a:t>The success of your online grocery store depends heavily on a proper delivery management system that ensures seamless operation. This is arguably the most critical step in your journey to start your own online grocery store. In India, most consumers expect same-day delivery, especially when it comes to grocery items. Even a slight delay in this is heavily frowned upon. Taking in orders and not delivering them on time will cause irreparable harm to your grocery store. So it’s best to employ proper DMS to avoid such pitfalls</a:t>
            </a:r>
            <a:r>
              <a:rPr lang="en-US" sz="2800" dirty="0" smtClean="0"/>
              <a:t>.</a:t>
            </a:r>
            <a:r>
              <a:rPr lang="en-US" sz="2800" dirty="0"/>
              <a:t/>
            </a:r>
            <a:br>
              <a:rPr lang="en-US" sz="2800" dirty="0"/>
            </a:br>
            <a:endParaRPr lang="en-IN" sz="2800" dirty="0"/>
          </a:p>
        </p:txBody>
      </p:sp>
      <p:sp>
        <p:nvSpPr>
          <p:cNvPr id="5" name="Slide Number Placeholder 4">
            <a:extLst>
              <a:ext uri="{FF2B5EF4-FFF2-40B4-BE49-F238E27FC236}">
                <a16:creationId xmlns="" xmlns:a16="http://schemas.microsoft.com/office/drawing/2014/main" id="{060CE8A0-CAF5-07B0-57D2-3B91762A57FA}"/>
              </a:ext>
            </a:extLst>
          </p:cNvPr>
          <p:cNvSpPr>
            <a:spLocks noGrp="1"/>
          </p:cNvSpPr>
          <p:nvPr>
            <p:ph type="sldNum" sz="quarter" idx="12"/>
          </p:nvPr>
        </p:nvSpPr>
        <p:spPr/>
        <p:txBody>
          <a:bodyPr/>
          <a:lstStyle/>
          <a:p>
            <a:fld id="{BDCDBBEF-AA6C-4BA6-85B2-A17D7F280E38}" type="slidenum">
              <a:rPr lang="en-US" smtClean="0"/>
              <a:t>4</a:t>
            </a:fld>
            <a:endParaRPr lang="en-US"/>
          </a:p>
        </p:txBody>
      </p:sp>
      <p:pic>
        <p:nvPicPr>
          <p:cNvPr id="4" name="Picture 3"/>
          <p:cNvPicPr>
            <a:picLocks noChangeAspect="1"/>
          </p:cNvPicPr>
          <p:nvPr/>
        </p:nvPicPr>
        <p:blipFill>
          <a:blip r:embed="rId2"/>
          <a:stretch>
            <a:fillRect/>
          </a:stretch>
        </p:blipFill>
        <p:spPr>
          <a:xfrm>
            <a:off x="7757472" y="1333925"/>
            <a:ext cx="2993836" cy="5263003"/>
          </a:xfrm>
          <a:prstGeom prst="rect">
            <a:avLst/>
          </a:prstGeom>
        </p:spPr>
      </p:pic>
    </p:spTree>
    <p:extLst>
      <p:ext uri="{BB962C8B-B14F-4D97-AF65-F5344CB8AC3E}">
        <p14:creationId xmlns:p14="http://schemas.microsoft.com/office/powerpoint/2010/main" val="263638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E5C984-5FA4-06D0-28EC-E2A3BDCB7D36}"/>
              </a:ext>
            </a:extLst>
          </p:cNvPr>
          <p:cNvSpPr>
            <a:spLocks noGrp="1"/>
          </p:cNvSpPr>
          <p:nvPr>
            <p:ph type="title"/>
          </p:nvPr>
        </p:nvSpPr>
        <p:spPr>
          <a:xfrm>
            <a:off x="838199" y="400639"/>
            <a:ext cx="10783461" cy="1060515"/>
          </a:xfrm>
        </p:spPr>
        <p:txBody>
          <a:bodyPr/>
          <a:lstStyle/>
          <a:p>
            <a:pPr algn="ctr"/>
            <a:r>
              <a:rPr lang="en-IN" sz="5400" b="1" dirty="0"/>
              <a:t>Objective</a:t>
            </a:r>
            <a:endParaRPr lang="en-IN" b="1" dirty="0"/>
          </a:p>
        </p:txBody>
      </p:sp>
      <p:sp>
        <p:nvSpPr>
          <p:cNvPr id="3" name="Content Placeholder 2">
            <a:extLst>
              <a:ext uri="{FF2B5EF4-FFF2-40B4-BE49-F238E27FC236}">
                <a16:creationId xmlns="" xmlns:a16="http://schemas.microsoft.com/office/drawing/2014/main" id="{D3F43442-B475-C682-73BE-DCACB6FBF702}"/>
              </a:ext>
            </a:extLst>
          </p:cNvPr>
          <p:cNvSpPr>
            <a:spLocks noGrp="1"/>
          </p:cNvSpPr>
          <p:nvPr>
            <p:ph idx="1"/>
          </p:nvPr>
        </p:nvSpPr>
        <p:spPr>
          <a:xfrm>
            <a:off x="589961" y="1811043"/>
            <a:ext cx="5506039" cy="4646318"/>
          </a:xfrm>
        </p:spPr>
        <p:txBody>
          <a:bodyPr>
            <a:normAutofit fontScale="62500" lnSpcReduction="20000"/>
          </a:bodyPr>
          <a:lstStyle/>
          <a:p>
            <a:pPr marL="0" indent="0">
              <a:buNone/>
            </a:pPr>
            <a:r>
              <a:rPr lang="en-IN" sz="2800" dirty="0"/>
              <a:t>The objective of this project are,</a:t>
            </a:r>
          </a:p>
          <a:p>
            <a:r>
              <a:rPr lang="en-US" sz="3400" dirty="0"/>
              <a:t>Disruptions in how consumers shop and buy food are a constant in today’s fast changing markets, and as online and mobile technologies have improved, the failed attempts to launch online grocery in the late 1990's appear to be a distant memory</a:t>
            </a:r>
            <a:r>
              <a:rPr lang="en-US" sz="3400" dirty="0" smtClean="0"/>
              <a:t>.</a:t>
            </a:r>
          </a:p>
          <a:p>
            <a:r>
              <a:rPr lang="en-US" sz="3400" dirty="0"/>
              <a:t>Death might not be imminent, but digital changes are certainly disrupting the way consumers shop and eat.  We’ve found that early adopters in online grocery tend to be those shoppers more willing to let go of traditional notions of how to obtain food, just as these consumers are letting go of traditional notions of how to eat, when to eat and what to eat</a:t>
            </a:r>
            <a:br>
              <a:rPr lang="en-US" sz="3400" dirty="0"/>
            </a:br>
            <a:r>
              <a:rPr lang="en-US" sz="3400" dirty="0"/>
              <a:t/>
            </a:r>
            <a:br>
              <a:rPr lang="en-US" sz="3400" dirty="0"/>
            </a:br>
            <a:r>
              <a:rPr lang="en-US" sz="2800" dirty="0"/>
              <a:t/>
            </a:r>
            <a:br>
              <a:rPr lang="en-US" sz="2800" dirty="0"/>
            </a:br>
            <a:endParaRPr lang="en-IN" sz="2800" dirty="0"/>
          </a:p>
        </p:txBody>
      </p:sp>
      <p:sp>
        <p:nvSpPr>
          <p:cNvPr id="5" name="Slide Number Placeholder 4">
            <a:extLst>
              <a:ext uri="{FF2B5EF4-FFF2-40B4-BE49-F238E27FC236}">
                <a16:creationId xmlns="" xmlns:a16="http://schemas.microsoft.com/office/drawing/2014/main" id="{060CE8A0-CAF5-07B0-57D2-3B91762A57FA}"/>
              </a:ext>
            </a:extLst>
          </p:cNvPr>
          <p:cNvSpPr>
            <a:spLocks noGrp="1"/>
          </p:cNvSpPr>
          <p:nvPr>
            <p:ph type="sldNum" sz="quarter" idx="12"/>
          </p:nvPr>
        </p:nvSpPr>
        <p:spPr/>
        <p:txBody>
          <a:bodyPr/>
          <a:lstStyle/>
          <a:p>
            <a:fld id="{BDCDBBEF-AA6C-4BA6-85B2-A17D7F280E38}" type="slidenum">
              <a:rPr lang="en-US" smtClean="0"/>
              <a:t>5</a:t>
            </a:fld>
            <a:endParaRPr lang="en-US"/>
          </a:p>
        </p:txBody>
      </p:sp>
      <p:pic>
        <p:nvPicPr>
          <p:cNvPr id="4" name="Picture 3"/>
          <p:cNvPicPr>
            <a:picLocks noChangeAspect="1"/>
          </p:cNvPicPr>
          <p:nvPr/>
        </p:nvPicPr>
        <p:blipFill>
          <a:blip r:embed="rId2"/>
          <a:stretch>
            <a:fillRect/>
          </a:stretch>
        </p:blipFill>
        <p:spPr>
          <a:xfrm>
            <a:off x="6257883" y="2225040"/>
            <a:ext cx="5708340" cy="3073721"/>
          </a:xfrm>
          <a:prstGeom prst="rect">
            <a:avLst/>
          </a:prstGeom>
        </p:spPr>
      </p:pic>
    </p:spTree>
    <p:extLst>
      <p:ext uri="{BB962C8B-B14F-4D97-AF65-F5344CB8AC3E}">
        <p14:creationId xmlns:p14="http://schemas.microsoft.com/office/powerpoint/2010/main" val="1496221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E5C984-5FA4-06D0-28EC-E2A3BDCB7D36}"/>
              </a:ext>
            </a:extLst>
          </p:cNvPr>
          <p:cNvSpPr>
            <a:spLocks noGrp="1"/>
          </p:cNvSpPr>
          <p:nvPr>
            <p:ph type="title"/>
          </p:nvPr>
        </p:nvSpPr>
        <p:spPr>
          <a:xfrm>
            <a:off x="704269" y="273410"/>
            <a:ext cx="10783461" cy="1060515"/>
          </a:xfrm>
        </p:spPr>
        <p:txBody>
          <a:bodyPr/>
          <a:lstStyle/>
          <a:p>
            <a:pPr algn="ctr"/>
            <a:r>
              <a:rPr lang="en-IN" sz="5400" b="1" dirty="0"/>
              <a:t>Working of the System</a:t>
            </a:r>
            <a:endParaRPr lang="en-IN" b="1" dirty="0"/>
          </a:p>
        </p:txBody>
      </p:sp>
      <p:sp>
        <p:nvSpPr>
          <p:cNvPr id="5" name="Slide Number Placeholder 4">
            <a:extLst>
              <a:ext uri="{FF2B5EF4-FFF2-40B4-BE49-F238E27FC236}">
                <a16:creationId xmlns="" xmlns:a16="http://schemas.microsoft.com/office/drawing/2014/main" id="{060CE8A0-CAF5-07B0-57D2-3B91762A57FA}"/>
              </a:ext>
            </a:extLst>
          </p:cNvPr>
          <p:cNvSpPr>
            <a:spLocks noGrp="1"/>
          </p:cNvSpPr>
          <p:nvPr>
            <p:ph type="sldNum" sz="quarter" idx="12"/>
          </p:nvPr>
        </p:nvSpPr>
        <p:spPr/>
        <p:txBody>
          <a:bodyPr/>
          <a:lstStyle/>
          <a:p>
            <a:fld id="{BDCDBBEF-AA6C-4BA6-85B2-A17D7F280E38}" type="slidenum">
              <a:rPr lang="en-US" smtClean="0"/>
              <a:t>6</a:t>
            </a:fld>
            <a:endParaRPr lang="en-US"/>
          </a:p>
        </p:txBody>
      </p:sp>
      <p:sp>
        <p:nvSpPr>
          <p:cNvPr id="10" name="Content Placeholder 2">
            <a:extLst>
              <a:ext uri="{FF2B5EF4-FFF2-40B4-BE49-F238E27FC236}">
                <a16:creationId xmlns="" xmlns:a16="http://schemas.microsoft.com/office/drawing/2014/main" id="{3996C697-4792-EB91-095C-056707E894DF}"/>
              </a:ext>
            </a:extLst>
          </p:cNvPr>
          <p:cNvSpPr>
            <a:spLocks noGrp="1"/>
          </p:cNvSpPr>
          <p:nvPr>
            <p:ph idx="1"/>
          </p:nvPr>
        </p:nvSpPr>
        <p:spPr>
          <a:xfrm>
            <a:off x="467412" y="1603182"/>
            <a:ext cx="6979763" cy="4646318"/>
          </a:xfrm>
        </p:spPr>
        <p:txBody>
          <a:bodyPr>
            <a:normAutofit/>
          </a:bodyPr>
          <a:lstStyle/>
          <a:p>
            <a:pPr marL="0" indent="0">
              <a:buNone/>
            </a:pPr>
            <a:r>
              <a:rPr lang="en-IN" sz="2400" b="1" dirty="0"/>
              <a:t> 1. </a:t>
            </a:r>
            <a:r>
              <a:rPr lang="en-IN" sz="2400" dirty="0"/>
              <a:t>Firstly you have to open the desktop video calling application  .</a:t>
            </a:r>
          </a:p>
          <a:p>
            <a:pPr marL="0" indent="0">
              <a:buNone/>
            </a:pPr>
            <a:r>
              <a:rPr lang="en-IN" sz="2400" dirty="0"/>
              <a:t>( You can download exe file from GitHub </a:t>
            </a:r>
          </a:p>
          <a:p>
            <a:pPr marL="0" indent="0">
              <a:buNone/>
            </a:pPr>
            <a:r>
              <a:rPr lang="en-IN" sz="2400" dirty="0"/>
              <a:t>https://github.com/sunnygit05/groco.git</a:t>
            </a:r>
            <a:r>
              <a:rPr lang="en-IN" sz="2400" dirty="0" smtClean="0"/>
              <a:t>)</a:t>
            </a:r>
            <a:endParaRPr lang="en-IN" sz="2400" dirty="0"/>
          </a:p>
        </p:txBody>
      </p:sp>
      <p:pic>
        <p:nvPicPr>
          <p:cNvPr id="3" name="Picture 2"/>
          <p:cNvPicPr>
            <a:picLocks noChangeAspect="1"/>
          </p:cNvPicPr>
          <p:nvPr/>
        </p:nvPicPr>
        <p:blipFill>
          <a:blip r:embed="rId2"/>
          <a:stretch>
            <a:fillRect/>
          </a:stretch>
        </p:blipFill>
        <p:spPr>
          <a:xfrm>
            <a:off x="8358880" y="1356530"/>
            <a:ext cx="2994920" cy="5364945"/>
          </a:xfrm>
          <a:prstGeom prst="rect">
            <a:avLst/>
          </a:prstGeom>
        </p:spPr>
      </p:pic>
    </p:spTree>
    <p:extLst>
      <p:ext uri="{BB962C8B-B14F-4D97-AF65-F5344CB8AC3E}">
        <p14:creationId xmlns:p14="http://schemas.microsoft.com/office/powerpoint/2010/main" val="1587595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E5C984-5FA4-06D0-28EC-E2A3BDCB7D36}"/>
              </a:ext>
            </a:extLst>
          </p:cNvPr>
          <p:cNvSpPr>
            <a:spLocks noGrp="1"/>
          </p:cNvSpPr>
          <p:nvPr>
            <p:ph type="title"/>
          </p:nvPr>
        </p:nvSpPr>
        <p:spPr>
          <a:xfrm>
            <a:off x="704269" y="273410"/>
            <a:ext cx="10783461" cy="1060515"/>
          </a:xfrm>
        </p:spPr>
        <p:txBody>
          <a:bodyPr/>
          <a:lstStyle/>
          <a:p>
            <a:pPr algn="ctr"/>
            <a:r>
              <a:rPr lang="en-IN" sz="5400" b="1" dirty="0"/>
              <a:t>Working of the System</a:t>
            </a:r>
            <a:endParaRPr lang="en-IN" b="1" dirty="0"/>
          </a:p>
        </p:txBody>
      </p:sp>
      <p:sp>
        <p:nvSpPr>
          <p:cNvPr id="5" name="Slide Number Placeholder 4">
            <a:extLst>
              <a:ext uri="{FF2B5EF4-FFF2-40B4-BE49-F238E27FC236}">
                <a16:creationId xmlns="" xmlns:a16="http://schemas.microsoft.com/office/drawing/2014/main" id="{060CE8A0-CAF5-07B0-57D2-3B91762A57FA}"/>
              </a:ext>
            </a:extLst>
          </p:cNvPr>
          <p:cNvSpPr>
            <a:spLocks noGrp="1"/>
          </p:cNvSpPr>
          <p:nvPr>
            <p:ph type="sldNum" sz="quarter" idx="12"/>
          </p:nvPr>
        </p:nvSpPr>
        <p:spPr/>
        <p:txBody>
          <a:bodyPr/>
          <a:lstStyle/>
          <a:p>
            <a:fld id="{BDCDBBEF-AA6C-4BA6-85B2-A17D7F280E38}" type="slidenum">
              <a:rPr lang="en-US" smtClean="0"/>
              <a:t>7</a:t>
            </a:fld>
            <a:endParaRPr lang="en-US"/>
          </a:p>
        </p:txBody>
      </p:sp>
      <p:pic>
        <p:nvPicPr>
          <p:cNvPr id="3" name="Picture 2"/>
          <p:cNvPicPr>
            <a:picLocks noChangeAspect="1"/>
          </p:cNvPicPr>
          <p:nvPr/>
        </p:nvPicPr>
        <p:blipFill>
          <a:blip r:embed="rId2"/>
          <a:stretch>
            <a:fillRect/>
          </a:stretch>
        </p:blipFill>
        <p:spPr>
          <a:xfrm>
            <a:off x="704269" y="1536924"/>
            <a:ext cx="10302755" cy="4616427"/>
          </a:xfrm>
          <a:prstGeom prst="rect">
            <a:avLst/>
          </a:prstGeom>
        </p:spPr>
      </p:pic>
    </p:spTree>
    <p:extLst>
      <p:ext uri="{BB962C8B-B14F-4D97-AF65-F5344CB8AC3E}">
        <p14:creationId xmlns:p14="http://schemas.microsoft.com/office/powerpoint/2010/main" val="94607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E5C984-5FA4-06D0-28EC-E2A3BDCB7D36}"/>
              </a:ext>
            </a:extLst>
          </p:cNvPr>
          <p:cNvSpPr>
            <a:spLocks noGrp="1"/>
          </p:cNvSpPr>
          <p:nvPr>
            <p:ph type="title"/>
          </p:nvPr>
        </p:nvSpPr>
        <p:spPr>
          <a:xfrm>
            <a:off x="738775" y="273410"/>
            <a:ext cx="10783461" cy="1060515"/>
          </a:xfrm>
        </p:spPr>
        <p:txBody>
          <a:bodyPr/>
          <a:lstStyle/>
          <a:p>
            <a:pPr algn="ctr"/>
            <a:r>
              <a:rPr lang="en-IN" sz="5400" b="1" dirty="0"/>
              <a:t>Working of the System</a:t>
            </a:r>
            <a:endParaRPr lang="en-IN" b="1" dirty="0"/>
          </a:p>
        </p:txBody>
      </p:sp>
      <p:sp>
        <p:nvSpPr>
          <p:cNvPr id="5" name="Slide Number Placeholder 4">
            <a:extLst>
              <a:ext uri="{FF2B5EF4-FFF2-40B4-BE49-F238E27FC236}">
                <a16:creationId xmlns="" xmlns:a16="http://schemas.microsoft.com/office/drawing/2014/main" id="{060CE8A0-CAF5-07B0-57D2-3B91762A57FA}"/>
              </a:ext>
            </a:extLst>
          </p:cNvPr>
          <p:cNvSpPr>
            <a:spLocks noGrp="1"/>
          </p:cNvSpPr>
          <p:nvPr>
            <p:ph type="sldNum" sz="quarter" idx="12"/>
          </p:nvPr>
        </p:nvSpPr>
        <p:spPr/>
        <p:txBody>
          <a:bodyPr/>
          <a:lstStyle/>
          <a:p>
            <a:fld id="{BDCDBBEF-AA6C-4BA6-85B2-A17D7F280E38}" type="slidenum">
              <a:rPr lang="en-US" smtClean="0"/>
              <a:t>8</a:t>
            </a:fld>
            <a:endParaRPr lang="en-US"/>
          </a:p>
        </p:txBody>
      </p:sp>
      <p:pic>
        <p:nvPicPr>
          <p:cNvPr id="4" name="Picture 3"/>
          <p:cNvPicPr>
            <a:picLocks noChangeAspect="1"/>
          </p:cNvPicPr>
          <p:nvPr/>
        </p:nvPicPr>
        <p:blipFill>
          <a:blip r:embed="rId2"/>
          <a:stretch>
            <a:fillRect/>
          </a:stretch>
        </p:blipFill>
        <p:spPr>
          <a:xfrm>
            <a:off x="819510" y="1500522"/>
            <a:ext cx="9523562" cy="5220953"/>
          </a:xfrm>
          <a:prstGeom prst="rect">
            <a:avLst/>
          </a:prstGeom>
        </p:spPr>
      </p:pic>
    </p:spTree>
    <p:extLst>
      <p:ext uri="{BB962C8B-B14F-4D97-AF65-F5344CB8AC3E}">
        <p14:creationId xmlns:p14="http://schemas.microsoft.com/office/powerpoint/2010/main" val="1497596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E5C984-5FA4-06D0-28EC-E2A3BDCB7D36}"/>
              </a:ext>
            </a:extLst>
          </p:cNvPr>
          <p:cNvSpPr>
            <a:spLocks noGrp="1"/>
          </p:cNvSpPr>
          <p:nvPr>
            <p:ph type="title"/>
          </p:nvPr>
        </p:nvSpPr>
        <p:spPr>
          <a:xfrm>
            <a:off x="704267" y="102157"/>
            <a:ext cx="10783461" cy="1060515"/>
          </a:xfrm>
        </p:spPr>
        <p:txBody>
          <a:bodyPr/>
          <a:lstStyle/>
          <a:p>
            <a:pPr algn="ctr"/>
            <a:r>
              <a:rPr lang="en-IN" sz="5400" b="1" dirty="0"/>
              <a:t>Future Scope</a:t>
            </a:r>
            <a:endParaRPr lang="en-IN" b="1" dirty="0"/>
          </a:p>
        </p:txBody>
      </p:sp>
      <p:sp>
        <p:nvSpPr>
          <p:cNvPr id="5" name="Slide Number Placeholder 4">
            <a:extLst>
              <a:ext uri="{FF2B5EF4-FFF2-40B4-BE49-F238E27FC236}">
                <a16:creationId xmlns="" xmlns:a16="http://schemas.microsoft.com/office/drawing/2014/main" id="{060CE8A0-CAF5-07B0-57D2-3B91762A57FA}"/>
              </a:ext>
            </a:extLst>
          </p:cNvPr>
          <p:cNvSpPr>
            <a:spLocks noGrp="1"/>
          </p:cNvSpPr>
          <p:nvPr>
            <p:ph type="sldNum" sz="quarter" idx="12"/>
          </p:nvPr>
        </p:nvSpPr>
        <p:spPr/>
        <p:txBody>
          <a:bodyPr/>
          <a:lstStyle/>
          <a:p>
            <a:fld id="{BDCDBBEF-AA6C-4BA6-85B2-A17D7F280E38}" type="slidenum">
              <a:rPr lang="en-US" smtClean="0"/>
              <a:t>9</a:t>
            </a:fld>
            <a:endParaRPr lang="en-US" dirty="0"/>
          </a:p>
        </p:txBody>
      </p:sp>
      <p:sp>
        <p:nvSpPr>
          <p:cNvPr id="13" name="Content Placeholder 2">
            <a:extLst>
              <a:ext uri="{FF2B5EF4-FFF2-40B4-BE49-F238E27FC236}">
                <a16:creationId xmlns="" xmlns:a16="http://schemas.microsoft.com/office/drawing/2014/main" id="{23D6B3A8-9F91-CB13-F43A-601752DC3435}"/>
              </a:ext>
            </a:extLst>
          </p:cNvPr>
          <p:cNvSpPr>
            <a:spLocks noGrp="1"/>
          </p:cNvSpPr>
          <p:nvPr>
            <p:ph idx="1"/>
          </p:nvPr>
        </p:nvSpPr>
        <p:spPr>
          <a:xfrm>
            <a:off x="942106" y="1278263"/>
            <a:ext cx="10307781" cy="5348577"/>
          </a:xfrm>
        </p:spPr>
        <p:txBody>
          <a:bodyPr>
            <a:noAutofit/>
          </a:bodyPr>
          <a:lstStyle/>
          <a:p>
            <a:pPr marL="0" indent="0" fontAlgn="base">
              <a:buNone/>
            </a:pPr>
            <a:r>
              <a:rPr lang="en-US" dirty="0"/>
              <a:t>The internet, its popularity, and technological developments are a good mixture for any business. It is an undeniable fact regarding the future of online grocery delivery. It has not been a very long time since the food industry has turned to the internet way of doing things.</a:t>
            </a:r>
          </a:p>
          <a:p>
            <a:pPr marL="0" indent="0" fontAlgn="base">
              <a:buNone/>
            </a:pPr>
            <a:r>
              <a:rPr lang="en-US" dirty="0"/>
              <a:t>The demand for online grocery shopping is on the boom. 2022 seems to be a much-need fortunate turn for anyone who is either a part of this business or planning to begin with an online delivery store.</a:t>
            </a:r>
          </a:p>
          <a:p>
            <a:pPr marL="0" indent="0" fontAlgn="base">
              <a:buNone/>
            </a:pPr>
            <a:r>
              <a:rPr lang="en-US" dirty="0"/>
              <a:t>But before discussing the prospects, let’s throw light on some grocery delivery data through this blog</a:t>
            </a:r>
            <a:r>
              <a:rPr lang="en-US" dirty="0" smtClean="0"/>
              <a:t>.</a:t>
            </a:r>
            <a:r>
              <a:rPr lang="en-US" dirty="0"/>
              <a:t/>
            </a:r>
            <a:br>
              <a:rPr lang="en-US" dirty="0"/>
            </a:br>
            <a:endParaRPr lang="en-IN" dirty="0"/>
          </a:p>
        </p:txBody>
      </p:sp>
    </p:spTree>
    <p:extLst>
      <p:ext uri="{BB962C8B-B14F-4D97-AF65-F5344CB8AC3E}">
        <p14:creationId xmlns:p14="http://schemas.microsoft.com/office/powerpoint/2010/main" val="28351396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2004 (2nd edition)"/>
  <p:tag name="ISPRING_ULTRA_SCORM_COURSE_ID" val="F4C9CD2D-48C9-4415-AFE1-4F62786C2135"/>
  <p:tag name="ISPRING_CMI5_LAUNCH_METHOD" val="any window"/>
  <p:tag name="ISPRINGCLOUDFOLDERID" val="1"/>
  <p:tag name="ISPRINGONLINEFOLDERID" val="1"/>
  <p:tag name="ISPRING_OUTPUT_FOLDER" val="[[&quot;\uFFFD\uFFFD_${62DFAE07-8152-483C-9A68-83034270F57C}&quot;,&quot;D:\\CU-UIC\\Odd-Sem-20-Script and Video lectures\\CAT-714-756-OK\\BB-AIP\\CAT-714\\UNIT-I\\Chapters\\Chanpter 1-Introductions and Constructs of Java\\PPT&quot;]]"/>
  <p:tag name="ISPRING_SCORM_RATE_SLIDES" val="0"/>
  <p:tag name="ISPRING_SCORM_PASSING_SCORE" val="0.000000"/>
  <p:tag name="ISPRING_CURRENT_PLAYER_ID" val="universal"/>
  <p:tag name="ISPRING_PRESENTATION_TITLE" val="CAt-714-Unit-1.1"/>
  <p:tag name="ISPRING_FIRST_PUBLISH" val="1"/>
  <p:tag name="ISPRING_SCORM_ENDPOINT" val="&lt;endpoint&gt;&lt;enable&gt;0&lt;/enable&gt;&lt;lrs&gt;http://&lt;/lrs&gt;&lt;auth&gt;0&lt;/auth&gt;&lt;login&gt;&lt;/login&gt;&lt;password&gt;&lt;/password&gt;&lt;key&gt;&lt;/key&gt;&lt;name&gt;&lt;/name&gt;&lt;email&gt;&lt;/email&gt;&lt;/endpoint&gt;&#10;"/>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accessibilitySettings&quot;:{&quot;enabled&quot;:&quot;T_TRUE&quot;,&quot;language&quot;:&quot;EN&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
  <p:tag name="ISPRING_SCORM_RATE_QUIZZES" val="0"/>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5306</TotalTime>
  <Words>501</Words>
  <Application>Microsoft Office PowerPoint</Application>
  <PresentationFormat>Widescreen</PresentationFormat>
  <Paragraphs>50</Paragraphs>
  <Slides>10</Slides>
  <Notes>1</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10</vt:i4>
      </vt:variant>
    </vt:vector>
  </HeadingPairs>
  <TitlesOfParts>
    <vt:vector size="25" baseType="lpstr">
      <vt:lpstr>Arial Unicode MS</vt:lpstr>
      <vt:lpstr>宋体</vt:lpstr>
      <vt:lpstr>Arial</vt:lpstr>
      <vt:lpstr>Baskerville Old Face</vt:lpstr>
      <vt:lpstr>Calibri</vt:lpstr>
      <vt:lpstr>Calibri Light</vt:lpstr>
      <vt:lpstr>Cascadia Code</vt:lpstr>
      <vt:lpstr>Casper</vt:lpstr>
      <vt:lpstr>Karla</vt:lpstr>
      <vt:lpstr>Raleway ExtraBold</vt:lpstr>
      <vt:lpstr>Times New Roman</vt:lpstr>
      <vt:lpstr>urw-din</vt:lpstr>
      <vt:lpstr>1_Office Theme</vt:lpstr>
      <vt:lpstr>Contents Slide Master</vt:lpstr>
      <vt:lpstr>CorelDRAW</vt:lpstr>
      <vt:lpstr>PowerPoint Presentation</vt:lpstr>
      <vt:lpstr>Introduction</vt:lpstr>
      <vt:lpstr>Used Technology</vt:lpstr>
      <vt:lpstr>Need of the project</vt:lpstr>
      <vt:lpstr>Objective</vt:lpstr>
      <vt:lpstr>Working of the System</vt:lpstr>
      <vt:lpstr>Working of the System</vt:lpstr>
      <vt:lpstr>Working of the System</vt:lpstr>
      <vt:lpstr>Future Scope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CAt-714-Unit-1.1</dc:title>
  <dc:creator>Branding</dc:creator>
  <cp:lastModifiedBy>Microsoft account</cp:lastModifiedBy>
  <cp:revision>116</cp:revision>
  <dcterms:created xsi:type="dcterms:W3CDTF">2019-01-09T10:33:58Z</dcterms:created>
  <dcterms:modified xsi:type="dcterms:W3CDTF">2022-06-30T11:21:48Z</dcterms:modified>
</cp:coreProperties>
</file>