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70" r:id="rId5"/>
    <p:sldId id="272" r:id="rId6"/>
    <p:sldId id="273" r:id="rId7"/>
    <p:sldId id="274" r:id="rId8"/>
    <p:sldId id="276" r:id="rId9"/>
    <p:sldId id="278" r:id="rId10"/>
    <p:sldId id="285" r:id="rId11"/>
    <p:sldId id="287" r:id="rId12"/>
    <p:sldId id="289" r:id="rId13"/>
    <p:sldId id="291" r:id="rId14"/>
    <p:sldId id="293" r:id="rId15"/>
    <p:sldId id="295" r:id="rId16"/>
    <p:sldId id="296" r:id="rId17"/>
    <p:sldId id="297" r:id="rId18"/>
    <p:sldId id="304" r:id="rId19"/>
    <p:sldId id="298" r:id="rId20"/>
    <p:sldId id="299" r:id="rId21"/>
    <p:sldId id="302" r:id="rId22"/>
    <p:sldId id="303" r:id="rId23"/>
    <p:sldId id="305"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8833" autoAdjust="0"/>
  </p:normalViewPr>
  <p:slideViewPr>
    <p:cSldViewPr snapToGrid="0">
      <p:cViewPr>
        <p:scale>
          <a:sx n="80" d="100"/>
          <a:sy n="80" d="100"/>
        </p:scale>
        <p:origin x="-754" y="-101"/>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D71304-0E4D-473C-A57E-EC780ACAF9DF}"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CEB1FE0F-BADB-4DFE-96BC-9D891098C5A5}">
      <dgm:prSet phldrT="[Text]"/>
      <dgm:spPr/>
      <dgm:t>
        <a:bodyPr/>
        <a:lstStyle/>
        <a:p>
          <a:r>
            <a:rPr lang="en-US" dirty="0" smtClean="0"/>
            <a:t>Decision</a:t>
          </a:r>
          <a:endParaRPr lang="en-US" dirty="0"/>
        </a:p>
      </dgm:t>
    </dgm:pt>
    <dgm:pt modelId="{D5086BF6-63B3-4EB2-AF82-50D3E78515EE}" type="parTrans" cxnId="{B54F7457-3F87-4BC9-9150-5ECB0387A616}">
      <dgm:prSet/>
      <dgm:spPr/>
      <dgm:t>
        <a:bodyPr/>
        <a:lstStyle/>
        <a:p>
          <a:endParaRPr lang="en-US"/>
        </a:p>
      </dgm:t>
    </dgm:pt>
    <dgm:pt modelId="{E7287650-5E71-4D07-9428-35B903E20AFE}" type="sibTrans" cxnId="{B54F7457-3F87-4BC9-9150-5ECB0387A616}">
      <dgm:prSet/>
      <dgm:spPr/>
      <dgm:t>
        <a:bodyPr/>
        <a:lstStyle/>
        <a:p>
          <a:endParaRPr lang="en-US"/>
        </a:p>
      </dgm:t>
    </dgm:pt>
    <dgm:pt modelId="{847DC6A6-6BDB-42C8-8579-E664751504ED}">
      <dgm:prSet phldrT="[Text]"/>
      <dgm:spPr/>
      <dgm:t>
        <a:bodyPr/>
        <a:lstStyle/>
        <a:p>
          <a:r>
            <a:rPr lang="en-US" dirty="0" smtClean="0"/>
            <a:t>Loan accepted</a:t>
          </a:r>
          <a:endParaRPr lang="en-US" dirty="0"/>
        </a:p>
      </dgm:t>
    </dgm:pt>
    <dgm:pt modelId="{D7FD2EB9-79DC-4C10-8F6F-76E9130B8362}" type="parTrans" cxnId="{8EF00E69-76A2-414B-B9A8-AD4CB3A9ACF4}">
      <dgm:prSet/>
      <dgm:spPr/>
      <dgm:t>
        <a:bodyPr/>
        <a:lstStyle/>
        <a:p>
          <a:endParaRPr lang="en-US"/>
        </a:p>
      </dgm:t>
    </dgm:pt>
    <dgm:pt modelId="{34000849-595C-4147-898F-63773FC24CB0}" type="sibTrans" cxnId="{8EF00E69-76A2-414B-B9A8-AD4CB3A9ACF4}">
      <dgm:prSet/>
      <dgm:spPr/>
      <dgm:t>
        <a:bodyPr/>
        <a:lstStyle/>
        <a:p>
          <a:endParaRPr lang="en-US"/>
        </a:p>
      </dgm:t>
    </dgm:pt>
    <dgm:pt modelId="{27216947-87AD-42BB-BB29-B2D80165AD3D}">
      <dgm:prSet phldrT="[Text]"/>
      <dgm:spPr/>
      <dgm:t>
        <a:bodyPr/>
        <a:lstStyle/>
        <a:p>
          <a:r>
            <a:rPr lang="en-US" dirty="0" smtClean="0"/>
            <a:t>Loan Rejected</a:t>
          </a:r>
          <a:endParaRPr lang="en-US" dirty="0"/>
        </a:p>
      </dgm:t>
    </dgm:pt>
    <dgm:pt modelId="{171DA0EB-B244-49E7-97F5-B92229E58844}" type="parTrans" cxnId="{3BEDCFFD-8EDC-483B-BDA2-F36D88131F3E}">
      <dgm:prSet/>
      <dgm:spPr/>
      <dgm:t>
        <a:bodyPr/>
        <a:lstStyle/>
        <a:p>
          <a:endParaRPr lang="en-US"/>
        </a:p>
      </dgm:t>
    </dgm:pt>
    <dgm:pt modelId="{4F958169-F156-4D9E-A494-08603A267EA8}" type="sibTrans" cxnId="{3BEDCFFD-8EDC-483B-BDA2-F36D88131F3E}">
      <dgm:prSet/>
      <dgm:spPr/>
      <dgm:t>
        <a:bodyPr/>
        <a:lstStyle/>
        <a:p>
          <a:endParaRPr lang="en-US"/>
        </a:p>
      </dgm:t>
    </dgm:pt>
    <dgm:pt modelId="{34A9CC59-6715-4111-A5AB-D3EACA317EC1}">
      <dgm:prSet phldrT="[Text]"/>
      <dgm:spPr/>
      <dgm:t>
        <a:bodyPr/>
        <a:lstStyle/>
        <a:p>
          <a:r>
            <a:rPr lang="en-US" dirty="0" smtClean="0"/>
            <a:t>Fully paid</a:t>
          </a:r>
          <a:endParaRPr lang="en-US" dirty="0"/>
        </a:p>
      </dgm:t>
    </dgm:pt>
    <dgm:pt modelId="{63299824-22C6-4FAD-8DA3-B1DF35F948DC}" type="parTrans" cxnId="{9AE0BE3B-D049-4DB6-8B57-84A90A9E0151}">
      <dgm:prSet/>
      <dgm:spPr/>
      <dgm:t>
        <a:bodyPr/>
        <a:lstStyle/>
        <a:p>
          <a:endParaRPr lang="en-US"/>
        </a:p>
      </dgm:t>
    </dgm:pt>
    <dgm:pt modelId="{334612EC-FCA4-4348-AAF4-7B03F2A0BEBF}" type="sibTrans" cxnId="{9AE0BE3B-D049-4DB6-8B57-84A90A9E0151}">
      <dgm:prSet/>
      <dgm:spPr/>
      <dgm:t>
        <a:bodyPr/>
        <a:lstStyle/>
        <a:p>
          <a:endParaRPr lang="en-US"/>
        </a:p>
      </dgm:t>
    </dgm:pt>
    <dgm:pt modelId="{362602BD-33B7-4219-BAD7-08A6C99090CE}">
      <dgm:prSet phldrT="[Text]"/>
      <dgm:spPr/>
      <dgm:t>
        <a:bodyPr/>
        <a:lstStyle/>
        <a:p>
          <a:r>
            <a:rPr lang="en-US" dirty="0" smtClean="0"/>
            <a:t>Current</a:t>
          </a:r>
          <a:endParaRPr lang="en-US" dirty="0"/>
        </a:p>
      </dgm:t>
    </dgm:pt>
    <dgm:pt modelId="{D0A9DF95-9BCB-464B-9825-3D857B9CA365}" type="parTrans" cxnId="{B4B2C855-9478-4371-9106-FB133D451FA9}">
      <dgm:prSet/>
      <dgm:spPr/>
      <dgm:t>
        <a:bodyPr/>
        <a:lstStyle/>
        <a:p>
          <a:endParaRPr lang="en-US"/>
        </a:p>
      </dgm:t>
    </dgm:pt>
    <dgm:pt modelId="{521AB037-BD27-43DE-A252-CA836D2BE76A}" type="sibTrans" cxnId="{B4B2C855-9478-4371-9106-FB133D451FA9}">
      <dgm:prSet/>
      <dgm:spPr/>
      <dgm:t>
        <a:bodyPr/>
        <a:lstStyle/>
        <a:p>
          <a:endParaRPr lang="en-US"/>
        </a:p>
      </dgm:t>
    </dgm:pt>
    <dgm:pt modelId="{2D17305F-8463-49DE-B536-1C240A238401}">
      <dgm:prSet phldrT="[Text]"/>
      <dgm:spPr/>
      <dgm:t>
        <a:bodyPr/>
        <a:lstStyle/>
        <a:p>
          <a:r>
            <a:rPr lang="en-US" dirty="0" smtClean="0"/>
            <a:t>Charged off</a:t>
          </a:r>
          <a:endParaRPr lang="en-US" dirty="0"/>
        </a:p>
      </dgm:t>
    </dgm:pt>
    <dgm:pt modelId="{11192DFF-DBD0-4BEE-B190-40AD2AD8971C}" type="parTrans" cxnId="{03CFB680-BE6D-493B-9590-49B813253D3C}">
      <dgm:prSet/>
      <dgm:spPr/>
      <dgm:t>
        <a:bodyPr/>
        <a:lstStyle/>
        <a:p>
          <a:endParaRPr lang="en-US"/>
        </a:p>
      </dgm:t>
    </dgm:pt>
    <dgm:pt modelId="{E70ACD6F-2183-4DA8-AC72-4854C252F8C8}" type="sibTrans" cxnId="{03CFB680-BE6D-493B-9590-49B813253D3C}">
      <dgm:prSet/>
      <dgm:spPr/>
      <dgm:t>
        <a:bodyPr/>
        <a:lstStyle/>
        <a:p>
          <a:endParaRPr lang="en-US"/>
        </a:p>
      </dgm:t>
    </dgm:pt>
    <dgm:pt modelId="{0ACA0B4E-C2F5-41C1-A9D4-ABE334347A19}" type="pres">
      <dgm:prSet presAssocID="{78D71304-0E4D-473C-A57E-EC780ACAF9DF}" presName="hierChild1" presStyleCnt="0">
        <dgm:presLayoutVars>
          <dgm:orgChart val="1"/>
          <dgm:chPref val="1"/>
          <dgm:dir/>
          <dgm:animOne val="branch"/>
          <dgm:animLvl val="lvl"/>
          <dgm:resizeHandles/>
        </dgm:presLayoutVars>
      </dgm:prSet>
      <dgm:spPr/>
      <dgm:t>
        <a:bodyPr/>
        <a:lstStyle/>
        <a:p>
          <a:endParaRPr lang="en-US"/>
        </a:p>
      </dgm:t>
    </dgm:pt>
    <dgm:pt modelId="{7014FB2B-8891-4F7F-B06B-6CAE4CB0C4A5}" type="pres">
      <dgm:prSet presAssocID="{CEB1FE0F-BADB-4DFE-96BC-9D891098C5A5}" presName="hierRoot1" presStyleCnt="0">
        <dgm:presLayoutVars>
          <dgm:hierBranch val="init"/>
        </dgm:presLayoutVars>
      </dgm:prSet>
      <dgm:spPr/>
    </dgm:pt>
    <dgm:pt modelId="{8305CF45-BE34-4464-AB5D-9BD6D69EE6B4}" type="pres">
      <dgm:prSet presAssocID="{CEB1FE0F-BADB-4DFE-96BC-9D891098C5A5}" presName="rootComposite1" presStyleCnt="0"/>
      <dgm:spPr/>
    </dgm:pt>
    <dgm:pt modelId="{EE7739E0-E542-4B24-9A78-2F7FA2DAC281}" type="pres">
      <dgm:prSet presAssocID="{CEB1FE0F-BADB-4DFE-96BC-9D891098C5A5}" presName="rootText1" presStyleLbl="node0" presStyleIdx="0" presStyleCnt="1">
        <dgm:presLayoutVars>
          <dgm:chPref val="3"/>
        </dgm:presLayoutVars>
      </dgm:prSet>
      <dgm:spPr/>
      <dgm:t>
        <a:bodyPr/>
        <a:lstStyle/>
        <a:p>
          <a:endParaRPr lang="en-US"/>
        </a:p>
      </dgm:t>
    </dgm:pt>
    <dgm:pt modelId="{2ACA2F76-3865-4318-B242-4315C8E50273}" type="pres">
      <dgm:prSet presAssocID="{CEB1FE0F-BADB-4DFE-96BC-9D891098C5A5}" presName="rootConnector1" presStyleLbl="node1" presStyleIdx="0" presStyleCnt="0"/>
      <dgm:spPr/>
      <dgm:t>
        <a:bodyPr/>
        <a:lstStyle/>
        <a:p>
          <a:endParaRPr lang="en-US"/>
        </a:p>
      </dgm:t>
    </dgm:pt>
    <dgm:pt modelId="{2DBED6C8-A7EE-4B91-B994-68A5D4FFBDA8}" type="pres">
      <dgm:prSet presAssocID="{CEB1FE0F-BADB-4DFE-96BC-9D891098C5A5}" presName="hierChild2" presStyleCnt="0"/>
      <dgm:spPr/>
    </dgm:pt>
    <dgm:pt modelId="{9BDFB6B5-1290-49AE-9C54-8A2533B03014}" type="pres">
      <dgm:prSet presAssocID="{D7FD2EB9-79DC-4C10-8F6F-76E9130B8362}" presName="Name64" presStyleLbl="parChTrans1D2" presStyleIdx="0" presStyleCnt="2"/>
      <dgm:spPr/>
      <dgm:t>
        <a:bodyPr/>
        <a:lstStyle/>
        <a:p>
          <a:endParaRPr lang="en-US"/>
        </a:p>
      </dgm:t>
    </dgm:pt>
    <dgm:pt modelId="{A20F60DB-7614-4A12-898D-9A0165F85CD5}" type="pres">
      <dgm:prSet presAssocID="{847DC6A6-6BDB-42C8-8579-E664751504ED}" presName="hierRoot2" presStyleCnt="0">
        <dgm:presLayoutVars>
          <dgm:hierBranch val="init"/>
        </dgm:presLayoutVars>
      </dgm:prSet>
      <dgm:spPr/>
    </dgm:pt>
    <dgm:pt modelId="{4FF31D0B-5997-4CC3-BE5B-656436D710C1}" type="pres">
      <dgm:prSet presAssocID="{847DC6A6-6BDB-42C8-8579-E664751504ED}" presName="rootComposite" presStyleCnt="0"/>
      <dgm:spPr/>
    </dgm:pt>
    <dgm:pt modelId="{BAF8C55E-CF06-48DF-B88F-6D0A269443A2}" type="pres">
      <dgm:prSet presAssocID="{847DC6A6-6BDB-42C8-8579-E664751504ED}" presName="rootText" presStyleLbl="node2" presStyleIdx="0" presStyleCnt="2">
        <dgm:presLayoutVars>
          <dgm:chPref val="3"/>
        </dgm:presLayoutVars>
      </dgm:prSet>
      <dgm:spPr/>
      <dgm:t>
        <a:bodyPr/>
        <a:lstStyle/>
        <a:p>
          <a:endParaRPr lang="en-US"/>
        </a:p>
      </dgm:t>
    </dgm:pt>
    <dgm:pt modelId="{160C41A2-EBC6-4F32-AB49-B0F8FF62D70B}" type="pres">
      <dgm:prSet presAssocID="{847DC6A6-6BDB-42C8-8579-E664751504ED}" presName="rootConnector" presStyleLbl="node2" presStyleIdx="0" presStyleCnt="2"/>
      <dgm:spPr/>
      <dgm:t>
        <a:bodyPr/>
        <a:lstStyle/>
        <a:p>
          <a:endParaRPr lang="en-US"/>
        </a:p>
      </dgm:t>
    </dgm:pt>
    <dgm:pt modelId="{63DF0E79-CBC0-49C3-9D42-53DDD943835D}" type="pres">
      <dgm:prSet presAssocID="{847DC6A6-6BDB-42C8-8579-E664751504ED}" presName="hierChild4" presStyleCnt="0"/>
      <dgm:spPr/>
    </dgm:pt>
    <dgm:pt modelId="{3EC69CE8-8D20-4DEF-888F-B3CFA5FC4868}" type="pres">
      <dgm:prSet presAssocID="{63299824-22C6-4FAD-8DA3-B1DF35F948DC}" presName="Name64" presStyleLbl="parChTrans1D3" presStyleIdx="0" presStyleCnt="3"/>
      <dgm:spPr/>
      <dgm:t>
        <a:bodyPr/>
        <a:lstStyle/>
        <a:p>
          <a:endParaRPr lang="en-US"/>
        </a:p>
      </dgm:t>
    </dgm:pt>
    <dgm:pt modelId="{21A1B1F2-5B4C-49AF-91CD-EAE809D32308}" type="pres">
      <dgm:prSet presAssocID="{34A9CC59-6715-4111-A5AB-D3EACA317EC1}" presName="hierRoot2" presStyleCnt="0">
        <dgm:presLayoutVars>
          <dgm:hierBranch val="init"/>
        </dgm:presLayoutVars>
      </dgm:prSet>
      <dgm:spPr/>
    </dgm:pt>
    <dgm:pt modelId="{9B1A8005-4BD7-49F3-B594-44CF8AF4A3C3}" type="pres">
      <dgm:prSet presAssocID="{34A9CC59-6715-4111-A5AB-D3EACA317EC1}" presName="rootComposite" presStyleCnt="0"/>
      <dgm:spPr/>
    </dgm:pt>
    <dgm:pt modelId="{E35F239E-3E4E-4EF3-BFD7-8B7686238A11}" type="pres">
      <dgm:prSet presAssocID="{34A9CC59-6715-4111-A5AB-D3EACA317EC1}" presName="rootText" presStyleLbl="node3" presStyleIdx="0" presStyleCnt="3">
        <dgm:presLayoutVars>
          <dgm:chPref val="3"/>
        </dgm:presLayoutVars>
      </dgm:prSet>
      <dgm:spPr/>
      <dgm:t>
        <a:bodyPr/>
        <a:lstStyle/>
        <a:p>
          <a:endParaRPr lang="en-US"/>
        </a:p>
      </dgm:t>
    </dgm:pt>
    <dgm:pt modelId="{C82DA651-AA96-418F-9EA2-BC32267FD66F}" type="pres">
      <dgm:prSet presAssocID="{34A9CC59-6715-4111-A5AB-D3EACA317EC1}" presName="rootConnector" presStyleLbl="node3" presStyleIdx="0" presStyleCnt="3"/>
      <dgm:spPr/>
      <dgm:t>
        <a:bodyPr/>
        <a:lstStyle/>
        <a:p>
          <a:endParaRPr lang="en-US"/>
        </a:p>
      </dgm:t>
    </dgm:pt>
    <dgm:pt modelId="{6B45376F-E331-42A8-B520-637D6E4BFE25}" type="pres">
      <dgm:prSet presAssocID="{34A9CC59-6715-4111-A5AB-D3EACA317EC1}" presName="hierChild4" presStyleCnt="0"/>
      <dgm:spPr/>
    </dgm:pt>
    <dgm:pt modelId="{FF554BB8-DE7B-4FC4-947C-9F0D5CC8EBFB}" type="pres">
      <dgm:prSet presAssocID="{34A9CC59-6715-4111-A5AB-D3EACA317EC1}" presName="hierChild5" presStyleCnt="0"/>
      <dgm:spPr/>
    </dgm:pt>
    <dgm:pt modelId="{41AD0A7F-713B-4C3E-8070-19001DB10635}" type="pres">
      <dgm:prSet presAssocID="{D0A9DF95-9BCB-464B-9825-3D857B9CA365}" presName="Name64" presStyleLbl="parChTrans1D3" presStyleIdx="1" presStyleCnt="3"/>
      <dgm:spPr/>
      <dgm:t>
        <a:bodyPr/>
        <a:lstStyle/>
        <a:p>
          <a:endParaRPr lang="en-US"/>
        </a:p>
      </dgm:t>
    </dgm:pt>
    <dgm:pt modelId="{682DB6F9-06FD-481D-9252-A9A308532934}" type="pres">
      <dgm:prSet presAssocID="{362602BD-33B7-4219-BAD7-08A6C99090CE}" presName="hierRoot2" presStyleCnt="0">
        <dgm:presLayoutVars>
          <dgm:hierBranch val="init"/>
        </dgm:presLayoutVars>
      </dgm:prSet>
      <dgm:spPr/>
    </dgm:pt>
    <dgm:pt modelId="{FA246BDD-CEA6-4870-9D3B-4774D317F9F5}" type="pres">
      <dgm:prSet presAssocID="{362602BD-33B7-4219-BAD7-08A6C99090CE}" presName="rootComposite" presStyleCnt="0"/>
      <dgm:spPr/>
    </dgm:pt>
    <dgm:pt modelId="{D92F5FEE-F59A-4C39-8C9E-CF4AB64A2DB6}" type="pres">
      <dgm:prSet presAssocID="{362602BD-33B7-4219-BAD7-08A6C99090CE}" presName="rootText" presStyleLbl="node3" presStyleIdx="1" presStyleCnt="3">
        <dgm:presLayoutVars>
          <dgm:chPref val="3"/>
        </dgm:presLayoutVars>
      </dgm:prSet>
      <dgm:spPr/>
      <dgm:t>
        <a:bodyPr/>
        <a:lstStyle/>
        <a:p>
          <a:endParaRPr lang="en-US"/>
        </a:p>
      </dgm:t>
    </dgm:pt>
    <dgm:pt modelId="{A72FA65E-4AE8-4B76-95C7-4936E033FEC3}" type="pres">
      <dgm:prSet presAssocID="{362602BD-33B7-4219-BAD7-08A6C99090CE}" presName="rootConnector" presStyleLbl="node3" presStyleIdx="1" presStyleCnt="3"/>
      <dgm:spPr/>
      <dgm:t>
        <a:bodyPr/>
        <a:lstStyle/>
        <a:p>
          <a:endParaRPr lang="en-US"/>
        </a:p>
      </dgm:t>
    </dgm:pt>
    <dgm:pt modelId="{961DD490-8CDE-4564-AB2D-8696EA3865B0}" type="pres">
      <dgm:prSet presAssocID="{362602BD-33B7-4219-BAD7-08A6C99090CE}" presName="hierChild4" presStyleCnt="0"/>
      <dgm:spPr/>
    </dgm:pt>
    <dgm:pt modelId="{F9F27126-1B2A-4E02-A7C9-0A865774FB9E}" type="pres">
      <dgm:prSet presAssocID="{362602BD-33B7-4219-BAD7-08A6C99090CE}" presName="hierChild5" presStyleCnt="0"/>
      <dgm:spPr/>
    </dgm:pt>
    <dgm:pt modelId="{14C44C78-7773-4746-AC41-B514EA4B1CED}" type="pres">
      <dgm:prSet presAssocID="{11192DFF-DBD0-4BEE-B190-40AD2AD8971C}" presName="Name64" presStyleLbl="parChTrans1D3" presStyleIdx="2" presStyleCnt="3"/>
      <dgm:spPr/>
      <dgm:t>
        <a:bodyPr/>
        <a:lstStyle/>
        <a:p>
          <a:endParaRPr lang="en-US"/>
        </a:p>
      </dgm:t>
    </dgm:pt>
    <dgm:pt modelId="{868C1EBF-DE3A-406D-9A30-6960A0E3D3CC}" type="pres">
      <dgm:prSet presAssocID="{2D17305F-8463-49DE-B536-1C240A238401}" presName="hierRoot2" presStyleCnt="0">
        <dgm:presLayoutVars>
          <dgm:hierBranch val="init"/>
        </dgm:presLayoutVars>
      </dgm:prSet>
      <dgm:spPr/>
    </dgm:pt>
    <dgm:pt modelId="{D86D7D00-F3D4-4397-AADA-411F3984C6F8}" type="pres">
      <dgm:prSet presAssocID="{2D17305F-8463-49DE-B536-1C240A238401}" presName="rootComposite" presStyleCnt="0"/>
      <dgm:spPr/>
    </dgm:pt>
    <dgm:pt modelId="{62DADF60-78A8-46CE-8E59-71CF36BDDA75}" type="pres">
      <dgm:prSet presAssocID="{2D17305F-8463-49DE-B536-1C240A238401}" presName="rootText" presStyleLbl="node3" presStyleIdx="2" presStyleCnt="3">
        <dgm:presLayoutVars>
          <dgm:chPref val="3"/>
        </dgm:presLayoutVars>
      </dgm:prSet>
      <dgm:spPr/>
      <dgm:t>
        <a:bodyPr/>
        <a:lstStyle/>
        <a:p>
          <a:endParaRPr lang="en-US"/>
        </a:p>
      </dgm:t>
    </dgm:pt>
    <dgm:pt modelId="{7717A278-DD48-4F83-8621-D2F8EBC140FB}" type="pres">
      <dgm:prSet presAssocID="{2D17305F-8463-49DE-B536-1C240A238401}" presName="rootConnector" presStyleLbl="node3" presStyleIdx="2" presStyleCnt="3"/>
      <dgm:spPr/>
      <dgm:t>
        <a:bodyPr/>
        <a:lstStyle/>
        <a:p>
          <a:endParaRPr lang="en-US"/>
        </a:p>
      </dgm:t>
    </dgm:pt>
    <dgm:pt modelId="{A37F0E53-68F0-4987-B671-0F273A0C0DE8}" type="pres">
      <dgm:prSet presAssocID="{2D17305F-8463-49DE-B536-1C240A238401}" presName="hierChild4" presStyleCnt="0"/>
      <dgm:spPr/>
    </dgm:pt>
    <dgm:pt modelId="{7DA3278A-FFCB-4EEC-83E4-2A19416CABA9}" type="pres">
      <dgm:prSet presAssocID="{2D17305F-8463-49DE-B536-1C240A238401}" presName="hierChild5" presStyleCnt="0"/>
      <dgm:spPr/>
    </dgm:pt>
    <dgm:pt modelId="{0FC9D62A-E0FF-4486-953F-4423AC879CC1}" type="pres">
      <dgm:prSet presAssocID="{847DC6A6-6BDB-42C8-8579-E664751504ED}" presName="hierChild5" presStyleCnt="0"/>
      <dgm:spPr/>
    </dgm:pt>
    <dgm:pt modelId="{5FD100F4-6B0C-4236-9AB7-56E769BC3A11}" type="pres">
      <dgm:prSet presAssocID="{171DA0EB-B244-49E7-97F5-B92229E58844}" presName="Name64" presStyleLbl="parChTrans1D2" presStyleIdx="1" presStyleCnt="2"/>
      <dgm:spPr/>
      <dgm:t>
        <a:bodyPr/>
        <a:lstStyle/>
        <a:p>
          <a:endParaRPr lang="en-US"/>
        </a:p>
      </dgm:t>
    </dgm:pt>
    <dgm:pt modelId="{B91601D3-94E3-4661-8390-007E52325AD9}" type="pres">
      <dgm:prSet presAssocID="{27216947-87AD-42BB-BB29-B2D80165AD3D}" presName="hierRoot2" presStyleCnt="0">
        <dgm:presLayoutVars>
          <dgm:hierBranch val="init"/>
        </dgm:presLayoutVars>
      </dgm:prSet>
      <dgm:spPr/>
    </dgm:pt>
    <dgm:pt modelId="{C1567CC7-5461-494B-BDC1-DCE6E38C4F26}" type="pres">
      <dgm:prSet presAssocID="{27216947-87AD-42BB-BB29-B2D80165AD3D}" presName="rootComposite" presStyleCnt="0"/>
      <dgm:spPr/>
    </dgm:pt>
    <dgm:pt modelId="{F5413AD3-AB55-4C5D-9D40-D4B82AC098A6}" type="pres">
      <dgm:prSet presAssocID="{27216947-87AD-42BB-BB29-B2D80165AD3D}" presName="rootText" presStyleLbl="node2" presStyleIdx="1" presStyleCnt="2">
        <dgm:presLayoutVars>
          <dgm:chPref val="3"/>
        </dgm:presLayoutVars>
      </dgm:prSet>
      <dgm:spPr/>
      <dgm:t>
        <a:bodyPr/>
        <a:lstStyle/>
        <a:p>
          <a:endParaRPr lang="en-US"/>
        </a:p>
      </dgm:t>
    </dgm:pt>
    <dgm:pt modelId="{D5D97DF2-2455-4F65-803A-22630179DD7A}" type="pres">
      <dgm:prSet presAssocID="{27216947-87AD-42BB-BB29-B2D80165AD3D}" presName="rootConnector" presStyleLbl="node2" presStyleIdx="1" presStyleCnt="2"/>
      <dgm:spPr/>
      <dgm:t>
        <a:bodyPr/>
        <a:lstStyle/>
        <a:p>
          <a:endParaRPr lang="en-US"/>
        </a:p>
      </dgm:t>
    </dgm:pt>
    <dgm:pt modelId="{9AAB76C7-C8EC-468A-AD18-6B41B774637F}" type="pres">
      <dgm:prSet presAssocID="{27216947-87AD-42BB-BB29-B2D80165AD3D}" presName="hierChild4" presStyleCnt="0"/>
      <dgm:spPr/>
    </dgm:pt>
    <dgm:pt modelId="{8B3AC006-B0F2-450E-B35C-C7074EA1D1DF}" type="pres">
      <dgm:prSet presAssocID="{27216947-87AD-42BB-BB29-B2D80165AD3D}" presName="hierChild5" presStyleCnt="0"/>
      <dgm:spPr/>
    </dgm:pt>
    <dgm:pt modelId="{3F5BD14C-4CE1-4919-81C7-F4644C2A2D44}" type="pres">
      <dgm:prSet presAssocID="{CEB1FE0F-BADB-4DFE-96BC-9D891098C5A5}" presName="hierChild3" presStyleCnt="0"/>
      <dgm:spPr/>
    </dgm:pt>
  </dgm:ptLst>
  <dgm:cxnLst>
    <dgm:cxn modelId="{303214BB-9EEA-48F1-9510-94E5D29A7081}" type="presOf" srcId="{2D17305F-8463-49DE-B536-1C240A238401}" destId="{7717A278-DD48-4F83-8621-D2F8EBC140FB}" srcOrd="1" destOrd="0" presId="urn:microsoft.com/office/officeart/2009/3/layout/HorizontalOrganizationChart"/>
    <dgm:cxn modelId="{7B0D3C7A-656C-4EE7-86E0-67B8B9C23C53}" type="presOf" srcId="{34A9CC59-6715-4111-A5AB-D3EACA317EC1}" destId="{E35F239E-3E4E-4EF3-BFD7-8B7686238A11}" srcOrd="0" destOrd="0" presId="urn:microsoft.com/office/officeart/2009/3/layout/HorizontalOrganizationChart"/>
    <dgm:cxn modelId="{8EF00E69-76A2-414B-B9A8-AD4CB3A9ACF4}" srcId="{CEB1FE0F-BADB-4DFE-96BC-9D891098C5A5}" destId="{847DC6A6-6BDB-42C8-8579-E664751504ED}" srcOrd="0" destOrd="0" parTransId="{D7FD2EB9-79DC-4C10-8F6F-76E9130B8362}" sibTransId="{34000849-595C-4147-898F-63773FC24CB0}"/>
    <dgm:cxn modelId="{ACCB2AFF-F8CE-4805-BD5A-F380202A0133}" type="presOf" srcId="{171DA0EB-B244-49E7-97F5-B92229E58844}" destId="{5FD100F4-6B0C-4236-9AB7-56E769BC3A11}" srcOrd="0" destOrd="0" presId="urn:microsoft.com/office/officeart/2009/3/layout/HorizontalOrganizationChart"/>
    <dgm:cxn modelId="{98D8FAF3-114C-49D2-8FF2-B4E096BA4562}" type="presOf" srcId="{CEB1FE0F-BADB-4DFE-96BC-9D891098C5A5}" destId="{EE7739E0-E542-4B24-9A78-2F7FA2DAC281}" srcOrd="0" destOrd="0" presId="urn:microsoft.com/office/officeart/2009/3/layout/HorizontalOrganizationChart"/>
    <dgm:cxn modelId="{3BEDCFFD-8EDC-483B-BDA2-F36D88131F3E}" srcId="{CEB1FE0F-BADB-4DFE-96BC-9D891098C5A5}" destId="{27216947-87AD-42BB-BB29-B2D80165AD3D}" srcOrd="1" destOrd="0" parTransId="{171DA0EB-B244-49E7-97F5-B92229E58844}" sibTransId="{4F958169-F156-4D9E-A494-08603A267EA8}"/>
    <dgm:cxn modelId="{BA3CA3D2-E281-4887-9F87-824AEACFE564}" type="presOf" srcId="{2D17305F-8463-49DE-B536-1C240A238401}" destId="{62DADF60-78A8-46CE-8E59-71CF36BDDA75}" srcOrd="0" destOrd="0" presId="urn:microsoft.com/office/officeart/2009/3/layout/HorizontalOrganizationChart"/>
    <dgm:cxn modelId="{9AE0BE3B-D049-4DB6-8B57-84A90A9E0151}" srcId="{847DC6A6-6BDB-42C8-8579-E664751504ED}" destId="{34A9CC59-6715-4111-A5AB-D3EACA317EC1}" srcOrd="0" destOrd="0" parTransId="{63299824-22C6-4FAD-8DA3-B1DF35F948DC}" sibTransId="{334612EC-FCA4-4348-AAF4-7B03F2A0BEBF}"/>
    <dgm:cxn modelId="{03CFB680-BE6D-493B-9590-49B813253D3C}" srcId="{847DC6A6-6BDB-42C8-8579-E664751504ED}" destId="{2D17305F-8463-49DE-B536-1C240A238401}" srcOrd="2" destOrd="0" parTransId="{11192DFF-DBD0-4BEE-B190-40AD2AD8971C}" sibTransId="{E70ACD6F-2183-4DA8-AC72-4854C252F8C8}"/>
    <dgm:cxn modelId="{5CAB41FB-71CB-4B03-A3B8-2553E6E1A79E}" type="presOf" srcId="{847DC6A6-6BDB-42C8-8579-E664751504ED}" destId="{BAF8C55E-CF06-48DF-B88F-6D0A269443A2}" srcOrd="0" destOrd="0" presId="urn:microsoft.com/office/officeart/2009/3/layout/HorizontalOrganizationChart"/>
    <dgm:cxn modelId="{EEBD147E-BE1B-4FB2-B8A9-A38D6455B60A}" type="presOf" srcId="{11192DFF-DBD0-4BEE-B190-40AD2AD8971C}" destId="{14C44C78-7773-4746-AC41-B514EA4B1CED}" srcOrd="0" destOrd="0" presId="urn:microsoft.com/office/officeart/2009/3/layout/HorizontalOrganizationChart"/>
    <dgm:cxn modelId="{C23C4A6A-05EC-44AD-A33E-675559EB3F7B}" type="presOf" srcId="{362602BD-33B7-4219-BAD7-08A6C99090CE}" destId="{A72FA65E-4AE8-4B76-95C7-4936E033FEC3}" srcOrd="1" destOrd="0" presId="urn:microsoft.com/office/officeart/2009/3/layout/HorizontalOrganizationChart"/>
    <dgm:cxn modelId="{51231854-F3AC-4BBF-8E65-057A8A3FBF6F}" type="presOf" srcId="{362602BD-33B7-4219-BAD7-08A6C99090CE}" destId="{D92F5FEE-F59A-4C39-8C9E-CF4AB64A2DB6}" srcOrd="0" destOrd="0" presId="urn:microsoft.com/office/officeart/2009/3/layout/HorizontalOrganizationChart"/>
    <dgm:cxn modelId="{74877DA1-5EC2-44BC-BAFB-01DB1843C281}" type="presOf" srcId="{D0A9DF95-9BCB-464B-9825-3D857B9CA365}" destId="{41AD0A7F-713B-4C3E-8070-19001DB10635}" srcOrd="0" destOrd="0" presId="urn:microsoft.com/office/officeart/2009/3/layout/HorizontalOrganizationChart"/>
    <dgm:cxn modelId="{BE5D6BFC-7BCB-4C9B-967B-F3A2F96F65F9}" type="presOf" srcId="{D7FD2EB9-79DC-4C10-8F6F-76E9130B8362}" destId="{9BDFB6B5-1290-49AE-9C54-8A2533B03014}" srcOrd="0" destOrd="0" presId="urn:microsoft.com/office/officeart/2009/3/layout/HorizontalOrganizationChart"/>
    <dgm:cxn modelId="{B2521042-46A6-4FC1-AA47-003B80A7E18B}" type="presOf" srcId="{847DC6A6-6BDB-42C8-8579-E664751504ED}" destId="{160C41A2-EBC6-4F32-AB49-B0F8FF62D70B}" srcOrd="1" destOrd="0" presId="urn:microsoft.com/office/officeart/2009/3/layout/HorizontalOrganizationChart"/>
    <dgm:cxn modelId="{6C36E25A-E90D-4007-A2E7-E3BA447CEF0D}" type="presOf" srcId="{63299824-22C6-4FAD-8DA3-B1DF35F948DC}" destId="{3EC69CE8-8D20-4DEF-888F-B3CFA5FC4868}" srcOrd="0" destOrd="0" presId="urn:microsoft.com/office/officeart/2009/3/layout/HorizontalOrganizationChart"/>
    <dgm:cxn modelId="{B54F7457-3F87-4BC9-9150-5ECB0387A616}" srcId="{78D71304-0E4D-473C-A57E-EC780ACAF9DF}" destId="{CEB1FE0F-BADB-4DFE-96BC-9D891098C5A5}" srcOrd="0" destOrd="0" parTransId="{D5086BF6-63B3-4EB2-AF82-50D3E78515EE}" sibTransId="{E7287650-5E71-4D07-9428-35B903E20AFE}"/>
    <dgm:cxn modelId="{F56E8FA5-E342-4A79-AF24-C634DAD30018}" type="presOf" srcId="{34A9CC59-6715-4111-A5AB-D3EACA317EC1}" destId="{C82DA651-AA96-418F-9EA2-BC32267FD66F}" srcOrd="1" destOrd="0" presId="urn:microsoft.com/office/officeart/2009/3/layout/HorizontalOrganizationChart"/>
    <dgm:cxn modelId="{545FF64F-347F-491B-8262-130E74913A3A}" type="presOf" srcId="{78D71304-0E4D-473C-A57E-EC780ACAF9DF}" destId="{0ACA0B4E-C2F5-41C1-A9D4-ABE334347A19}" srcOrd="0" destOrd="0" presId="urn:microsoft.com/office/officeart/2009/3/layout/HorizontalOrganizationChart"/>
    <dgm:cxn modelId="{5AEB4B8E-43EC-4BF4-AA95-A45A95F03FAE}" type="presOf" srcId="{27216947-87AD-42BB-BB29-B2D80165AD3D}" destId="{D5D97DF2-2455-4F65-803A-22630179DD7A}" srcOrd="1" destOrd="0" presId="urn:microsoft.com/office/officeart/2009/3/layout/HorizontalOrganizationChart"/>
    <dgm:cxn modelId="{164FBB17-56E1-42FB-B95C-8AF24840BF60}" type="presOf" srcId="{27216947-87AD-42BB-BB29-B2D80165AD3D}" destId="{F5413AD3-AB55-4C5D-9D40-D4B82AC098A6}" srcOrd="0" destOrd="0" presId="urn:microsoft.com/office/officeart/2009/3/layout/HorizontalOrganizationChart"/>
    <dgm:cxn modelId="{B4B2C855-9478-4371-9106-FB133D451FA9}" srcId="{847DC6A6-6BDB-42C8-8579-E664751504ED}" destId="{362602BD-33B7-4219-BAD7-08A6C99090CE}" srcOrd="1" destOrd="0" parTransId="{D0A9DF95-9BCB-464B-9825-3D857B9CA365}" sibTransId="{521AB037-BD27-43DE-A252-CA836D2BE76A}"/>
    <dgm:cxn modelId="{85A90BAD-2D86-4C78-971E-5F6CC9C3FD16}" type="presOf" srcId="{CEB1FE0F-BADB-4DFE-96BC-9D891098C5A5}" destId="{2ACA2F76-3865-4318-B242-4315C8E50273}" srcOrd="1" destOrd="0" presId="urn:microsoft.com/office/officeart/2009/3/layout/HorizontalOrganizationChart"/>
    <dgm:cxn modelId="{01C37C49-D1C1-47FB-A199-D7463CBE6005}" type="presParOf" srcId="{0ACA0B4E-C2F5-41C1-A9D4-ABE334347A19}" destId="{7014FB2B-8891-4F7F-B06B-6CAE4CB0C4A5}" srcOrd="0" destOrd="0" presId="urn:microsoft.com/office/officeart/2009/3/layout/HorizontalOrganizationChart"/>
    <dgm:cxn modelId="{6819488C-C840-4BF6-9B7B-AC4F1E6E25C6}" type="presParOf" srcId="{7014FB2B-8891-4F7F-B06B-6CAE4CB0C4A5}" destId="{8305CF45-BE34-4464-AB5D-9BD6D69EE6B4}" srcOrd="0" destOrd="0" presId="urn:microsoft.com/office/officeart/2009/3/layout/HorizontalOrganizationChart"/>
    <dgm:cxn modelId="{0418F88D-56DC-4EB2-8454-2E554637A76C}" type="presParOf" srcId="{8305CF45-BE34-4464-AB5D-9BD6D69EE6B4}" destId="{EE7739E0-E542-4B24-9A78-2F7FA2DAC281}" srcOrd="0" destOrd="0" presId="urn:microsoft.com/office/officeart/2009/3/layout/HorizontalOrganizationChart"/>
    <dgm:cxn modelId="{0C23EEB0-577E-4ACC-8CBF-5C065FEE11F3}" type="presParOf" srcId="{8305CF45-BE34-4464-AB5D-9BD6D69EE6B4}" destId="{2ACA2F76-3865-4318-B242-4315C8E50273}" srcOrd="1" destOrd="0" presId="urn:microsoft.com/office/officeart/2009/3/layout/HorizontalOrganizationChart"/>
    <dgm:cxn modelId="{70201A82-DF28-4F98-8EB8-266377335304}" type="presParOf" srcId="{7014FB2B-8891-4F7F-B06B-6CAE4CB0C4A5}" destId="{2DBED6C8-A7EE-4B91-B994-68A5D4FFBDA8}" srcOrd="1" destOrd="0" presId="urn:microsoft.com/office/officeart/2009/3/layout/HorizontalOrganizationChart"/>
    <dgm:cxn modelId="{4F60D99C-7520-4D4F-B19E-264E9F44D95F}" type="presParOf" srcId="{2DBED6C8-A7EE-4B91-B994-68A5D4FFBDA8}" destId="{9BDFB6B5-1290-49AE-9C54-8A2533B03014}" srcOrd="0" destOrd="0" presId="urn:microsoft.com/office/officeart/2009/3/layout/HorizontalOrganizationChart"/>
    <dgm:cxn modelId="{5FE8B16C-B461-46B2-98F2-381CC072EDA2}" type="presParOf" srcId="{2DBED6C8-A7EE-4B91-B994-68A5D4FFBDA8}" destId="{A20F60DB-7614-4A12-898D-9A0165F85CD5}" srcOrd="1" destOrd="0" presId="urn:microsoft.com/office/officeart/2009/3/layout/HorizontalOrganizationChart"/>
    <dgm:cxn modelId="{64347EB6-655A-41D3-8065-1828A63298D1}" type="presParOf" srcId="{A20F60DB-7614-4A12-898D-9A0165F85CD5}" destId="{4FF31D0B-5997-4CC3-BE5B-656436D710C1}" srcOrd="0" destOrd="0" presId="urn:microsoft.com/office/officeart/2009/3/layout/HorizontalOrganizationChart"/>
    <dgm:cxn modelId="{4115EB8D-65D0-43C9-B053-CD57E237D29B}" type="presParOf" srcId="{4FF31D0B-5997-4CC3-BE5B-656436D710C1}" destId="{BAF8C55E-CF06-48DF-B88F-6D0A269443A2}" srcOrd="0" destOrd="0" presId="urn:microsoft.com/office/officeart/2009/3/layout/HorizontalOrganizationChart"/>
    <dgm:cxn modelId="{3E04C3C0-9C4D-4A5F-A356-D0D611D40154}" type="presParOf" srcId="{4FF31D0B-5997-4CC3-BE5B-656436D710C1}" destId="{160C41A2-EBC6-4F32-AB49-B0F8FF62D70B}" srcOrd="1" destOrd="0" presId="urn:microsoft.com/office/officeart/2009/3/layout/HorizontalOrganizationChart"/>
    <dgm:cxn modelId="{13AD8B1B-940B-4F1C-9047-52047F6B1219}" type="presParOf" srcId="{A20F60DB-7614-4A12-898D-9A0165F85CD5}" destId="{63DF0E79-CBC0-49C3-9D42-53DDD943835D}" srcOrd="1" destOrd="0" presId="urn:microsoft.com/office/officeart/2009/3/layout/HorizontalOrganizationChart"/>
    <dgm:cxn modelId="{47E306AE-6AB0-4577-B9B3-7CC7F955F0CA}" type="presParOf" srcId="{63DF0E79-CBC0-49C3-9D42-53DDD943835D}" destId="{3EC69CE8-8D20-4DEF-888F-B3CFA5FC4868}" srcOrd="0" destOrd="0" presId="urn:microsoft.com/office/officeart/2009/3/layout/HorizontalOrganizationChart"/>
    <dgm:cxn modelId="{8C9E3654-707C-46FD-95FE-8013CEFD70ED}" type="presParOf" srcId="{63DF0E79-CBC0-49C3-9D42-53DDD943835D}" destId="{21A1B1F2-5B4C-49AF-91CD-EAE809D32308}" srcOrd="1" destOrd="0" presId="urn:microsoft.com/office/officeart/2009/3/layout/HorizontalOrganizationChart"/>
    <dgm:cxn modelId="{1BC66654-9C1A-48EA-A978-741934858388}" type="presParOf" srcId="{21A1B1F2-5B4C-49AF-91CD-EAE809D32308}" destId="{9B1A8005-4BD7-49F3-B594-44CF8AF4A3C3}" srcOrd="0" destOrd="0" presId="urn:microsoft.com/office/officeart/2009/3/layout/HorizontalOrganizationChart"/>
    <dgm:cxn modelId="{624CBFD0-C259-4A73-BC6C-F128FD61AF16}" type="presParOf" srcId="{9B1A8005-4BD7-49F3-B594-44CF8AF4A3C3}" destId="{E35F239E-3E4E-4EF3-BFD7-8B7686238A11}" srcOrd="0" destOrd="0" presId="urn:microsoft.com/office/officeart/2009/3/layout/HorizontalOrganizationChart"/>
    <dgm:cxn modelId="{72D330B2-1994-435E-9C6A-5B1217F65988}" type="presParOf" srcId="{9B1A8005-4BD7-49F3-B594-44CF8AF4A3C3}" destId="{C82DA651-AA96-418F-9EA2-BC32267FD66F}" srcOrd="1" destOrd="0" presId="urn:microsoft.com/office/officeart/2009/3/layout/HorizontalOrganizationChart"/>
    <dgm:cxn modelId="{F93A0076-4D3A-407F-AE42-E0E1868377D8}" type="presParOf" srcId="{21A1B1F2-5B4C-49AF-91CD-EAE809D32308}" destId="{6B45376F-E331-42A8-B520-637D6E4BFE25}" srcOrd="1" destOrd="0" presId="urn:microsoft.com/office/officeart/2009/3/layout/HorizontalOrganizationChart"/>
    <dgm:cxn modelId="{73814855-B916-4A65-AECB-E84AB994F1A0}" type="presParOf" srcId="{21A1B1F2-5B4C-49AF-91CD-EAE809D32308}" destId="{FF554BB8-DE7B-4FC4-947C-9F0D5CC8EBFB}" srcOrd="2" destOrd="0" presId="urn:microsoft.com/office/officeart/2009/3/layout/HorizontalOrganizationChart"/>
    <dgm:cxn modelId="{B1F4F7BF-BA2F-4405-B7AA-3B29CF217B85}" type="presParOf" srcId="{63DF0E79-CBC0-49C3-9D42-53DDD943835D}" destId="{41AD0A7F-713B-4C3E-8070-19001DB10635}" srcOrd="2" destOrd="0" presId="urn:microsoft.com/office/officeart/2009/3/layout/HorizontalOrganizationChart"/>
    <dgm:cxn modelId="{3F1DEBD1-9513-4D21-8B2B-7071D184148C}" type="presParOf" srcId="{63DF0E79-CBC0-49C3-9D42-53DDD943835D}" destId="{682DB6F9-06FD-481D-9252-A9A308532934}" srcOrd="3" destOrd="0" presId="urn:microsoft.com/office/officeart/2009/3/layout/HorizontalOrganizationChart"/>
    <dgm:cxn modelId="{32FBB834-5C6B-477D-82E6-09C0052CC6CE}" type="presParOf" srcId="{682DB6F9-06FD-481D-9252-A9A308532934}" destId="{FA246BDD-CEA6-4870-9D3B-4774D317F9F5}" srcOrd="0" destOrd="0" presId="urn:microsoft.com/office/officeart/2009/3/layout/HorizontalOrganizationChart"/>
    <dgm:cxn modelId="{857BCA9F-0566-465B-BFD6-10F8B3E3E57C}" type="presParOf" srcId="{FA246BDD-CEA6-4870-9D3B-4774D317F9F5}" destId="{D92F5FEE-F59A-4C39-8C9E-CF4AB64A2DB6}" srcOrd="0" destOrd="0" presId="urn:microsoft.com/office/officeart/2009/3/layout/HorizontalOrganizationChart"/>
    <dgm:cxn modelId="{6F3D4728-CC3E-42C2-8E4C-FF0D35C95580}" type="presParOf" srcId="{FA246BDD-CEA6-4870-9D3B-4774D317F9F5}" destId="{A72FA65E-4AE8-4B76-95C7-4936E033FEC3}" srcOrd="1" destOrd="0" presId="urn:microsoft.com/office/officeart/2009/3/layout/HorizontalOrganizationChart"/>
    <dgm:cxn modelId="{013F4126-8570-4109-A2AA-C7DCF342EE6D}" type="presParOf" srcId="{682DB6F9-06FD-481D-9252-A9A308532934}" destId="{961DD490-8CDE-4564-AB2D-8696EA3865B0}" srcOrd="1" destOrd="0" presId="urn:microsoft.com/office/officeart/2009/3/layout/HorizontalOrganizationChart"/>
    <dgm:cxn modelId="{50AFB4C8-8B13-4F3B-97D1-DEBDD908CE8A}" type="presParOf" srcId="{682DB6F9-06FD-481D-9252-A9A308532934}" destId="{F9F27126-1B2A-4E02-A7C9-0A865774FB9E}" srcOrd="2" destOrd="0" presId="urn:microsoft.com/office/officeart/2009/3/layout/HorizontalOrganizationChart"/>
    <dgm:cxn modelId="{150CC7E8-8FC4-4414-B3A2-4B421C4CBA9D}" type="presParOf" srcId="{63DF0E79-CBC0-49C3-9D42-53DDD943835D}" destId="{14C44C78-7773-4746-AC41-B514EA4B1CED}" srcOrd="4" destOrd="0" presId="urn:microsoft.com/office/officeart/2009/3/layout/HorizontalOrganizationChart"/>
    <dgm:cxn modelId="{10F67C99-828C-4D0D-B55C-991DB6B184D9}" type="presParOf" srcId="{63DF0E79-CBC0-49C3-9D42-53DDD943835D}" destId="{868C1EBF-DE3A-406D-9A30-6960A0E3D3CC}" srcOrd="5" destOrd="0" presId="urn:microsoft.com/office/officeart/2009/3/layout/HorizontalOrganizationChart"/>
    <dgm:cxn modelId="{6A52DD16-83E7-461E-BECD-DDCB41CBD7DD}" type="presParOf" srcId="{868C1EBF-DE3A-406D-9A30-6960A0E3D3CC}" destId="{D86D7D00-F3D4-4397-AADA-411F3984C6F8}" srcOrd="0" destOrd="0" presId="urn:microsoft.com/office/officeart/2009/3/layout/HorizontalOrganizationChart"/>
    <dgm:cxn modelId="{674A11BE-9479-403B-9E26-7435BB76F66B}" type="presParOf" srcId="{D86D7D00-F3D4-4397-AADA-411F3984C6F8}" destId="{62DADF60-78A8-46CE-8E59-71CF36BDDA75}" srcOrd="0" destOrd="0" presId="urn:microsoft.com/office/officeart/2009/3/layout/HorizontalOrganizationChart"/>
    <dgm:cxn modelId="{3B243009-57EE-400A-A926-F3DE80B81E6F}" type="presParOf" srcId="{D86D7D00-F3D4-4397-AADA-411F3984C6F8}" destId="{7717A278-DD48-4F83-8621-D2F8EBC140FB}" srcOrd="1" destOrd="0" presId="urn:microsoft.com/office/officeart/2009/3/layout/HorizontalOrganizationChart"/>
    <dgm:cxn modelId="{6AA66C0D-A3D2-441F-994A-0E5D88D248CB}" type="presParOf" srcId="{868C1EBF-DE3A-406D-9A30-6960A0E3D3CC}" destId="{A37F0E53-68F0-4987-B671-0F273A0C0DE8}" srcOrd="1" destOrd="0" presId="urn:microsoft.com/office/officeart/2009/3/layout/HorizontalOrganizationChart"/>
    <dgm:cxn modelId="{EF2433A8-58DF-4333-BEFF-63FA83CE724E}" type="presParOf" srcId="{868C1EBF-DE3A-406D-9A30-6960A0E3D3CC}" destId="{7DA3278A-FFCB-4EEC-83E4-2A19416CABA9}" srcOrd="2" destOrd="0" presId="urn:microsoft.com/office/officeart/2009/3/layout/HorizontalOrganizationChart"/>
    <dgm:cxn modelId="{51ACB565-EDD6-4C20-A5DF-57DD2FCDCCF3}" type="presParOf" srcId="{A20F60DB-7614-4A12-898D-9A0165F85CD5}" destId="{0FC9D62A-E0FF-4486-953F-4423AC879CC1}" srcOrd="2" destOrd="0" presId="urn:microsoft.com/office/officeart/2009/3/layout/HorizontalOrganizationChart"/>
    <dgm:cxn modelId="{3B190AAE-4090-41BD-B6BD-A62931384879}" type="presParOf" srcId="{2DBED6C8-A7EE-4B91-B994-68A5D4FFBDA8}" destId="{5FD100F4-6B0C-4236-9AB7-56E769BC3A11}" srcOrd="2" destOrd="0" presId="urn:microsoft.com/office/officeart/2009/3/layout/HorizontalOrganizationChart"/>
    <dgm:cxn modelId="{39B4D74B-8A27-4B31-8BD9-ACC681417CA0}" type="presParOf" srcId="{2DBED6C8-A7EE-4B91-B994-68A5D4FFBDA8}" destId="{B91601D3-94E3-4661-8390-007E52325AD9}" srcOrd="3" destOrd="0" presId="urn:microsoft.com/office/officeart/2009/3/layout/HorizontalOrganizationChart"/>
    <dgm:cxn modelId="{AB231529-84FA-40FF-90D6-E5BD15A4C151}" type="presParOf" srcId="{B91601D3-94E3-4661-8390-007E52325AD9}" destId="{C1567CC7-5461-494B-BDC1-DCE6E38C4F26}" srcOrd="0" destOrd="0" presId="urn:microsoft.com/office/officeart/2009/3/layout/HorizontalOrganizationChart"/>
    <dgm:cxn modelId="{E4166421-6186-4859-B863-F5539BEE155F}" type="presParOf" srcId="{C1567CC7-5461-494B-BDC1-DCE6E38C4F26}" destId="{F5413AD3-AB55-4C5D-9D40-D4B82AC098A6}" srcOrd="0" destOrd="0" presId="urn:microsoft.com/office/officeart/2009/3/layout/HorizontalOrganizationChart"/>
    <dgm:cxn modelId="{9CF06ED9-EB0F-48B3-81BD-8BBBFE4AB4C4}" type="presParOf" srcId="{C1567CC7-5461-494B-BDC1-DCE6E38C4F26}" destId="{D5D97DF2-2455-4F65-803A-22630179DD7A}" srcOrd="1" destOrd="0" presId="urn:microsoft.com/office/officeart/2009/3/layout/HorizontalOrganizationChart"/>
    <dgm:cxn modelId="{E7EA2B31-F503-4879-9E8F-6D45099E631F}" type="presParOf" srcId="{B91601D3-94E3-4661-8390-007E52325AD9}" destId="{9AAB76C7-C8EC-468A-AD18-6B41B774637F}" srcOrd="1" destOrd="0" presId="urn:microsoft.com/office/officeart/2009/3/layout/HorizontalOrganizationChart"/>
    <dgm:cxn modelId="{F3AAB17B-1E5C-4149-8DFF-87E924DC01BB}" type="presParOf" srcId="{B91601D3-94E3-4661-8390-007E52325AD9}" destId="{8B3AC006-B0F2-450E-B35C-C7074EA1D1DF}" srcOrd="2" destOrd="0" presId="urn:microsoft.com/office/officeart/2009/3/layout/HorizontalOrganizationChart"/>
    <dgm:cxn modelId="{4C5E840E-7E3C-4874-87C5-DCA79D861174}" type="presParOf" srcId="{7014FB2B-8891-4F7F-B06B-6CAE4CB0C4A5}" destId="{3F5BD14C-4CE1-4919-81C7-F4644C2A2D44}"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67D649-B249-47FB-A53F-52A9CD78F02B}"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23CB4DD-5BFE-4027-AB5B-0B2717C59D3C}">
      <dgm:prSet phldrT="[Text]"/>
      <dgm:spPr/>
      <dgm:t>
        <a:bodyPr/>
        <a:lstStyle/>
        <a:p>
          <a:r>
            <a:rPr lang="en-US" dirty="0" smtClean="0"/>
            <a:t>Data cleaning &amp; preparation</a:t>
          </a:r>
          <a:endParaRPr lang="en-US" dirty="0"/>
        </a:p>
      </dgm:t>
    </dgm:pt>
    <dgm:pt modelId="{48A0394F-EBD2-4DEF-B17E-69178CA58BC6}" type="parTrans" cxnId="{84D92347-DD15-40A6-9859-C8AD971D6BA7}">
      <dgm:prSet/>
      <dgm:spPr/>
      <dgm:t>
        <a:bodyPr/>
        <a:lstStyle/>
        <a:p>
          <a:endParaRPr lang="en-US"/>
        </a:p>
      </dgm:t>
    </dgm:pt>
    <dgm:pt modelId="{77CCC75B-7D57-44E0-AADA-2C3344B79781}" type="sibTrans" cxnId="{84D92347-DD15-40A6-9859-C8AD971D6BA7}">
      <dgm:prSet/>
      <dgm:spPr/>
      <dgm:t>
        <a:bodyPr/>
        <a:lstStyle/>
        <a:p>
          <a:endParaRPr lang="en-US"/>
        </a:p>
      </dgm:t>
    </dgm:pt>
    <dgm:pt modelId="{1B757563-6B9C-4A65-929A-C841492027C8}">
      <dgm:prSet phldrT="[Text]"/>
      <dgm:spPr/>
      <dgm:t>
        <a:bodyPr/>
        <a:lstStyle/>
        <a:p>
          <a:r>
            <a:rPr lang="en-US" dirty="0" smtClean="0"/>
            <a:t>Loans data downloaded</a:t>
          </a:r>
          <a:endParaRPr lang="en-US" dirty="0"/>
        </a:p>
      </dgm:t>
    </dgm:pt>
    <dgm:pt modelId="{95AC7716-5091-4A11-AB5F-E7949AE66183}" type="parTrans" cxnId="{4F01EF04-BA77-44FF-AD55-580980CDC905}">
      <dgm:prSet/>
      <dgm:spPr/>
      <dgm:t>
        <a:bodyPr/>
        <a:lstStyle/>
        <a:p>
          <a:endParaRPr lang="en-US"/>
        </a:p>
      </dgm:t>
    </dgm:pt>
    <dgm:pt modelId="{5892F609-FE7D-4EEA-8A7C-40BAFA38BEE3}" type="sibTrans" cxnId="{4F01EF04-BA77-44FF-AD55-580980CDC905}">
      <dgm:prSet/>
      <dgm:spPr/>
      <dgm:t>
        <a:bodyPr/>
        <a:lstStyle/>
        <a:p>
          <a:endParaRPr lang="en-US"/>
        </a:p>
      </dgm:t>
    </dgm:pt>
    <dgm:pt modelId="{B9EAF6A6-10CF-4BF8-9D1F-DFAA2FC69743}">
      <dgm:prSet phldrT="[Text]"/>
      <dgm:spPr/>
      <dgm:t>
        <a:bodyPr/>
        <a:lstStyle/>
        <a:p>
          <a:r>
            <a:rPr lang="en-US" dirty="0" err="1" smtClean="0"/>
            <a:t>Univariate</a:t>
          </a:r>
          <a:r>
            <a:rPr lang="en-US" dirty="0" smtClean="0"/>
            <a:t> &amp; Segmented </a:t>
          </a:r>
          <a:r>
            <a:rPr lang="en-US" dirty="0" err="1" smtClean="0"/>
            <a:t>univariate</a:t>
          </a:r>
          <a:r>
            <a:rPr lang="en-US" dirty="0" smtClean="0"/>
            <a:t> analysis</a:t>
          </a:r>
          <a:endParaRPr lang="en-US" dirty="0"/>
        </a:p>
      </dgm:t>
    </dgm:pt>
    <dgm:pt modelId="{B932341D-156C-424B-973D-178B515AD0AC}" type="parTrans" cxnId="{18B23622-3373-48A9-AB93-628FF19A9FF7}">
      <dgm:prSet/>
      <dgm:spPr/>
      <dgm:t>
        <a:bodyPr/>
        <a:lstStyle/>
        <a:p>
          <a:endParaRPr lang="en-US"/>
        </a:p>
      </dgm:t>
    </dgm:pt>
    <dgm:pt modelId="{8FE06AA8-75E6-4051-A175-9DB7717A4286}" type="sibTrans" cxnId="{18B23622-3373-48A9-AB93-628FF19A9FF7}">
      <dgm:prSet/>
      <dgm:spPr/>
      <dgm:t>
        <a:bodyPr/>
        <a:lstStyle/>
        <a:p>
          <a:endParaRPr lang="en-US"/>
        </a:p>
      </dgm:t>
    </dgm:pt>
    <dgm:pt modelId="{659C5187-C0B2-4402-8B70-49F9CF135143}">
      <dgm:prSet phldrT="[Text]"/>
      <dgm:spPr/>
      <dgm:t>
        <a:bodyPr/>
        <a:lstStyle/>
        <a:p>
          <a:r>
            <a:rPr lang="en-US" dirty="0" smtClean="0"/>
            <a:t>To decide which factors have a relationship with ‘Default’</a:t>
          </a:r>
          <a:endParaRPr lang="en-US" dirty="0"/>
        </a:p>
      </dgm:t>
    </dgm:pt>
    <dgm:pt modelId="{DF766B98-D0A6-4C15-AC44-DB4BA59B968B}" type="parTrans" cxnId="{AD7712DE-291C-4840-9DBF-A56E4D52B643}">
      <dgm:prSet/>
      <dgm:spPr/>
      <dgm:t>
        <a:bodyPr/>
        <a:lstStyle/>
        <a:p>
          <a:endParaRPr lang="en-US"/>
        </a:p>
      </dgm:t>
    </dgm:pt>
    <dgm:pt modelId="{C0F0C29C-7698-4D44-8BCF-252B88634301}" type="sibTrans" cxnId="{AD7712DE-291C-4840-9DBF-A56E4D52B643}">
      <dgm:prSet/>
      <dgm:spPr/>
      <dgm:t>
        <a:bodyPr/>
        <a:lstStyle/>
        <a:p>
          <a:endParaRPr lang="en-US"/>
        </a:p>
      </dgm:t>
    </dgm:pt>
    <dgm:pt modelId="{54198621-839A-4204-A69E-F5C2D7FBD098}">
      <dgm:prSet phldrT="[Text]"/>
      <dgm:spPr/>
      <dgm:t>
        <a:bodyPr/>
        <a:lstStyle/>
        <a:p>
          <a:r>
            <a:rPr lang="en-US" dirty="0" smtClean="0"/>
            <a:t>Bivariate analysis</a:t>
          </a:r>
          <a:endParaRPr lang="en-US" dirty="0"/>
        </a:p>
      </dgm:t>
    </dgm:pt>
    <dgm:pt modelId="{97BDE109-8984-4A28-890F-D1D6B6AC96E1}" type="parTrans" cxnId="{F6914149-ECC3-412D-A144-4468DA224C99}">
      <dgm:prSet/>
      <dgm:spPr/>
      <dgm:t>
        <a:bodyPr/>
        <a:lstStyle/>
        <a:p>
          <a:endParaRPr lang="en-US"/>
        </a:p>
      </dgm:t>
    </dgm:pt>
    <dgm:pt modelId="{E7420960-EC2A-4824-8D5B-EB467AF4C4B3}" type="sibTrans" cxnId="{F6914149-ECC3-412D-A144-4468DA224C99}">
      <dgm:prSet/>
      <dgm:spPr/>
      <dgm:t>
        <a:bodyPr/>
        <a:lstStyle/>
        <a:p>
          <a:endParaRPr lang="en-US"/>
        </a:p>
      </dgm:t>
    </dgm:pt>
    <dgm:pt modelId="{C982021F-F9B5-4902-BAF9-88A784AA3B68}">
      <dgm:prSet phldrT="[Text]"/>
      <dgm:spPr/>
      <dgm:t>
        <a:bodyPr/>
        <a:lstStyle/>
        <a:p>
          <a:r>
            <a:rPr lang="en-US" dirty="0" smtClean="0"/>
            <a:t>Study correlation between metrics</a:t>
          </a:r>
          <a:endParaRPr lang="en-US" dirty="0"/>
        </a:p>
      </dgm:t>
    </dgm:pt>
    <dgm:pt modelId="{2A868DD0-668A-4E73-B3A9-FFCD90F29EF3}" type="parTrans" cxnId="{62C666CA-5AD8-4BB7-8059-A337733673B9}">
      <dgm:prSet/>
      <dgm:spPr/>
      <dgm:t>
        <a:bodyPr/>
        <a:lstStyle/>
        <a:p>
          <a:endParaRPr lang="en-US"/>
        </a:p>
      </dgm:t>
    </dgm:pt>
    <dgm:pt modelId="{49B680DE-60A7-47FF-AE44-B5D64B7F056C}" type="sibTrans" cxnId="{62C666CA-5AD8-4BB7-8059-A337733673B9}">
      <dgm:prSet/>
      <dgm:spPr/>
      <dgm:t>
        <a:bodyPr/>
        <a:lstStyle/>
        <a:p>
          <a:endParaRPr lang="en-US"/>
        </a:p>
      </dgm:t>
    </dgm:pt>
    <dgm:pt modelId="{55FEABEF-FCA2-4ABF-A6D8-E6CCA57E3AEF}">
      <dgm:prSet phldrT="[Text]"/>
      <dgm:spPr/>
      <dgm:t>
        <a:bodyPr/>
        <a:lstStyle/>
        <a:p>
          <a:r>
            <a:rPr lang="en-US" dirty="0" smtClean="0"/>
            <a:t>Removed columns with high missing value</a:t>
          </a:r>
          <a:endParaRPr lang="en-US" dirty="0"/>
        </a:p>
      </dgm:t>
    </dgm:pt>
    <dgm:pt modelId="{42D51374-ADB3-4F05-BF54-A39D74A10E2E}" type="parTrans" cxnId="{5541041B-68E1-4670-8D85-EB572B2B5DF9}">
      <dgm:prSet/>
      <dgm:spPr/>
      <dgm:t>
        <a:bodyPr/>
        <a:lstStyle/>
        <a:p>
          <a:endParaRPr lang="en-US"/>
        </a:p>
      </dgm:t>
    </dgm:pt>
    <dgm:pt modelId="{44F1AE70-33A6-4BD6-956F-B61AB4E69F36}" type="sibTrans" cxnId="{5541041B-68E1-4670-8D85-EB572B2B5DF9}">
      <dgm:prSet/>
      <dgm:spPr/>
      <dgm:t>
        <a:bodyPr/>
        <a:lstStyle/>
        <a:p>
          <a:endParaRPr lang="en-US"/>
        </a:p>
      </dgm:t>
    </dgm:pt>
    <dgm:pt modelId="{1F953677-44D6-4092-B1A7-5FA235BD4EF4}">
      <dgm:prSet phldrT="[Text]"/>
      <dgm:spPr/>
      <dgm:t>
        <a:bodyPr/>
        <a:lstStyle/>
        <a:p>
          <a:r>
            <a:rPr lang="en-US" dirty="0" smtClean="0"/>
            <a:t>Derived metrics</a:t>
          </a:r>
          <a:endParaRPr lang="en-US" dirty="0"/>
        </a:p>
      </dgm:t>
    </dgm:pt>
    <dgm:pt modelId="{D67758FB-5232-4876-9094-8FC2DED9C02E}" type="parTrans" cxnId="{2B5020C7-1695-4039-A85E-1F1C073244B2}">
      <dgm:prSet/>
      <dgm:spPr/>
      <dgm:t>
        <a:bodyPr/>
        <a:lstStyle/>
        <a:p>
          <a:endParaRPr lang="en-US"/>
        </a:p>
      </dgm:t>
    </dgm:pt>
    <dgm:pt modelId="{D3748F62-B0EB-40E1-8FCC-8BAC0F67DE2E}" type="sibTrans" cxnId="{2B5020C7-1695-4039-A85E-1F1C073244B2}">
      <dgm:prSet/>
      <dgm:spPr/>
      <dgm:t>
        <a:bodyPr/>
        <a:lstStyle/>
        <a:p>
          <a:endParaRPr lang="en-US"/>
        </a:p>
      </dgm:t>
    </dgm:pt>
    <dgm:pt modelId="{65BA2287-4C76-4558-BB2F-FE9B41ACFB47}">
      <dgm:prSet/>
      <dgm:spPr/>
      <dgm:t>
        <a:bodyPr/>
        <a:lstStyle/>
        <a:p>
          <a:r>
            <a:rPr lang="en-US" dirty="0" smtClean="0"/>
            <a:t>Identified derived metrics that helps identify default</a:t>
          </a:r>
          <a:endParaRPr lang="en-US" dirty="0"/>
        </a:p>
      </dgm:t>
    </dgm:pt>
    <dgm:pt modelId="{C68813BA-C7F3-4EE7-B1A4-E513192BC781}" type="parTrans" cxnId="{6773D64D-1A4D-4C1B-BDFA-D9EAFFF0BFF3}">
      <dgm:prSet/>
      <dgm:spPr/>
      <dgm:t>
        <a:bodyPr/>
        <a:lstStyle/>
        <a:p>
          <a:endParaRPr lang="en-US"/>
        </a:p>
      </dgm:t>
    </dgm:pt>
    <dgm:pt modelId="{F902CE65-C164-4D14-B14D-00A81BADDBC4}" type="sibTrans" cxnId="{6773D64D-1A4D-4C1B-BDFA-D9EAFFF0BFF3}">
      <dgm:prSet/>
      <dgm:spPr/>
      <dgm:t>
        <a:bodyPr/>
        <a:lstStyle/>
        <a:p>
          <a:endParaRPr lang="en-US"/>
        </a:p>
      </dgm:t>
    </dgm:pt>
    <dgm:pt modelId="{189A25BC-69B0-4AD1-B689-369264AC1961}">
      <dgm:prSet/>
      <dgm:spPr/>
      <dgm:t>
        <a:bodyPr/>
        <a:lstStyle/>
        <a:p>
          <a:r>
            <a:rPr lang="en-US" dirty="0" smtClean="0"/>
            <a:t>Summary</a:t>
          </a:r>
          <a:endParaRPr lang="en-US" dirty="0"/>
        </a:p>
      </dgm:t>
    </dgm:pt>
    <dgm:pt modelId="{F57E4E87-EB7B-4BE2-B1A3-8A3B2ADBD683}" type="parTrans" cxnId="{36F24B8E-5660-4F8D-88AA-0EBE9CACF16D}">
      <dgm:prSet/>
      <dgm:spPr/>
      <dgm:t>
        <a:bodyPr/>
        <a:lstStyle/>
        <a:p>
          <a:endParaRPr lang="en-US"/>
        </a:p>
      </dgm:t>
    </dgm:pt>
    <dgm:pt modelId="{06883C71-5DC9-4BC2-99F9-65B26548705B}" type="sibTrans" cxnId="{36F24B8E-5660-4F8D-88AA-0EBE9CACF16D}">
      <dgm:prSet/>
      <dgm:spPr/>
      <dgm:t>
        <a:bodyPr/>
        <a:lstStyle/>
        <a:p>
          <a:endParaRPr lang="en-US"/>
        </a:p>
      </dgm:t>
    </dgm:pt>
    <dgm:pt modelId="{A2998D5C-2F53-4A2C-AB89-E381F461712B}">
      <dgm:prSet/>
      <dgm:spPr/>
      <dgm:t>
        <a:bodyPr/>
        <a:lstStyle/>
        <a:p>
          <a:r>
            <a:rPr lang="en-US" dirty="0" smtClean="0"/>
            <a:t>Key drivers identified</a:t>
          </a:r>
          <a:endParaRPr lang="en-US" dirty="0"/>
        </a:p>
      </dgm:t>
    </dgm:pt>
    <dgm:pt modelId="{B7A607D6-F2E6-4ABB-BB39-6A697BB69E5E}" type="parTrans" cxnId="{CBC3D89D-05F4-4415-83B1-C9190AE5BB96}">
      <dgm:prSet/>
      <dgm:spPr/>
      <dgm:t>
        <a:bodyPr/>
        <a:lstStyle/>
        <a:p>
          <a:endParaRPr lang="en-US"/>
        </a:p>
      </dgm:t>
    </dgm:pt>
    <dgm:pt modelId="{71326B56-709B-457C-851A-B93CF368A7CC}" type="sibTrans" cxnId="{CBC3D89D-05F4-4415-83B1-C9190AE5BB96}">
      <dgm:prSet/>
      <dgm:spPr/>
      <dgm:t>
        <a:bodyPr/>
        <a:lstStyle/>
        <a:p>
          <a:endParaRPr lang="en-US"/>
        </a:p>
      </dgm:t>
    </dgm:pt>
    <dgm:pt modelId="{E8621C60-DCF7-4AE5-AD30-1034222E3C43}">
      <dgm:prSet/>
      <dgm:spPr/>
      <dgm:t>
        <a:bodyPr/>
        <a:lstStyle/>
        <a:p>
          <a:endParaRPr lang="en-US" dirty="0"/>
        </a:p>
      </dgm:t>
    </dgm:pt>
    <dgm:pt modelId="{E4FF3E6E-CFF6-4D95-9891-B95AB4C08C10}" type="parTrans" cxnId="{9E8D7C5D-AA06-4BB7-B81A-7BFC2395023E}">
      <dgm:prSet/>
      <dgm:spPr/>
      <dgm:t>
        <a:bodyPr/>
        <a:lstStyle/>
        <a:p>
          <a:endParaRPr lang="en-US"/>
        </a:p>
      </dgm:t>
    </dgm:pt>
    <dgm:pt modelId="{C7F9B5AA-F247-4A5E-B3D0-FC58745C1521}" type="sibTrans" cxnId="{9E8D7C5D-AA06-4BB7-B81A-7BFC2395023E}">
      <dgm:prSet/>
      <dgm:spPr/>
      <dgm:t>
        <a:bodyPr/>
        <a:lstStyle/>
        <a:p>
          <a:endParaRPr lang="en-US"/>
        </a:p>
      </dgm:t>
    </dgm:pt>
    <dgm:pt modelId="{40C423DE-EAA3-43BA-A81E-B59727D9AB00}">
      <dgm:prSet phldrT="[Text]"/>
      <dgm:spPr/>
      <dgm:t>
        <a:bodyPr/>
        <a:lstStyle/>
        <a:p>
          <a:endParaRPr lang="en-US" dirty="0"/>
        </a:p>
      </dgm:t>
    </dgm:pt>
    <dgm:pt modelId="{B923121E-6323-4D5D-9EB8-4F7DD5859500}" type="parTrans" cxnId="{96B2A5C5-5B51-45E7-ABA1-10651161B09F}">
      <dgm:prSet/>
      <dgm:spPr/>
      <dgm:t>
        <a:bodyPr/>
        <a:lstStyle/>
        <a:p>
          <a:endParaRPr lang="en-US"/>
        </a:p>
      </dgm:t>
    </dgm:pt>
    <dgm:pt modelId="{B618520D-5366-4F7A-A727-0F661A5A98AC}" type="sibTrans" cxnId="{96B2A5C5-5B51-45E7-ABA1-10651161B09F}">
      <dgm:prSet/>
      <dgm:spPr/>
      <dgm:t>
        <a:bodyPr/>
        <a:lstStyle/>
        <a:p>
          <a:endParaRPr lang="en-US"/>
        </a:p>
      </dgm:t>
    </dgm:pt>
    <dgm:pt modelId="{CD348214-293D-4FBA-8636-84973302FAA4}">
      <dgm:prSet phldrT="[Text]"/>
      <dgm:spPr/>
      <dgm:t>
        <a:bodyPr/>
        <a:lstStyle/>
        <a:p>
          <a:r>
            <a:rPr lang="en-US" dirty="0" smtClean="0"/>
            <a:t>Removed null value columns</a:t>
          </a:r>
          <a:endParaRPr lang="en-US" dirty="0"/>
        </a:p>
      </dgm:t>
    </dgm:pt>
    <dgm:pt modelId="{2D869D99-8C90-47A5-A95E-D792FFAFE409}" type="parTrans" cxnId="{31F44D09-AAEC-4826-9A61-7B3B87B62D98}">
      <dgm:prSet/>
      <dgm:spPr/>
      <dgm:t>
        <a:bodyPr/>
        <a:lstStyle/>
        <a:p>
          <a:endParaRPr lang="en-US"/>
        </a:p>
      </dgm:t>
    </dgm:pt>
    <dgm:pt modelId="{FB6CED67-933A-4B04-A6E0-92B639A9E0BF}" type="sibTrans" cxnId="{31F44D09-AAEC-4826-9A61-7B3B87B62D98}">
      <dgm:prSet/>
      <dgm:spPr/>
      <dgm:t>
        <a:bodyPr/>
        <a:lstStyle/>
        <a:p>
          <a:endParaRPr lang="en-US"/>
        </a:p>
      </dgm:t>
    </dgm:pt>
    <dgm:pt modelId="{4B1A9372-7D2C-41CF-98CA-5A8BDE756228}">
      <dgm:prSet phldrT="[Text]"/>
      <dgm:spPr/>
      <dgm:t>
        <a:bodyPr/>
        <a:lstStyle/>
        <a:p>
          <a:r>
            <a:rPr lang="en-US" dirty="0" smtClean="0"/>
            <a:t>Removed columns having just one value throughout</a:t>
          </a:r>
          <a:endParaRPr lang="en-US" dirty="0"/>
        </a:p>
      </dgm:t>
    </dgm:pt>
    <dgm:pt modelId="{45BF86BF-EEF6-401E-92B8-3EE077338DD7}" type="parTrans" cxnId="{C9AE9EF7-5F00-4B65-81C1-5748010031D0}">
      <dgm:prSet/>
      <dgm:spPr/>
      <dgm:t>
        <a:bodyPr/>
        <a:lstStyle/>
        <a:p>
          <a:endParaRPr lang="en-US"/>
        </a:p>
      </dgm:t>
    </dgm:pt>
    <dgm:pt modelId="{20214AA4-08AA-41F7-AABF-1A137F9FEDC4}" type="sibTrans" cxnId="{C9AE9EF7-5F00-4B65-81C1-5748010031D0}">
      <dgm:prSet/>
      <dgm:spPr/>
      <dgm:t>
        <a:bodyPr/>
        <a:lstStyle/>
        <a:p>
          <a:endParaRPr lang="en-US"/>
        </a:p>
      </dgm:t>
    </dgm:pt>
    <dgm:pt modelId="{708CC059-6763-4944-82B0-65108AD0F503}">
      <dgm:prSet phldrT="[Text]"/>
      <dgm:spPr/>
      <dgm:t>
        <a:bodyPr/>
        <a:lstStyle/>
        <a:p>
          <a:r>
            <a:rPr lang="en-US" dirty="0" smtClean="0"/>
            <a:t>Are there any segments within a particular column with high default?</a:t>
          </a:r>
          <a:endParaRPr lang="en-US" dirty="0"/>
        </a:p>
      </dgm:t>
    </dgm:pt>
    <dgm:pt modelId="{568E0E6A-4928-4F09-B563-E37ACD8604DD}" type="parTrans" cxnId="{4948BB45-3F2D-44D1-B434-724272374A8A}">
      <dgm:prSet/>
      <dgm:spPr/>
      <dgm:t>
        <a:bodyPr/>
        <a:lstStyle/>
        <a:p>
          <a:endParaRPr lang="en-US"/>
        </a:p>
      </dgm:t>
    </dgm:pt>
    <dgm:pt modelId="{C190434C-768D-450D-AF81-C774545BBAD9}" type="sibTrans" cxnId="{4948BB45-3F2D-44D1-B434-724272374A8A}">
      <dgm:prSet/>
      <dgm:spPr/>
      <dgm:t>
        <a:bodyPr/>
        <a:lstStyle/>
        <a:p>
          <a:endParaRPr lang="en-US"/>
        </a:p>
      </dgm:t>
    </dgm:pt>
    <dgm:pt modelId="{80256612-6AE4-4F5C-96A3-1DC23C50DFF6}">
      <dgm:prSet phldrT="[Text]"/>
      <dgm:spPr/>
      <dgm:t>
        <a:bodyPr/>
        <a:lstStyle/>
        <a:p>
          <a:r>
            <a:rPr lang="en-US" dirty="0" smtClean="0"/>
            <a:t>High correlated metrics are identified and removed to retain only one instance</a:t>
          </a:r>
          <a:endParaRPr lang="en-US" dirty="0"/>
        </a:p>
      </dgm:t>
    </dgm:pt>
    <dgm:pt modelId="{3A27D8E6-6C74-4CAB-AD55-3933B70D82B0}" type="parTrans" cxnId="{1871544D-9ADF-40C1-A0EC-22D7E1EA56AB}">
      <dgm:prSet/>
      <dgm:spPr/>
      <dgm:t>
        <a:bodyPr/>
        <a:lstStyle/>
        <a:p>
          <a:endParaRPr lang="en-US"/>
        </a:p>
      </dgm:t>
    </dgm:pt>
    <dgm:pt modelId="{4E7011FE-671F-45B9-AFD7-7A7C2939BE39}" type="sibTrans" cxnId="{1871544D-9ADF-40C1-A0EC-22D7E1EA56AB}">
      <dgm:prSet/>
      <dgm:spPr/>
      <dgm:t>
        <a:bodyPr/>
        <a:lstStyle/>
        <a:p>
          <a:endParaRPr lang="en-US"/>
        </a:p>
      </dgm:t>
    </dgm:pt>
    <dgm:pt modelId="{4C61F2FE-0AAF-4148-A456-14E9E5ADBD70}">
      <dgm:prSet phldrT="[Text]"/>
      <dgm:spPr/>
      <dgm:t>
        <a:bodyPr/>
        <a:lstStyle/>
        <a:p>
          <a:r>
            <a:rPr lang="en-US" dirty="0" smtClean="0"/>
            <a:t>Plotting correlation metrics</a:t>
          </a:r>
          <a:endParaRPr lang="en-US" dirty="0"/>
        </a:p>
      </dgm:t>
    </dgm:pt>
    <dgm:pt modelId="{89DAD9FD-586F-4678-B557-EA93CA980D53}" type="parTrans" cxnId="{9A6B7065-26D5-4898-AA0E-8EF63C6B90F9}">
      <dgm:prSet/>
      <dgm:spPr/>
      <dgm:t>
        <a:bodyPr/>
        <a:lstStyle/>
        <a:p>
          <a:endParaRPr lang="en-US"/>
        </a:p>
      </dgm:t>
    </dgm:pt>
    <dgm:pt modelId="{3F7C942D-C985-4B97-9A38-D12AD329BA52}" type="sibTrans" cxnId="{9A6B7065-26D5-4898-AA0E-8EF63C6B90F9}">
      <dgm:prSet/>
      <dgm:spPr/>
      <dgm:t>
        <a:bodyPr/>
        <a:lstStyle/>
        <a:p>
          <a:endParaRPr lang="en-US"/>
        </a:p>
      </dgm:t>
    </dgm:pt>
    <dgm:pt modelId="{1908D3BB-B40F-4ADD-9578-E5EF2A18FCFC}">
      <dgm:prSet phldrT="[Text]"/>
      <dgm:spPr/>
      <dgm:t>
        <a:bodyPr/>
        <a:lstStyle/>
        <a:p>
          <a:r>
            <a:rPr lang="en-US" dirty="0" smtClean="0"/>
            <a:t>Combination of categorical variables with high default %</a:t>
          </a:r>
          <a:endParaRPr lang="en-US" dirty="0"/>
        </a:p>
      </dgm:t>
    </dgm:pt>
    <dgm:pt modelId="{3297C8F2-1C70-4D85-A20A-FA80E75155BD}" type="parTrans" cxnId="{2D02E15C-51F5-4258-BD7E-6C701E7FA029}">
      <dgm:prSet/>
      <dgm:spPr/>
      <dgm:t>
        <a:bodyPr/>
        <a:lstStyle/>
        <a:p>
          <a:endParaRPr lang="en-US"/>
        </a:p>
      </dgm:t>
    </dgm:pt>
    <dgm:pt modelId="{7F23806E-64A2-45F7-93E6-5A0B9B4C9EE8}" type="sibTrans" cxnId="{2D02E15C-51F5-4258-BD7E-6C701E7FA029}">
      <dgm:prSet/>
      <dgm:spPr/>
      <dgm:t>
        <a:bodyPr/>
        <a:lstStyle/>
        <a:p>
          <a:endParaRPr lang="en-US"/>
        </a:p>
      </dgm:t>
    </dgm:pt>
    <dgm:pt modelId="{B8C977F6-736D-45DB-B0E7-7AE9A193D188}">
      <dgm:prSet phldrT="[Text]"/>
      <dgm:spPr/>
      <dgm:t>
        <a:bodyPr/>
        <a:lstStyle/>
        <a:p>
          <a:r>
            <a:rPr lang="en-US" dirty="0" smtClean="0"/>
            <a:t>Date variables are treated</a:t>
          </a:r>
          <a:endParaRPr lang="en-US" dirty="0"/>
        </a:p>
      </dgm:t>
    </dgm:pt>
    <dgm:pt modelId="{A2682433-6AB0-4A24-B47A-A29217100EF5}" type="parTrans" cxnId="{1B6C9E04-ED50-4A87-A097-246BF3D1C4AE}">
      <dgm:prSet/>
      <dgm:spPr/>
      <dgm:t>
        <a:bodyPr/>
        <a:lstStyle/>
        <a:p>
          <a:endParaRPr lang="en-US"/>
        </a:p>
      </dgm:t>
    </dgm:pt>
    <dgm:pt modelId="{2BA77292-87A8-49A0-9A7F-E2F49975C66B}" type="sibTrans" cxnId="{1B6C9E04-ED50-4A87-A097-246BF3D1C4AE}">
      <dgm:prSet/>
      <dgm:spPr/>
      <dgm:t>
        <a:bodyPr/>
        <a:lstStyle/>
        <a:p>
          <a:endParaRPr lang="en-US"/>
        </a:p>
      </dgm:t>
    </dgm:pt>
    <dgm:pt modelId="{9F4D312A-5F33-470C-A6EF-FD85170DD8AE}" type="pres">
      <dgm:prSet presAssocID="{CA67D649-B249-47FB-A53F-52A9CD78F02B}" presName="linearFlow" presStyleCnt="0">
        <dgm:presLayoutVars>
          <dgm:dir/>
          <dgm:animLvl val="lvl"/>
          <dgm:resizeHandles val="exact"/>
        </dgm:presLayoutVars>
      </dgm:prSet>
      <dgm:spPr/>
      <dgm:t>
        <a:bodyPr/>
        <a:lstStyle/>
        <a:p>
          <a:endParaRPr lang="en-US"/>
        </a:p>
      </dgm:t>
    </dgm:pt>
    <dgm:pt modelId="{6987ACA4-B16A-4998-9ECB-21DEFFB20143}" type="pres">
      <dgm:prSet presAssocID="{A23CB4DD-5BFE-4027-AB5B-0B2717C59D3C}" presName="composite" presStyleCnt="0"/>
      <dgm:spPr/>
    </dgm:pt>
    <dgm:pt modelId="{F6A58F59-3087-4086-99DB-69EB25B33E38}" type="pres">
      <dgm:prSet presAssocID="{A23CB4DD-5BFE-4027-AB5B-0B2717C59D3C}" presName="parTx" presStyleLbl="node1" presStyleIdx="0" presStyleCnt="5">
        <dgm:presLayoutVars>
          <dgm:chMax val="0"/>
          <dgm:chPref val="0"/>
          <dgm:bulletEnabled val="1"/>
        </dgm:presLayoutVars>
      </dgm:prSet>
      <dgm:spPr/>
      <dgm:t>
        <a:bodyPr/>
        <a:lstStyle/>
        <a:p>
          <a:endParaRPr lang="en-US"/>
        </a:p>
      </dgm:t>
    </dgm:pt>
    <dgm:pt modelId="{8EBB2347-FDB8-4966-B395-C9C1ABAB6038}" type="pres">
      <dgm:prSet presAssocID="{A23CB4DD-5BFE-4027-AB5B-0B2717C59D3C}" presName="parSh" presStyleLbl="node1" presStyleIdx="0" presStyleCnt="5"/>
      <dgm:spPr/>
      <dgm:t>
        <a:bodyPr/>
        <a:lstStyle/>
        <a:p>
          <a:endParaRPr lang="en-US"/>
        </a:p>
      </dgm:t>
    </dgm:pt>
    <dgm:pt modelId="{3CDB1973-6A10-4F79-AFE4-138102FCEFE0}" type="pres">
      <dgm:prSet presAssocID="{A23CB4DD-5BFE-4027-AB5B-0B2717C59D3C}" presName="desTx" presStyleLbl="fgAcc1" presStyleIdx="0" presStyleCnt="5">
        <dgm:presLayoutVars>
          <dgm:bulletEnabled val="1"/>
        </dgm:presLayoutVars>
      </dgm:prSet>
      <dgm:spPr/>
      <dgm:t>
        <a:bodyPr/>
        <a:lstStyle/>
        <a:p>
          <a:endParaRPr lang="en-US"/>
        </a:p>
      </dgm:t>
    </dgm:pt>
    <dgm:pt modelId="{CEAC062B-933D-4975-B0EF-E160E6586BE7}" type="pres">
      <dgm:prSet presAssocID="{77CCC75B-7D57-44E0-AADA-2C3344B79781}" presName="sibTrans" presStyleLbl="sibTrans2D1" presStyleIdx="0" presStyleCnt="4"/>
      <dgm:spPr/>
      <dgm:t>
        <a:bodyPr/>
        <a:lstStyle/>
        <a:p>
          <a:endParaRPr lang="en-US"/>
        </a:p>
      </dgm:t>
    </dgm:pt>
    <dgm:pt modelId="{C5C3D5BF-0191-42F7-9C46-C72FFE37339F}" type="pres">
      <dgm:prSet presAssocID="{77CCC75B-7D57-44E0-AADA-2C3344B79781}" presName="connTx" presStyleLbl="sibTrans2D1" presStyleIdx="0" presStyleCnt="4"/>
      <dgm:spPr/>
      <dgm:t>
        <a:bodyPr/>
        <a:lstStyle/>
        <a:p>
          <a:endParaRPr lang="en-US"/>
        </a:p>
      </dgm:t>
    </dgm:pt>
    <dgm:pt modelId="{9CBEF15C-BEA8-4834-BBA1-EB87D4D3B336}" type="pres">
      <dgm:prSet presAssocID="{B9EAF6A6-10CF-4BF8-9D1F-DFAA2FC69743}" presName="composite" presStyleCnt="0"/>
      <dgm:spPr/>
    </dgm:pt>
    <dgm:pt modelId="{BD5E18BA-4333-4333-9A2E-5FDE72E7717F}" type="pres">
      <dgm:prSet presAssocID="{B9EAF6A6-10CF-4BF8-9D1F-DFAA2FC69743}" presName="parTx" presStyleLbl="node1" presStyleIdx="0" presStyleCnt="5">
        <dgm:presLayoutVars>
          <dgm:chMax val="0"/>
          <dgm:chPref val="0"/>
          <dgm:bulletEnabled val="1"/>
        </dgm:presLayoutVars>
      </dgm:prSet>
      <dgm:spPr/>
      <dgm:t>
        <a:bodyPr/>
        <a:lstStyle/>
        <a:p>
          <a:endParaRPr lang="en-US"/>
        </a:p>
      </dgm:t>
    </dgm:pt>
    <dgm:pt modelId="{C6554636-6400-44C2-81DE-6BBE3A046C90}" type="pres">
      <dgm:prSet presAssocID="{B9EAF6A6-10CF-4BF8-9D1F-DFAA2FC69743}" presName="parSh" presStyleLbl="node1" presStyleIdx="1" presStyleCnt="5"/>
      <dgm:spPr/>
      <dgm:t>
        <a:bodyPr/>
        <a:lstStyle/>
        <a:p>
          <a:endParaRPr lang="en-US"/>
        </a:p>
      </dgm:t>
    </dgm:pt>
    <dgm:pt modelId="{714F7094-671A-45E7-933F-3677852B7F3C}" type="pres">
      <dgm:prSet presAssocID="{B9EAF6A6-10CF-4BF8-9D1F-DFAA2FC69743}" presName="desTx" presStyleLbl="fgAcc1" presStyleIdx="1" presStyleCnt="5">
        <dgm:presLayoutVars>
          <dgm:bulletEnabled val="1"/>
        </dgm:presLayoutVars>
      </dgm:prSet>
      <dgm:spPr/>
      <dgm:t>
        <a:bodyPr/>
        <a:lstStyle/>
        <a:p>
          <a:endParaRPr lang="en-US"/>
        </a:p>
      </dgm:t>
    </dgm:pt>
    <dgm:pt modelId="{E770E6B1-79C2-4630-941B-1B65A4A1747F}" type="pres">
      <dgm:prSet presAssocID="{8FE06AA8-75E6-4051-A175-9DB7717A4286}" presName="sibTrans" presStyleLbl="sibTrans2D1" presStyleIdx="1" presStyleCnt="4"/>
      <dgm:spPr/>
      <dgm:t>
        <a:bodyPr/>
        <a:lstStyle/>
        <a:p>
          <a:endParaRPr lang="en-US"/>
        </a:p>
      </dgm:t>
    </dgm:pt>
    <dgm:pt modelId="{C3244836-FD94-4136-9F88-D5AEE9A3803E}" type="pres">
      <dgm:prSet presAssocID="{8FE06AA8-75E6-4051-A175-9DB7717A4286}" presName="connTx" presStyleLbl="sibTrans2D1" presStyleIdx="1" presStyleCnt="4"/>
      <dgm:spPr/>
      <dgm:t>
        <a:bodyPr/>
        <a:lstStyle/>
        <a:p>
          <a:endParaRPr lang="en-US"/>
        </a:p>
      </dgm:t>
    </dgm:pt>
    <dgm:pt modelId="{1066D490-9908-4337-BC8D-4836BA83493A}" type="pres">
      <dgm:prSet presAssocID="{54198621-839A-4204-A69E-F5C2D7FBD098}" presName="composite" presStyleCnt="0"/>
      <dgm:spPr/>
    </dgm:pt>
    <dgm:pt modelId="{BBF82AAD-7C62-4308-9DEC-A5572B0D00F3}" type="pres">
      <dgm:prSet presAssocID="{54198621-839A-4204-A69E-F5C2D7FBD098}" presName="parTx" presStyleLbl="node1" presStyleIdx="1" presStyleCnt="5">
        <dgm:presLayoutVars>
          <dgm:chMax val="0"/>
          <dgm:chPref val="0"/>
          <dgm:bulletEnabled val="1"/>
        </dgm:presLayoutVars>
      </dgm:prSet>
      <dgm:spPr/>
      <dgm:t>
        <a:bodyPr/>
        <a:lstStyle/>
        <a:p>
          <a:endParaRPr lang="en-US"/>
        </a:p>
      </dgm:t>
    </dgm:pt>
    <dgm:pt modelId="{48C23F4A-1E4D-4E34-B0A8-D90F3FBD35B2}" type="pres">
      <dgm:prSet presAssocID="{54198621-839A-4204-A69E-F5C2D7FBD098}" presName="parSh" presStyleLbl="node1" presStyleIdx="2" presStyleCnt="5"/>
      <dgm:spPr/>
      <dgm:t>
        <a:bodyPr/>
        <a:lstStyle/>
        <a:p>
          <a:endParaRPr lang="en-US"/>
        </a:p>
      </dgm:t>
    </dgm:pt>
    <dgm:pt modelId="{100C2B75-D7B0-4B54-8C5A-7A7D1EDA3637}" type="pres">
      <dgm:prSet presAssocID="{54198621-839A-4204-A69E-F5C2D7FBD098}" presName="desTx" presStyleLbl="fgAcc1" presStyleIdx="2" presStyleCnt="5">
        <dgm:presLayoutVars>
          <dgm:bulletEnabled val="1"/>
        </dgm:presLayoutVars>
      </dgm:prSet>
      <dgm:spPr/>
      <dgm:t>
        <a:bodyPr/>
        <a:lstStyle/>
        <a:p>
          <a:endParaRPr lang="en-US"/>
        </a:p>
      </dgm:t>
    </dgm:pt>
    <dgm:pt modelId="{D5B738CF-354B-4EB7-8AFF-01CCDC60E65C}" type="pres">
      <dgm:prSet presAssocID="{E7420960-EC2A-4824-8D5B-EB467AF4C4B3}" presName="sibTrans" presStyleLbl="sibTrans2D1" presStyleIdx="2" presStyleCnt="4"/>
      <dgm:spPr/>
      <dgm:t>
        <a:bodyPr/>
        <a:lstStyle/>
        <a:p>
          <a:endParaRPr lang="en-US"/>
        </a:p>
      </dgm:t>
    </dgm:pt>
    <dgm:pt modelId="{6B0AB902-7B38-469B-A9DC-0F43659041FE}" type="pres">
      <dgm:prSet presAssocID="{E7420960-EC2A-4824-8D5B-EB467AF4C4B3}" presName="connTx" presStyleLbl="sibTrans2D1" presStyleIdx="2" presStyleCnt="4"/>
      <dgm:spPr/>
      <dgm:t>
        <a:bodyPr/>
        <a:lstStyle/>
        <a:p>
          <a:endParaRPr lang="en-US"/>
        </a:p>
      </dgm:t>
    </dgm:pt>
    <dgm:pt modelId="{BE978582-020F-4771-9D10-00FD1F34AC85}" type="pres">
      <dgm:prSet presAssocID="{1F953677-44D6-4092-B1A7-5FA235BD4EF4}" presName="composite" presStyleCnt="0"/>
      <dgm:spPr/>
    </dgm:pt>
    <dgm:pt modelId="{90237BB7-0721-406B-BACD-EB8918FCA2D4}" type="pres">
      <dgm:prSet presAssocID="{1F953677-44D6-4092-B1A7-5FA235BD4EF4}" presName="parTx" presStyleLbl="node1" presStyleIdx="2" presStyleCnt="5">
        <dgm:presLayoutVars>
          <dgm:chMax val="0"/>
          <dgm:chPref val="0"/>
          <dgm:bulletEnabled val="1"/>
        </dgm:presLayoutVars>
      </dgm:prSet>
      <dgm:spPr/>
      <dgm:t>
        <a:bodyPr/>
        <a:lstStyle/>
        <a:p>
          <a:endParaRPr lang="en-US"/>
        </a:p>
      </dgm:t>
    </dgm:pt>
    <dgm:pt modelId="{C56B8576-C6EE-4156-8203-9B5F657F10D2}" type="pres">
      <dgm:prSet presAssocID="{1F953677-44D6-4092-B1A7-5FA235BD4EF4}" presName="parSh" presStyleLbl="node1" presStyleIdx="3" presStyleCnt="5"/>
      <dgm:spPr/>
      <dgm:t>
        <a:bodyPr/>
        <a:lstStyle/>
        <a:p>
          <a:endParaRPr lang="en-US"/>
        </a:p>
      </dgm:t>
    </dgm:pt>
    <dgm:pt modelId="{0FB17267-6B59-420B-9112-7607983E8FDC}" type="pres">
      <dgm:prSet presAssocID="{1F953677-44D6-4092-B1A7-5FA235BD4EF4}" presName="desTx" presStyleLbl="fgAcc1" presStyleIdx="3" presStyleCnt="5">
        <dgm:presLayoutVars>
          <dgm:bulletEnabled val="1"/>
        </dgm:presLayoutVars>
      </dgm:prSet>
      <dgm:spPr/>
      <dgm:t>
        <a:bodyPr/>
        <a:lstStyle/>
        <a:p>
          <a:endParaRPr lang="en-US"/>
        </a:p>
      </dgm:t>
    </dgm:pt>
    <dgm:pt modelId="{205CA86E-040F-4BC1-809B-A9A1615C8E95}" type="pres">
      <dgm:prSet presAssocID="{D3748F62-B0EB-40E1-8FCC-8BAC0F67DE2E}" presName="sibTrans" presStyleLbl="sibTrans2D1" presStyleIdx="3" presStyleCnt="4"/>
      <dgm:spPr/>
      <dgm:t>
        <a:bodyPr/>
        <a:lstStyle/>
        <a:p>
          <a:endParaRPr lang="en-US"/>
        </a:p>
      </dgm:t>
    </dgm:pt>
    <dgm:pt modelId="{51EA269C-CE55-4BE3-85B5-465E9E7C41C1}" type="pres">
      <dgm:prSet presAssocID="{D3748F62-B0EB-40E1-8FCC-8BAC0F67DE2E}" presName="connTx" presStyleLbl="sibTrans2D1" presStyleIdx="3" presStyleCnt="4"/>
      <dgm:spPr/>
      <dgm:t>
        <a:bodyPr/>
        <a:lstStyle/>
        <a:p>
          <a:endParaRPr lang="en-US"/>
        </a:p>
      </dgm:t>
    </dgm:pt>
    <dgm:pt modelId="{AEE4496A-F000-4291-894E-C016BE55D9CB}" type="pres">
      <dgm:prSet presAssocID="{189A25BC-69B0-4AD1-B689-369264AC1961}" presName="composite" presStyleCnt="0"/>
      <dgm:spPr/>
    </dgm:pt>
    <dgm:pt modelId="{853794A8-708C-4571-8BA4-45C530DE9A77}" type="pres">
      <dgm:prSet presAssocID="{189A25BC-69B0-4AD1-B689-369264AC1961}" presName="parTx" presStyleLbl="node1" presStyleIdx="3" presStyleCnt="5">
        <dgm:presLayoutVars>
          <dgm:chMax val="0"/>
          <dgm:chPref val="0"/>
          <dgm:bulletEnabled val="1"/>
        </dgm:presLayoutVars>
      </dgm:prSet>
      <dgm:spPr/>
      <dgm:t>
        <a:bodyPr/>
        <a:lstStyle/>
        <a:p>
          <a:endParaRPr lang="en-US"/>
        </a:p>
      </dgm:t>
    </dgm:pt>
    <dgm:pt modelId="{F8E185C7-13F0-4D9E-90B2-DF9071D843DC}" type="pres">
      <dgm:prSet presAssocID="{189A25BC-69B0-4AD1-B689-369264AC1961}" presName="parSh" presStyleLbl="node1" presStyleIdx="4" presStyleCnt="5"/>
      <dgm:spPr/>
      <dgm:t>
        <a:bodyPr/>
        <a:lstStyle/>
        <a:p>
          <a:endParaRPr lang="en-US"/>
        </a:p>
      </dgm:t>
    </dgm:pt>
    <dgm:pt modelId="{94599757-D885-4ACD-A302-55B71BDAD386}" type="pres">
      <dgm:prSet presAssocID="{189A25BC-69B0-4AD1-B689-369264AC1961}" presName="desTx" presStyleLbl="fgAcc1" presStyleIdx="4" presStyleCnt="5">
        <dgm:presLayoutVars>
          <dgm:bulletEnabled val="1"/>
        </dgm:presLayoutVars>
      </dgm:prSet>
      <dgm:spPr/>
      <dgm:t>
        <a:bodyPr/>
        <a:lstStyle/>
        <a:p>
          <a:endParaRPr lang="en-US"/>
        </a:p>
      </dgm:t>
    </dgm:pt>
  </dgm:ptLst>
  <dgm:cxnLst>
    <dgm:cxn modelId="{31F44D09-AAEC-4826-9A61-7B3B87B62D98}" srcId="{A23CB4DD-5BFE-4027-AB5B-0B2717C59D3C}" destId="{CD348214-293D-4FBA-8636-84973302FAA4}" srcOrd="1" destOrd="0" parTransId="{2D869D99-8C90-47A5-A95E-D792FFAFE409}" sibTransId="{FB6CED67-933A-4B04-A6E0-92B639A9E0BF}"/>
    <dgm:cxn modelId="{9E8D7C5D-AA06-4BB7-B81A-7BFC2395023E}" srcId="{189A25BC-69B0-4AD1-B689-369264AC1961}" destId="{E8621C60-DCF7-4AE5-AD30-1034222E3C43}" srcOrd="1" destOrd="0" parTransId="{E4FF3E6E-CFF6-4D95-9891-B95AB4C08C10}" sibTransId="{C7F9B5AA-F247-4A5E-B3D0-FC58745C1521}"/>
    <dgm:cxn modelId="{4948BB45-3F2D-44D1-B434-724272374A8A}" srcId="{B9EAF6A6-10CF-4BF8-9D1F-DFAA2FC69743}" destId="{708CC059-6763-4944-82B0-65108AD0F503}" srcOrd="1" destOrd="0" parTransId="{568E0E6A-4928-4F09-B563-E37ACD8604DD}" sibTransId="{C190434C-768D-450D-AF81-C774545BBAD9}"/>
    <dgm:cxn modelId="{93717553-207E-4A93-85F3-35D4C9993F6D}" type="presOf" srcId="{189A25BC-69B0-4AD1-B689-369264AC1961}" destId="{853794A8-708C-4571-8BA4-45C530DE9A77}" srcOrd="0" destOrd="0" presId="urn:microsoft.com/office/officeart/2005/8/layout/process3"/>
    <dgm:cxn modelId="{64F8CC91-B428-4800-AEC3-0AC8BE718564}" type="presOf" srcId="{A23CB4DD-5BFE-4027-AB5B-0B2717C59D3C}" destId="{8EBB2347-FDB8-4966-B395-C9C1ABAB6038}" srcOrd="1" destOrd="0" presId="urn:microsoft.com/office/officeart/2005/8/layout/process3"/>
    <dgm:cxn modelId="{202ECC35-9405-405D-A077-40A0A306D48E}" type="presOf" srcId="{659C5187-C0B2-4402-8B70-49F9CF135143}" destId="{714F7094-671A-45E7-933F-3677852B7F3C}" srcOrd="0" destOrd="0" presId="urn:microsoft.com/office/officeart/2005/8/layout/process3"/>
    <dgm:cxn modelId="{07ECB3F1-FE86-43EC-AE2C-41CAEDC13695}" type="presOf" srcId="{1908D3BB-B40F-4ADD-9578-E5EF2A18FCFC}" destId="{100C2B75-D7B0-4B54-8C5A-7A7D1EDA3637}" srcOrd="0" destOrd="3" presId="urn:microsoft.com/office/officeart/2005/8/layout/process3"/>
    <dgm:cxn modelId="{AD7712DE-291C-4840-9DBF-A56E4D52B643}" srcId="{B9EAF6A6-10CF-4BF8-9D1F-DFAA2FC69743}" destId="{659C5187-C0B2-4402-8B70-49F9CF135143}" srcOrd="0" destOrd="0" parTransId="{DF766B98-D0A6-4C15-AC44-DB4BA59B968B}" sibTransId="{C0F0C29C-7698-4D44-8BCF-252B88634301}"/>
    <dgm:cxn modelId="{8BB67394-6673-4F98-B39A-0D4FEBCD0CC7}" type="presOf" srcId="{1F953677-44D6-4092-B1A7-5FA235BD4EF4}" destId="{90237BB7-0721-406B-BACD-EB8918FCA2D4}" srcOrd="0" destOrd="0" presId="urn:microsoft.com/office/officeart/2005/8/layout/process3"/>
    <dgm:cxn modelId="{84D92347-DD15-40A6-9859-C8AD971D6BA7}" srcId="{CA67D649-B249-47FB-A53F-52A9CD78F02B}" destId="{A23CB4DD-5BFE-4027-AB5B-0B2717C59D3C}" srcOrd="0" destOrd="0" parTransId="{48A0394F-EBD2-4DEF-B17E-69178CA58BC6}" sibTransId="{77CCC75B-7D57-44E0-AADA-2C3344B79781}"/>
    <dgm:cxn modelId="{9A6B7065-26D5-4898-AA0E-8EF63C6B90F9}" srcId="{54198621-839A-4204-A69E-F5C2D7FBD098}" destId="{4C61F2FE-0AAF-4148-A456-14E9E5ADBD70}" srcOrd="2" destOrd="0" parTransId="{89DAD9FD-586F-4678-B557-EA93CA980D53}" sibTransId="{3F7C942D-C985-4B97-9A38-D12AD329BA52}"/>
    <dgm:cxn modelId="{78B887A0-1752-49C5-AFE4-97844729D193}" type="presOf" srcId="{8FE06AA8-75E6-4051-A175-9DB7717A4286}" destId="{C3244836-FD94-4136-9F88-D5AEE9A3803E}" srcOrd="1" destOrd="0" presId="urn:microsoft.com/office/officeart/2005/8/layout/process3"/>
    <dgm:cxn modelId="{A842253E-65E4-4C33-959D-7AEABDAECD05}" type="presOf" srcId="{D3748F62-B0EB-40E1-8FCC-8BAC0F67DE2E}" destId="{51EA269C-CE55-4BE3-85B5-465E9E7C41C1}" srcOrd="1" destOrd="0" presId="urn:microsoft.com/office/officeart/2005/8/layout/process3"/>
    <dgm:cxn modelId="{E694A999-FD16-42EA-8B38-4F24FE286B5C}" type="presOf" srcId="{1B757563-6B9C-4A65-929A-C841492027C8}" destId="{3CDB1973-6A10-4F79-AFE4-138102FCEFE0}" srcOrd="0" destOrd="0" presId="urn:microsoft.com/office/officeart/2005/8/layout/process3"/>
    <dgm:cxn modelId="{74E096C8-D1CC-4291-BC1F-49F377939FA1}" type="presOf" srcId="{54198621-839A-4204-A69E-F5C2D7FBD098}" destId="{48C23F4A-1E4D-4E34-B0A8-D90F3FBD35B2}" srcOrd="1" destOrd="0" presId="urn:microsoft.com/office/officeart/2005/8/layout/process3"/>
    <dgm:cxn modelId="{BBB2B70A-E640-4F0D-95FA-549E4F940479}" type="presOf" srcId="{77CCC75B-7D57-44E0-AADA-2C3344B79781}" destId="{C5C3D5BF-0191-42F7-9C46-C72FFE37339F}" srcOrd="1" destOrd="0" presId="urn:microsoft.com/office/officeart/2005/8/layout/process3"/>
    <dgm:cxn modelId="{046123C2-6557-4A5D-909D-D3433FE92194}" type="presOf" srcId="{B9EAF6A6-10CF-4BF8-9D1F-DFAA2FC69743}" destId="{BD5E18BA-4333-4333-9A2E-5FDE72E7717F}" srcOrd="0" destOrd="0" presId="urn:microsoft.com/office/officeart/2005/8/layout/process3"/>
    <dgm:cxn modelId="{72E96EDC-33F9-49E8-BA06-110F022F74FF}" type="presOf" srcId="{E7420960-EC2A-4824-8D5B-EB467AF4C4B3}" destId="{D5B738CF-354B-4EB7-8AFF-01CCDC60E65C}" srcOrd="0" destOrd="0" presId="urn:microsoft.com/office/officeart/2005/8/layout/process3"/>
    <dgm:cxn modelId="{5541041B-68E1-4670-8D85-EB572B2B5DF9}" srcId="{A23CB4DD-5BFE-4027-AB5B-0B2717C59D3C}" destId="{55FEABEF-FCA2-4ABF-A6D8-E6CCA57E3AEF}" srcOrd="3" destOrd="0" parTransId="{42D51374-ADB3-4F05-BF54-A39D74A10E2E}" sibTransId="{44F1AE70-33A6-4BD6-956F-B61AB4E69F36}"/>
    <dgm:cxn modelId="{C9A1EB20-5247-4C40-B55F-FF6E68EFAEEC}" type="presOf" srcId="{4B1A9372-7D2C-41CF-98CA-5A8BDE756228}" destId="{3CDB1973-6A10-4F79-AFE4-138102FCEFE0}" srcOrd="0" destOrd="2" presId="urn:microsoft.com/office/officeart/2005/8/layout/process3"/>
    <dgm:cxn modelId="{62C666CA-5AD8-4BB7-8059-A337733673B9}" srcId="{54198621-839A-4204-A69E-F5C2D7FBD098}" destId="{C982021F-F9B5-4902-BAF9-88A784AA3B68}" srcOrd="0" destOrd="0" parTransId="{2A868DD0-668A-4E73-B3A9-FFCD90F29EF3}" sibTransId="{49B680DE-60A7-47FF-AE44-B5D64B7F056C}"/>
    <dgm:cxn modelId="{DA05B236-0176-4D23-9B0F-D6DC665645E7}" type="presOf" srcId="{E7420960-EC2A-4824-8D5B-EB467AF4C4B3}" destId="{6B0AB902-7B38-469B-A9DC-0F43659041FE}" srcOrd="1" destOrd="0" presId="urn:microsoft.com/office/officeart/2005/8/layout/process3"/>
    <dgm:cxn modelId="{12CCB2DB-8E2F-4816-A1BC-BF4126D65344}" type="presOf" srcId="{E8621C60-DCF7-4AE5-AD30-1034222E3C43}" destId="{94599757-D885-4ACD-A302-55B71BDAD386}" srcOrd="0" destOrd="1" presId="urn:microsoft.com/office/officeart/2005/8/layout/process3"/>
    <dgm:cxn modelId="{9AFD67BC-7206-4469-94DC-250CD2628457}" type="presOf" srcId="{B9EAF6A6-10CF-4BF8-9D1F-DFAA2FC69743}" destId="{C6554636-6400-44C2-81DE-6BBE3A046C90}" srcOrd="1" destOrd="0" presId="urn:microsoft.com/office/officeart/2005/8/layout/process3"/>
    <dgm:cxn modelId="{1871544D-9ADF-40C1-A0EC-22D7E1EA56AB}" srcId="{54198621-839A-4204-A69E-F5C2D7FBD098}" destId="{80256612-6AE4-4F5C-96A3-1DC23C50DFF6}" srcOrd="1" destOrd="0" parTransId="{3A27D8E6-6C74-4CAB-AD55-3933B70D82B0}" sibTransId="{4E7011FE-671F-45B9-AFD7-7A7C2939BE39}"/>
    <dgm:cxn modelId="{86065F7F-1109-41F9-AD89-DFC125AF47E2}" type="presOf" srcId="{C982021F-F9B5-4902-BAF9-88A784AA3B68}" destId="{100C2B75-D7B0-4B54-8C5A-7A7D1EDA3637}" srcOrd="0" destOrd="0" presId="urn:microsoft.com/office/officeart/2005/8/layout/process3"/>
    <dgm:cxn modelId="{CBC3D89D-05F4-4415-83B1-C9190AE5BB96}" srcId="{189A25BC-69B0-4AD1-B689-369264AC1961}" destId="{A2998D5C-2F53-4A2C-AB89-E381F461712B}" srcOrd="0" destOrd="0" parTransId="{B7A607D6-F2E6-4ABB-BB39-6A697BB69E5E}" sibTransId="{71326B56-709B-457C-851A-B93CF368A7CC}"/>
    <dgm:cxn modelId="{C9AE9EF7-5F00-4B65-81C1-5748010031D0}" srcId="{A23CB4DD-5BFE-4027-AB5B-0B2717C59D3C}" destId="{4B1A9372-7D2C-41CF-98CA-5A8BDE756228}" srcOrd="2" destOrd="0" parTransId="{45BF86BF-EEF6-401E-92B8-3EE077338DD7}" sibTransId="{20214AA4-08AA-41F7-AABF-1A137F9FEDC4}"/>
    <dgm:cxn modelId="{7766D9C8-51F0-4A1E-95A0-F022BE62EE5F}" type="presOf" srcId="{40C423DE-EAA3-43BA-A81E-B59727D9AB00}" destId="{3CDB1973-6A10-4F79-AFE4-138102FCEFE0}" srcOrd="0" destOrd="5" presId="urn:microsoft.com/office/officeart/2005/8/layout/process3"/>
    <dgm:cxn modelId="{CDB2A2E8-F654-4E39-9E6A-1D3D81C29E6A}" type="presOf" srcId="{A2998D5C-2F53-4A2C-AB89-E381F461712B}" destId="{94599757-D885-4ACD-A302-55B71BDAD386}" srcOrd="0" destOrd="0" presId="urn:microsoft.com/office/officeart/2005/8/layout/process3"/>
    <dgm:cxn modelId="{BE06053D-7268-4354-BA4A-0C28340B1E1E}" type="presOf" srcId="{1F953677-44D6-4092-B1A7-5FA235BD4EF4}" destId="{C56B8576-C6EE-4156-8203-9B5F657F10D2}" srcOrd="1" destOrd="0" presId="urn:microsoft.com/office/officeart/2005/8/layout/process3"/>
    <dgm:cxn modelId="{36F24B8E-5660-4F8D-88AA-0EBE9CACF16D}" srcId="{CA67D649-B249-47FB-A53F-52A9CD78F02B}" destId="{189A25BC-69B0-4AD1-B689-369264AC1961}" srcOrd="4" destOrd="0" parTransId="{F57E4E87-EB7B-4BE2-B1A3-8A3B2ADBD683}" sibTransId="{06883C71-5DC9-4BC2-99F9-65B26548705B}"/>
    <dgm:cxn modelId="{E4CF7D81-6DF7-4970-97CF-12BCE7CA5A1E}" type="presOf" srcId="{CA67D649-B249-47FB-A53F-52A9CD78F02B}" destId="{9F4D312A-5F33-470C-A6EF-FD85170DD8AE}" srcOrd="0" destOrd="0" presId="urn:microsoft.com/office/officeart/2005/8/layout/process3"/>
    <dgm:cxn modelId="{1B6C9E04-ED50-4A87-A097-246BF3D1C4AE}" srcId="{A23CB4DD-5BFE-4027-AB5B-0B2717C59D3C}" destId="{B8C977F6-736D-45DB-B0E7-7AE9A193D188}" srcOrd="4" destOrd="0" parTransId="{A2682433-6AB0-4A24-B47A-A29217100EF5}" sibTransId="{2BA77292-87A8-49A0-9A7F-E2F49975C66B}"/>
    <dgm:cxn modelId="{2D02E15C-51F5-4258-BD7E-6C701E7FA029}" srcId="{54198621-839A-4204-A69E-F5C2D7FBD098}" destId="{1908D3BB-B40F-4ADD-9578-E5EF2A18FCFC}" srcOrd="3" destOrd="0" parTransId="{3297C8F2-1C70-4D85-A20A-FA80E75155BD}" sibTransId="{7F23806E-64A2-45F7-93E6-5A0B9B4C9EE8}"/>
    <dgm:cxn modelId="{4BFC5647-B077-4CCA-A410-285EC32522D9}" type="presOf" srcId="{4C61F2FE-0AAF-4148-A456-14E9E5ADBD70}" destId="{100C2B75-D7B0-4B54-8C5A-7A7D1EDA3637}" srcOrd="0" destOrd="2" presId="urn:microsoft.com/office/officeart/2005/8/layout/process3"/>
    <dgm:cxn modelId="{9C031EFB-38D3-4858-9294-45437284DA9B}" type="presOf" srcId="{54198621-839A-4204-A69E-F5C2D7FBD098}" destId="{BBF82AAD-7C62-4308-9DEC-A5572B0D00F3}" srcOrd="0" destOrd="0" presId="urn:microsoft.com/office/officeart/2005/8/layout/process3"/>
    <dgm:cxn modelId="{649C27A0-8707-490B-BB0D-A50A3AB35AE5}" type="presOf" srcId="{55FEABEF-FCA2-4ABF-A6D8-E6CCA57E3AEF}" destId="{3CDB1973-6A10-4F79-AFE4-138102FCEFE0}" srcOrd="0" destOrd="3" presId="urn:microsoft.com/office/officeart/2005/8/layout/process3"/>
    <dgm:cxn modelId="{C5E0923F-F73E-4A6A-9457-B6B1E31E6875}" type="presOf" srcId="{CD348214-293D-4FBA-8636-84973302FAA4}" destId="{3CDB1973-6A10-4F79-AFE4-138102FCEFE0}" srcOrd="0" destOrd="1" presId="urn:microsoft.com/office/officeart/2005/8/layout/process3"/>
    <dgm:cxn modelId="{CB3059D9-0B6A-436F-B8EA-40C762D85BFE}" type="presOf" srcId="{65BA2287-4C76-4558-BB2F-FE9B41ACFB47}" destId="{0FB17267-6B59-420B-9112-7607983E8FDC}" srcOrd="0" destOrd="0" presId="urn:microsoft.com/office/officeart/2005/8/layout/process3"/>
    <dgm:cxn modelId="{ADC3A577-67E5-4F75-9699-827C54F38AFC}" type="presOf" srcId="{189A25BC-69B0-4AD1-B689-369264AC1961}" destId="{F8E185C7-13F0-4D9E-90B2-DF9071D843DC}" srcOrd="1" destOrd="0" presId="urn:microsoft.com/office/officeart/2005/8/layout/process3"/>
    <dgm:cxn modelId="{9F32A7A6-7892-4D0E-B6F9-6463102BDAEE}" type="presOf" srcId="{A23CB4DD-5BFE-4027-AB5B-0B2717C59D3C}" destId="{F6A58F59-3087-4086-99DB-69EB25B33E38}" srcOrd="0" destOrd="0" presId="urn:microsoft.com/office/officeart/2005/8/layout/process3"/>
    <dgm:cxn modelId="{96B2A5C5-5B51-45E7-ABA1-10651161B09F}" srcId="{A23CB4DD-5BFE-4027-AB5B-0B2717C59D3C}" destId="{40C423DE-EAA3-43BA-A81E-B59727D9AB00}" srcOrd="5" destOrd="0" parTransId="{B923121E-6323-4D5D-9EB8-4F7DD5859500}" sibTransId="{B618520D-5366-4F7A-A727-0F661A5A98AC}"/>
    <dgm:cxn modelId="{9D0E7320-8F64-496C-90A8-F2573B395E37}" type="presOf" srcId="{708CC059-6763-4944-82B0-65108AD0F503}" destId="{714F7094-671A-45E7-933F-3677852B7F3C}" srcOrd="0" destOrd="1" presId="urn:microsoft.com/office/officeart/2005/8/layout/process3"/>
    <dgm:cxn modelId="{4F01EF04-BA77-44FF-AD55-580980CDC905}" srcId="{A23CB4DD-5BFE-4027-AB5B-0B2717C59D3C}" destId="{1B757563-6B9C-4A65-929A-C841492027C8}" srcOrd="0" destOrd="0" parTransId="{95AC7716-5091-4A11-AB5F-E7949AE66183}" sibTransId="{5892F609-FE7D-4EEA-8A7C-40BAFA38BEE3}"/>
    <dgm:cxn modelId="{F6914149-ECC3-412D-A144-4468DA224C99}" srcId="{CA67D649-B249-47FB-A53F-52A9CD78F02B}" destId="{54198621-839A-4204-A69E-F5C2D7FBD098}" srcOrd="2" destOrd="0" parTransId="{97BDE109-8984-4A28-890F-D1D6B6AC96E1}" sibTransId="{E7420960-EC2A-4824-8D5B-EB467AF4C4B3}"/>
    <dgm:cxn modelId="{1EEA9C3C-1D38-454E-82C2-BD6E36F0BB5F}" type="presOf" srcId="{D3748F62-B0EB-40E1-8FCC-8BAC0F67DE2E}" destId="{205CA86E-040F-4BC1-809B-A9A1615C8E95}" srcOrd="0" destOrd="0" presId="urn:microsoft.com/office/officeart/2005/8/layout/process3"/>
    <dgm:cxn modelId="{A2EC5FF2-642C-4995-B1D9-3B4AEEDC4A95}" type="presOf" srcId="{B8C977F6-736D-45DB-B0E7-7AE9A193D188}" destId="{3CDB1973-6A10-4F79-AFE4-138102FCEFE0}" srcOrd="0" destOrd="4" presId="urn:microsoft.com/office/officeart/2005/8/layout/process3"/>
    <dgm:cxn modelId="{18B23622-3373-48A9-AB93-628FF19A9FF7}" srcId="{CA67D649-B249-47FB-A53F-52A9CD78F02B}" destId="{B9EAF6A6-10CF-4BF8-9D1F-DFAA2FC69743}" srcOrd="1" destOrd="0" parTransId="{B932341D-156C-424B-973D-178B515AD0AC}" sibTransId="{8FE06AA8-75E6-4051-A175-9DB7717A4286}"/>
    <dgm:cxn modelId="{3920E859-A2CB-42C6-9B45-CF7560F6EE42}" type="presOf" srcId="{77CCC75B-7D57-44E0-AADA-2C3344B79781}" destId="{CEAC062B-933D-4975-B0EF-E160E6586BE7}" srcOrd="0" destOrd="0" presId="urn:microsoft.com/office/officeart/2005/8/layout/process3"/>
    <dgm:cxn modelId="{AFF29483-318A-40AF-A65C-C8F624678407}" type="presOf" srcId="{80256612-6AE4-4F5C-96A3-1DC23C50DFF6}" destId="{100C2B75-D7B0-4B54-8C5A-7A7D1EDA3637}" srcOrd="0" destOrd="1" presId="urn:microsoft.com/office/officeart/2005/8/layout/process3"/>
    <dgm:cxn modelId="{09530CEB-6942-4CE7-865B-BB6FFCA531A1}" type="presOf" srcId="{8FE06AA8-75E6-4051-A175-9DB7717A4286}" destId="{E770E6B1-79C2-4630-941B-1B65A4A1747F}" srcOrd="0" destOrd="0" presId="urn:microsoft.com/office/officeart/2005/8/layout/process3"/>
    <dgm:cxn modelId="{6773D64D-1A4D-4C1B-BDFA-D9EAFFF0BFF3}" srcId="{1F953677-44D6-4092-B1A7-5FA235BD4EF4}" destId="{65BA2287-4C76-4558-BB2F-FE9B41ACFB47}" srcOrd="0" destOrd="0" parTransId="{C68813BA-C7F3-4EE7-B1A4-E513192BC781}" sibTransId="{F902CE65-C164-4D14-B14D-00A81BADDBC4}"/>
    <dgm:cxn modelId="{2B5020C7-1695-4039-A85E-1F1C073244B2}" srcId="{CA67D649-B249-47FB-A53F-52A9CD78F02B}" destId="{1F953677-44D6-4092-B1A7-5FA235BD4EF4}" srcOrd="3" destOrd="0" parTransId="{D67758FB-5232-4876-9094-8FC2DED9C02E}" sibTransId="{D3748F62-B0EB-40E1-8FCC-8BAC0F67DE2E}"/>
    <dgm:cxn modelId="{9FD5518D-5DC7-4E71-9285-ED86F0F6F295}" type="presParOf" srcId="{9F4D312A-5F33-470C-A6EF-FD85170DD8AE}" destId="{6987ACA4-B16A-4998-9ECB-21DEFFB20143}" srcOrd="0" destOrd="0" presId="urn:microsoft.com/office/officeart/2005/8/layout/process3"/>
    <dgm:cxn modelId="{8A6AD023-0115-4FBF-8B42-19FB29FC1509}" type="presParOf" srcId="{6987ACA4-B16A-4998-9ECB-21DEFFB20143}" destId="{F6A58F59-3087-4086-99DB-69EB25B33E38}" srcOrd="0" destOrd="0" presId="urn:microsoft.com/office/officeart/2005/8/layout/process3"/>
    <dgm:cxn modelId="{FE25DC13-E31C-4DC7-8518-FCC545C2E015}" type="presParOf" srcId="{6987ACA4-B16A-4998-9ECB-21DEFFB20143}" destId="{8EBB2347-FDB8-4966-B395-C9C1ABAB6038}" srcOrd="1" destOrd="0" presId="urn:microsoft.com/office/officeart/2005/8/layout/process3"/>
    <dgm:cxn modelId="{7950FA91-CA5F-40D5-BBF2-90B8CD8B5B66}" type="presParOf" srcId="{6987ACA4-B16A-4998-9ECB-21DEFFB20143}" destId="{3CDB1973-6A10-4F79-AFE4-138102FCEFE0}" srcOrd="2" destOrd="0" presId="urn:microsoft.com/office/officeart/2005/8/layout/process3"/>
    <dgm:cxn modelId="{758CCCDA-4F9B-454E-B0F4-1956AAD37E68}" type="presParOf" srcId="{9F4D312A-5F33-470C-A6EF-FD85170DD8AE}" destId="{CEAC062B-933D-4975-B0EF-E160E6586BE7}" srcOrd="1" destOrd="0" presId="urn:microsoft.com/office/officeart/2005/8/layout/process3"/>
    <dgm:cxn modelId="{BDB22B45-44F5-4B24-B43F-7A3EC02B8CBD}" type="presParOf" srcId="{CEAC062B-933D-4975-B0EF-E160E6586BE7}" destId="{C5C3D5BF-0191-42F7-9C46-C72FFE37339F}" srcOrd="0" destOrd="0" presId="urn:microsoft.com/office/officeart/2005/8/layout/process3"/>
    <dgm:cxn modelId="{35F4E2DB-8E17-42A6-8D55-31108128A485}" type="presParOf" srcId="{9F4D312A-5F33-470C-A6EF-FD85170DD8AE}" destId="{9CBEF15C-BEA8-4834-BBA1-EB87D4D3B336}" srcOrd="2" destOrd="0" presId="urn:microsoft.com/office/officeart/2005/8/layout/process3"/>
    <dgm:cxn modelId="{1FF006CB-5AF7-4BE3-BB47-DFB9B0CC8126}" type="presParOf" srcId="{9CBEF15C-BEA8-4834-BBA1-EB87D4D3B336}" destId="{BD5E18BA-4333-4333-9A2E-5FDE72E7717F}" srcOrd="0" destOrd="0" presId="urn:microsoft.com/office/officeart/2005/8/layout/process3"/>
    <dgm:cxn modelId="{A4CFBB2A-19E8-4B81-8F0A-619CE5996ED5}" type="presParOf" srcId="{9CBEF15C-BEA8-4834-BBA1-EB87D4D3B336}" destId="{C6554636-6400-44C2-81DE-6BBE3A046C90}" srcOrd="1" destOrd="0" presId="urn:microsoft.com/office/officeart/2005/8/layout/process3"/>
    <dgm:cxn modelId="{FAE4433C-814F-4AC0-BC69-ED47644FAD35}" type="presParOf" srcId="{9CBEF15C-BEA8-4834-BBA1-EB87D4D3B336}" destId="{714F7094-671A-45E7-933F-3677852B7F3C}" srcOrd="2" destOrd="0" presId="urn:microsoft.com/office/officeart/2005/8/layout/process3"/>
    <dgm:cxn modelId="{7589E12A-C425-44C6-9FB1-34224C78E533}" type="presParOf" srcId="{9F4D312A-5F33-470C-A6EF-FD85170DD8AE}" destId="{E770E6B1-79C2-4630-941B-1B65A4A1747F}" srcOrd="3" destOrd="0" presId="urn:microsoft.com/office/officeart/2005/8/layout/process3"/>
    <dgm:cxn modelId="{32BDB75A-7994-4B48-8D23-A5B1E3AEBDC3}" type="presParOf" srcId="{E770E6B1-79C2-4630-941B-1B65A4A1747F}" destId="{C3244836-FD94-4136-9F88-D5AEE9A3803E}" srcOrd="0" destOrd="0" presId="urn:microsoft.com/office/officeart/2005/8/layout/process3"/>
    <dgm:cxn modelId="{2F4E0142-8E36-488F-A264-C41489F44C12}" type="presParOf" srcId="{9F4D312A-5F33-470C-A6EF-FD85170DD8AE}" destId="{1066D490-9908-4337-BC8D-4836BA83493A}" srcOrd="4" destOrd="0" presId="urn:microsoft.com/office/officeart/2005/8/layout/process3"/>
    <dgm:cxn modelId="{9D113421-8FBE-4CCA-9181-A7E4B9BC0B94}" type="presParOf" srcId="{1066D490-9908-4337-BC8D-4836BA83493A}" destId="{BBF82AAD-7C62-4308-9DEC-A5572B0D00F3}" srcOrd="0" destOrd="0" presId="urn:microsoft.com/office/officeart/2005/8/layout/process3"/>
    <dgm:cxn modelId="{05E7D88C-D2C7-4E74-A4B7-7E2B2FC643B3}" type="presParOf" srcId="{1066D490-9908-4337-BC8D-4836BA83493A}" destId="{48C23F4A-1E4D-4E34-B0A8-D90F3FBD35B2}" srcOrd="1" destOrd="0" presId="urn:microsoft.com/office/officeart/2005/8/layout/process3"/>
    <dgm:cxn modelId="{9F0E680F-BBFA-41EA-BBA4-9BC1B9D0B38C}" type="presParOf" srcId="{1066D490-9908-4337-BC8D-4836BA83493A}" destId="{100C2B75-D7B0-4B54-8C5A-7A7D1EDA3637}" srcOrd="2" destOrd="0" presId="urn:microsoft.com/office/officeart/2005/8/layout/process3"/>
    <dgm:cxn modelId="{8CA7CE2E-BFCB-4D78-9D04-903AF870E14D}" type="presParOf" srcId="{9F4D312A-5F33-470C-A6EF-FD85170DD8AE}" destId="{D5B738CF-354B-4EB7-8AFF-01CCDC60E65C}" srcOrd="5" destOrd="0" presId="urn:microsoft.com/office/officeart/2005/8/layout/process3"/>
    <dgm:cxn modelId="{81AD8B92-ECAC-452D-A771-2867AE3DBC3B}" type="presParOf" srcId="{D5B738CF-354B-4EB7-8AFF-01CCDC60E65C}" destId="{6B0AB902-7B38-469B-A9DC-0F43659041FE}" srcOrd="0" destOrd="0" presId="urn:microsoft.com/office/officeart/2005/8/layout/process3"/>
    <dgm:cxn modelId="{7C55BC71-9083-415C-BEBB-9A285E30E05E}" type="presParOf" srcId="{9F4D312A-5F33-470C-A6EF-FD85170DD8AE}" destId="{BE978582-020F-4771-9D10-00FD1F34AC85}" srcOrd="6" destOrd="0" presId="urn:microsoft.com/office/officeart/2005/8/layout/process3"/>
    <dgm:cxn modelId="{12439783-26DC-4287-A425-882FD0D6E870}" type="presParOf" srcId="{BE978582-020F-4771-9D10-00FD1F34AC85}" destId="{90237BB7-0721-406B-BACD-EB8918FCA2D4}" srcOrd="0" destOrd="0" presId="urn:microsoft.com/office/officeart/2005/8/layout/process3"/>
    <dgm:cxn modelId="{14BD9643-13A4-4153-9157-1E87B22C56C3}" type="presParOf" srcId="{BE978582-020F-4771-9D10-00FD1F34AC85}" destId="{C56B8576-C6EE-4156-8203-9B5F657F10D2}" srcOrd="1" destOrd="0" presId="urn:microsoft.com/office/officeart/2005/8/layout/process3"/>
    <dgm:cxn modelId="{E833F75D-3522-4FFE-90BF-9C552FDEBD79}" type="presParOf" srcId="{BE978582-020F-4771-9D10-00FD1F34AC85}" destId="{0FB17267-6B59-420B-9112-7607983E8FDC}" srcOrd="2" destOrd="0" presId="urn:microsoft.com/office/officeart/2005/8/layout/process3"/>
    <dgm:cxn modelId="{4586F59C-CB64-42D2-B1CC-4038CC3EF994}" type="presParOf" srcId="{9F4D312A-5F33-470C-A6EF-FD85170DD8AE}" destId="{205CA86E-040F-4BC1-809B-A9A1615C8E95}" srcOrd="7" destOrd="0" presId="urn:microsoft.com/office/officeart/2005/8/layout/process3"/>
    <dgm:cxn modelId="{2AD88A17-B95F-49A3-9EDB-34903A3BF70E}" type="presParOf" srcId="{205CA86E-040F-4BC1-809B-A9A1615C8E95}" destId="{51EA269C-CE55-4BE3-85B5-465E9E7C41C1}" srcOrd="0" destOrd="0" presId="urn:microsoft.com/office/officeart/2005/8/layout/process3"/>
    <dgm:cxn modelId="{06252782-B408-4615-B1F3-65FD252535BC}" type="presParOf" srcId="{9F4D312A-5F33-470C-A6EF-FD85170DD8AE}" destId="{AEE4496A-F000-4291-894E-C016BE55D9CB}" srcOrd="8" destOrd="0" presId="urn:microsoft.com/office/officeart/2005/8/layout/process3"/>
    <dgm:cxn modelId="{41D25D7B-B881-46E4-901E-D708F957A79B}" type="presParOf" srcId="{AEE4496A-F000-4291-894E-C016BE55D9CB}" destId="{853794A8-708C-4571-8BA4-45C530DE9A77}" srcOrd="0" destOrd="0" presId="urn:microsoft.com/office/officeart/2005/8/layout/process3"/>
    <dgm:cxn modelId="{7C2B37B3-539B-47EF-814A-07DD64363D94}" type="presParOf" srcId="{AEE4496A-F000-4291-894E-C016BE55D9CB}" destId="{F8E185C7-13F0-4D9E-90B2-DF9071D843DC}" srcOrd="1" destOrd="0" presId="urn:microsoft.com/office/officeart/2005/8/layout/process3"/>
    <dgm:cxn modelId="{D3F7949F-F82A-413A-A042-B060221DA789}" type="presParOf" srcId="{AEE4496A-F000-4291-894E-C016BE55D9CB}" destId="{94599757-D885-4ACD-A302-55B71BDAD38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100F4-6B0C-4236-9AB7-56E769BC3A11}">
      <dsp:nvSpPr>
        <dsp:cNvPr id="0" name=""/>
        <dsp:cNvSpPr/>
      </dsp:nvSpPr>
      <dsp:spPr>
        <a:xfrm>
          <a:off x="1095932" y="1209667"/>
          <a:ext cx="218891" cy="235307"/>
        </a:xfrm>
        <a:custGeom>
          <a:avLst/>
          <a:gdLst/>
          <a:ahLst/>
          <a:cxnLst/>
          <a:rect l="0" t="0" r="0" b="0"/>
          <a:pathLst>
            <a:path>
              <a:moveTo>
                <a:pt x="0" y="0"/>
              </a:moveTo>
              <a:lnTo>
                <a:pt x="109445" y="0"/>
              </a:lnTo>
              <a:lnTo>
                <a:pt x="109445" y="235307"/>
              </a:lnTo>
              <a:lnTo>
                <a:pt x="218891" y="2353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C44C78-7773-4746-AC41-B514EA4B1CED}">
      <dsp:nvSpPr>
        <dsp:cNvPr id="0" name=""/>
        <dsp:cNvSpPr/>
      </dsp:nvSpPr>
      <dsp:spPr>
        <a:xfrm>
          <a:off x="2409279" y="974360"/>
          <a:ext cx="218891" cy="470615"/>
        </a:xfrm>
        <a:custGeom>
          <a:avLst/>
          <a:gdLst/>
          <a:ahLst/>
          <a:cxnLst/>
          <a:rect l="0" t="0" r="0" b="0"/>
          <a:pathLst>
            <a:path>
              <a:moveTo>
                <a:pt x="0" y="0"/>
              </a:moveTo>
              <a:lnTo>
                <a:pt x="109445" y="0"/>
              </a:lnTo>
              <a:lnTo>
                <a:pt x="109445" y="470615"/>
              </a:lnTo>
              <a:lnTo>
                <a:pt x="218891" y="4706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AD0A7F-713B-4C3E-8070-19001DB10635}">
      <dsp:nvSpPr>
        <dsp:cNvPr id="0" name=""/>
        <dsp:cNvSpPr/>
      </dsp:nvSpPr>
      <dsp:spPr>
        <a:xfrm>
          <a:off x="2409279" y="928639"/>
          <a:ext cx="218891" cy="91440"/>
        </a:xfrm>
        <a:custGeom>
          <a:avLst/>
          <a:gdLst/>
          <a:ahLst/>
          <a:cxnLst/>
          <a:rect l="0" t="0" r="0" b="0"/>
          <a:pathLst>
            <a:path>
              <a:moveTo>
                <a:pt x="0" y="45720"/>
              </a:moveTo>
              <a:lnTo>
                <a:pt x="21889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69CE8-8D20-4DEF-888F-B3CFA5FC4868}">
      <dsp:nvSpPr>
        <dsp:cNvPr id="0" name=""/>
        <dsp:cNvSpPr/>
      </dsp:nvSpPr>
      <dsp:spPr>
        <a:xfrm>
          <a:off x="2409279" y="503744"/>
          <a:ext cx="218891" cy="470615"/>
        </a:xfrm>
        <a:custGeom>
          <a:avLst/>
          <a:gdLst/>
          <a:ahLst/>
          <a:cxnLst/>
          <a:rect l="0" t="0" r="0" b="0"/>
          <a:pathLst>
            <a:path>
              <a:moveTo>
                <a:pt x="0" y="470615"/>
              </a:moveTo>
              <a:lnTo>
                <a:pt x="109445" y="470615"/>
              </a:lnTo>
              <a:lnTo>
                <a:pt x="109445" y="0"/>
              </a:lnTo>
              <a:lnTo>
                <a:pt x="218891"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DFB6B5-1290-49AE-9C54-8A2533B03014}">
      <dsp:nvSpPr>
        <dsp:cNvPr id="0" name=""/>
        <dsp:cNvSpPr/>
      </dsp:nvSpPr>
      <dsp:spPr>
        <a:xfrm>
          <a:off x="1095932" y="974360"/>
          <a:ext cx="218891" cy="235307"/>
        </a:xfrm>
        <a:custGeom>
          <a:avLst/>
          <a:gdLst/>
          <a:ahLst/>
          <a:cxnLst/>
          <a:rect l="0" t="0" r="0" b="0"/>
          <a:pathLst>
            <a:path>
              <a:moveTo>
                <a:pt x="0" y="235307"/>
              </a:moveTo>
              <a:lnTo>
                <a:pt x="109445" y="235307"/>
              </a:lnTo>
              <a:lnTo>
                <a:pt x="109445" y="0"/>
              </a:lnTo>
              <a:lnTo>
                <a:pt x="21889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7739E0-E542-4B24-9A78-2F7FA2DAC281}">
      <dsp:nvSpPr>
        <dsp:cNvPr id="0" name=""/>
        <dsp:cNvSpPr/>
      </dsp:nvSpPr>
      <dsp:spPr>
        <a:xfrm>
          <a:off x="1477" y="1042763"/>
          <a:ext cx="1094455" cy="333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Decision</a:t>
          </a:r>
          <a:endParaRPr lang="en-US" sz="1400" kern="1200" dirty="0"/>
        </a:p>
      </dsp:txBody>
      <dsp:txXfrm>
        <a:off x="1477" y="1042763"/>
        <a:ext cx="1094455" cy="333808"/>
      </dsp:txXfrm>
    </dsp:sp>
    <dsp:sp modelId="{BAF8C55E-CF06-48DF-B88F-6D0A269443A2}">
      <dsp:nvSpPr>
        <dsp:cNvPr id="0" name=""/>
        <dsp:cNvSpPr/>
      </dsp:nvSpPr>
      <dsp:spPr>
        <a:xfrm>
          <a:off x="1314823" y="807455"/>
          <a:ext cx="1094455" cy="333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Loan accepted</a:t>
          </a:r>
          <a:endParaRPr lang="en-US" sz="1400" kern="1200" dirty="0"/>
        </a:p>
      </dsp:txBody>
      <dsp:txXfrm>
        <a:off x="1314823" y="807455"/>
        <a:ext cx="1094455" cy="333808"/>
      </dsp:txXfrm>
    </dsp:sp>
    <dsp:sp modelId="{E35F239E-3E4E-4EF3-BFD7-8B7686238A11}">
      <dsp:nvSpPr>
        <dsp:cNvPr id="0" name=""/>
        <dsp:cNvSpPr/>
      </dsp:nvSpPr>
      <dsp:spPr>
        <a:xfrm>
          <a:off x="2628170" y="336839"/>
          <a:ext cx="1094455" cy="333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Fully paid</a:t>
          </a:r>
          <a:endParaRPr lang="en-US" sz="1400" kern="1200" dirty="0"/>
        </a:p>
      </dsp:txBody>
      <dsp:txXfrm>
        <a:off x="2628170" y="336839"/>
        <a:ext cx="1094455" cy="333808"/>
      </dsp:txXfrm>
    </dsp:sp>
    <dsp:sp modelId="{D92F5FEE-F59A-4C39-8C9E-CF4AB64A2DB6}">
      <dsp:nvSpPr>
        <dsp:cNvPr id="0" name=""/>
        <dsp:cNvSpPr/>
      </dsp:nvSpPr>
      <dsp:spPr>
        <a:xfrm>
          <a:off x="2628170" y="807455"/>
          <a:ext cx="1094455" cy="333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Current</a:t>
          </a:r>
          <a:endParaRPr lang="en-US" sz="1400" kern="1200" dirty="0"/>
        </a:p>
      </dsp:txBody>
      <dsp:txXfrm>
        <a:off x="2628170" y="807455"/>
        <a:ext cx="1094455" cy="333808"/>
      </dsp:txXfrm>
    </dsp:sp>
    <dsp:sp modelId="{62DADF60-78A8-46CE-8E59-71CF36BDDA75}">
      <dsp:nvSpPr>
        <dsp:cNvPr id="0" name=""/>
        <dsp:cNvSpPr/>
      </dsp:nvSpPr>
      <dsp:spPr>
        <a:xfrm>
          <a:off x="2628170" y="1278071"/>
          <a:ext cx="1094455" cy="333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Charged off</a:t>
          </a:r>
          <a:endParaRPr lang="en-US" sz="1400" kern="1200" dirty="0"/>
        </a:p>
      </dsp:txBody>
      <dsp:txXfrm>
        <a:off x="2628170" y="1278071"/>
        <a:ext cx="1094455" cy="333808"/>
      </dsp:txXfrm>
    </dsp:sp>
    <dsp:sp modelId="{F5413AD3-AB55-4C5D-9D40-D4B82AC098A6}">
      <dsp:nvSpPr>
        <dsp:cNvPr id="0" name=""/>
        <dsp:cNvSpPr/>
      </dsp:nvSpPr>
      <dsp:spPr>
        <a:xfrm>
          <a:off x="1314823" y="1278071"/>
          <a:ext cx="1094455" cy="3338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Loan Rejected</a:t>
          </a:r>
          <a:endParaRPr lang="en-US" sz="1400" kern="1200" dirty="0"/>
        </a:p>
      </dsp:txBody>
      <dsp:txXfrm>
        <a:off x="1314823" y="1278071"/>
        <a:ext cx="1094455" cy="333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B2347-FDB8-4966-B395-C9C1ABAB6038}">
      <dsp:nvSpPr>
        <dsp:cNvPr id="0" name=""/>
        <dsp:cNvSpPr/>
      </dsp:nvSpPr>
      <dsp:spPr>
        <a:xfrm>
          <a:off x="6645" y="739476"/>
          <a:ext cx="1499489" cy="8760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dirty="0" smtClean="0"/>
            <a:t>Data cleaning &amp; preparation</a:t>
          </a:r>
          <a:endParaRPr lang="en-US" sz="1100" kern="1200" dirty="0"/>
        </a:p>
      </dsp:txBody>
      <dsp:txXfrm>
        <a:off x="6645" y="739476"/>
        <a:ext cx="1499489" cy="584043"/>
      </dsp:txXfrm>
    </dsp:sp>
    <dsp:sp modelId="{3CDB1973-6A10-4F79-AFE4-138102FCEFE0}">
      <dsp:nvSpPr>
        <dsp:cNvPr id="0" name=""/>
        <dsp:cNvSpPr/>
      </dsp:nvSpPr>
      <dsp:spPr>
        <a:xfrm>
          <a:off x="313770" y="1323520"/>
          <a:ext cx="1499489" cy="2376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Loans data downloaded</a:t>
          </a:r>
          <a:endParaRPr lang="en-US" sz="1100" kern="1200" dirty="0"/>
        </a:p>
        <a:p>
          <a:pPr marL="57150" lvl="1" indent="-57150" algn="l" defTabSz="488950">
            <a:lnSpc>
              <a:spcPct val="90000"/>
            </a:lnSpc>
            <a:spcBef>
              <a:spcPct val="0"/>
            </a:spcBef>
            <a:spcAft>
              <a:spcPct val="15000"/>
            </a:spcAft>
            <a:buChar char="••"/>
          </a:pPr>
          <a:r>
            <a:rPr lang="en-US" sz="1100" kern="1200" dirty="0" smtClean="0"/>
            <a:t>Removed null value columns</a:t>
          </a:r>
          <a:endParaRPr lang="en-US" sz="1100" kern="1200" dirty="0"/>
        </a:p>
        <a:p>
          <a:pPr marL="57150" lvl="1" indent="-57150" algn="l" defTabSz="488950">
            <a:lnSpc>
              <a:spcPct val="90000"/>
            </a:lnSpc>
            <a:spcBef>
              <a:spcPct val="0"/>
            </a:spcBef>
            <a:spcAft>
              <a:spcPct val="15000"/>
            </a:spcAft>
            <a:buChar char="••"/>
          </a:pPr>
          <a:r>
            <a:rPr lang="en-US" sz="1100" kern="1200" dirty="0" smtClean="0"/>
            <a:t>Removed columns having just one value throughout</a:t>
          </a:r>
          <a:endParaRPr lang="en-US" sz="1100" kern="1200" dirty="0"/>
        </a:p>
        <a:p>
          <a:pPr marL="57150" lvl="1" indent="-57150" algn="l" defTabSz="488950">
            <a:lnSpc>
              <a:spcPct val="90000"/>
            </a:lnSpc>
            <a:spcBef>
              <a:spcPct val="0"/>
            </a:spcBef>
            <a:spcAft>
              <a:spcPct val="15000"/>
            </a:spcAft>
            <a:buChar char="••"/>
          </a:pPr>
          <a:r>
            <a:rPr lang="en-US" sz="1100" kern="1200" dirty="0" smtClean="0"/>
            <a:t>Removed columns with high missing value</a:t>
          </a:r>
          <a:endParaRPr lang="en-US" sz="1100" kern="1200" dirty="0"/>
        </a:p>
        <a:p>
          <a:pPr marL="57150" lvl="1" indent="-57150" algn="l" defTabSz="488950">
            <a:lnSpc>
              <a:spcPct val="90000"/>
            </a:lnSpc>
            <a:spcBef>
              <a:spcPct val="0"/>
            </a:spcBef>
            <a:spcAft>
              <a:spcPct val="15000"/>
            </a:spcAft>
            <a:buChar char="••"/>
          </a:pPr>
          <a:r>
            <a:rPr lang="en-US" sz="1100" kern="1200" dirty="0" smtClean="0"/>
            <a:t>Date variables are treated</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357689" y="1367439"/>
        <a:ext cx="1411651" cy="2288162"/>
      </dsp:txXfrm>
    </dsp:sp>
    <dsp:sp modelId="{CEAC062B-933D-4975-B0EF-E160E6586BE7}">
      <dsp:nvSpPr>
        <dsp:cNvPr id="0" name=""/>
        <dsp:cNvSpPr/>
      </dsp:nvSpPr>
      <dsp:spPr>
        <a:xfrm>
          <a:off x="1733452" y="844833"/>
          <a:ext cx="481912" cy="373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733452" y="919499"/>
        <a:ext cx="369913" cy="223997"/>
      </dsp:txXfrm>
    </dsp:sp>
    <dsp:sp modelId="{C6554636-6400-44C2-81DE-6BBE3A046C90}">
      <dsp:nvSpPr>
        <dsp:cNvPr id="0" name=""/>
        <dsp:cNvSpPr/>
      </dsp:nvSpPr>
      <dsp:spPr>
        <a:xfrm>
          <a:off x="2415403" y="739476"/>
          <a:ext cx="1499489" cy="8760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dirty="0" err="1" smtClean="0"/>
            <a:t>Univariate</a:t>
          </a:r>
          <a:r>
            <a:rPr lang="en-US" sz="1100" kern="1200" dirty="0" smtClean="0"/>
            <a:t> &amp; Segmented </a:t>
          </a:r>
          <a:r>
            <a:rPr lang="en-US" sz="1100" kern="1200" dirty="0" err="1" smtClean="0"/>
            <a:t>univariate</a:t>
          </a:r>
          <a:r>
            <a:rPr lang="en-US" sz="1100" kern="1200" dirty="0" smtClean="0"/>
            <a:t> analysis</a:t>
          </a:r>
          <a:endParaRPr lang="en-US" sz="1100" kern="1200" dirty="0"/>
        </a:p>
      </dsp:txBody>
      <dsp:txXfrm>
        <a:off x="2415403" y="739476"/>
        <a:ext cx="1499489" cy="584043"/>
      </dsp:txXfrm>
    </dsp:sp>
    <dsp:sp modelId="{714F7094-671A-45E7-933F-3677852B7F3C}">
      <dsp:nvSpPr>
        <dsp:cNvPr id="0" name=""/>
        <dsp:cNvSpPr/>
      </dsp:nvSpPr>
      <dsp:spPr>
        <a:xfrm>
          <a:off x="2722528" y="1323520"/>
          <a:ext cx="1499489" cy="2376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To decide which factors have a relationship with ‘Default’</a:t>
          </a:r>
          <a:endParaRPr lang="en-US" sz="1100" kern="1200" dirty="0"/>
        </a:p>
        <a:p>
          <a:pPr marL="57150" lvl="1" indent="-57150" algn="l" defTabSz="488950">
            <a:lnSpc>
              <a:spcPct val="90000"/>
            </a:lnSpc>
            <a:spcBef>
              <a:spcPct val="0"/>
            </a:spcBef>
            <a:spcAft>
              <a:spcPct val="15000"/>
            </a:spcAft>
            <a:buChar char="••"/>
          </a:pPr>
          <a:r>
            <a:rPr lang="en-US" sz="1100" kern="1200" dirty="0" smtClean="0"/>
            <a:t>Are there any segments within a particular column with high default?</a:t>
          </a:r>
          <a:endParaRPr lang="en-US" sz="1100" kern="1200" dirty="0"/>
        </a:p>
      </dsp:txBody>
      <dsp:txXfrm>
        <a:off x="2766447" y="1367439"/>
        <a:ext cx="1411651" cy="2288162"/>
      </dsp:txXfrm>
    </dsp:sp>
    <dsp:sp modelId="{E770E6B1-79C2-4630-941B-1B65A4A1747F}">
      <dsp:nvSpPr>
        <dsp:cNvPr id="0" name=""/>
        <dsp:cNvSpPr/>
      </dsp:nvSpPr>
      <dsp:spPr>
        <a:xfrm>
          <a:off x="4142210" y="844833"/>
          <a:ext cx="481912" cy="373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142210" y="919499"/>
        <a:ext cx="369913" cy="223997"/>
      </dsp:txXfrm>
    </dsp:sp>
    <dsp:sp modelId="{48C23F4A-1E4D-4E34-B0A8-D90F3FBD35B2}">
      <dsp:nvSpPr>
        <dsp:cNvPr id="0" name=""/>
        <dsp:cNvSpPr/>
      </dsp:nvSpPr>
      <dsp:spPr>
        <a:xfrm>
          <a:off x="4824162" y="739476"/>
          <a:ext cx="1499489" cy="8760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dirty="0" smtClean="0"/>
            <a:t>Bivariate analysis</a:t>
          </a:r>
          <a:endParaRPr lang="en-US" sz="1100" kern="1200" dirty="0"/>
        </a:p>
      </dsp:txBody>
      <dsp:txXfrm>
        <a:off x="4824162" y="739476"/>
        <a:ext cx="1499489" cy="584043"/>
      </dsp:txXfrm>
    </dsp:sp>
    <dsp:sp modelId="{100C2B75-D7B0-4B54-8C5A-7A7D1EDA3637}">
      <dsp:nvSpPr>
        <dsp:cNvPr id="0" name=""/>
        <dsp:cNvSpPr/>
      </dsp:nvSpPr>
      <dsp:spPr>
        <a:xfrm>
          <a:off x="5131286" y="1323520"/>
          <a:ext cx="1499489" cy="2376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Study correlation between metrics</a:t>
          </a:r>
          <a:endParaRPr lang="en-US" sz="1100" kern="1200" dirty="0"/>
        </a:p>
        <a:p>
          <a:pPr marL="57150" lvl="1" indent="-57150" algn="l" defTabSz="488950">
            <a:lnSpc>
              <a:spcPct val="90000"/>
            </a:lnSpc>
            <a:spcBef>
              <a:spcPct val="0"/>
            </a:spcBef>
            <a:spcAft>
              <a:spcPct val="15000"/>
            </a:spcAft>
            <a:buChar char="••"/>
          </a:pPr>
          <a:r>
            <a:rPr lang="en-US" sz="1100" kern="1200" dirty="0" smtClean="0"/>
            <a:t>High correlated metrics are identified and removed to retain only one instance</a:t>
          </a:r>
          <a:endParaRPr lang="en-US" sz="1100" kern="1200" dirty="0"/>
        </a:p>
        <a:p>
          <a:pPr marL="57150" lvl="1" indent="-57150" algn="l" defTabSz="488950">
            <a:lnSpc>
              <a:spcPct val="90000"/>
            </a:lnSpc>
            <a:spcBef>
              <a:spcPct val="0"/>
            </a:spcBef>
            <a:spcAft>
              <a:spcPct val="15000"/>
            </a:spcAft>
            <a:buChar char="••"/>
          </a:pPr>
          <a:r>
            <a:rPr lang="en-US" sz="1100" kern="1200" dirty="0" smtClean="0"/>
            <a:t>Plotting correlation metrics</a:t>
          </a:r>
          <a:endParaRPr lang="en-US" sz="1100" kern="1200" dirty="0"/>
        </a:p>
        <a:p>
          <a:pPr marL="57150" lvl="1" indent="-57150" algn="l" defTabSz="488950">
            <a:lnSpc>
              <a:spcPct val="90000"/>
            </a:lnSpc>
            <a:spcBef>
              <a:spcPct val="0"/>
            </a:spcBef>
            <a:spcAft>
              <a:spcPct val="15000"/>
            </a:spcAft>
            <a:buChar char="••"/>
          </a:pPr>
          <a:r>
            <a:rPr lang="en-US" sz="1100" kern="1200" dirty="0" smtClean="0"/>
            <a:t>Combination of categorical variables with high default %</a:t>
          </a:r>
          <a:endParaRPr lang="en-US" sz="1100" kern="1200" dirty="0"/>
        </a:p>
      </dsp:txBody>
      <dsp:txXfrm>
        <a:off x="5175205" y="1367439"/>
        <a:ext cx="1411651" cy="2288162"/>
      </dsp:txXfrm>
    </dsp:sp>
    <dsp:sp modelId="{D5B738CF-354B-4EB7-8AFF-01CCDC60E65C}">
      <dsp:nvSpPr>
        <dsp:cNvPr id="0" name=""/>
        <dsp:cNvSpPr/>
      </dsp:nvSpPr>
      <dsp:spPr>
        <a:xfrm>
          <a:off x="6550968" y="844833"/>
          <a:ext cx="481912" cy="373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550968" y="919499"/>
        <a:ext cx="369913" cy="223997"/>
      </dsp:txXfrm>
    </dsp:sp>
    <dsp:sp modelId="{C56B8576-C6EE-4156-8203-9B5F657F10D2}">
      <dsp:nvSpPr>
        <dsp:cNvPr id="0" name=""/>
        <dsp:cNvSpPr/>
      </dsp:nvSpPr>
      <dsp:spPr>
        <a:xfrm>
          <a:off x="7232920" y="739476"/>
          <a:ext cx="1499489" cy="8760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dirty="0" smtClean="0"/>
            <a:t>Derived metrics</a:t>
          </a:r>
          <a:endParaRPr lang="en-US" sz="1100" kern="1200" dirty="0"/>
        </a:p>
      </dsp:txBody>
      <dsp:txXfrm>
        <a:off x="7232920" y="739476"/>
        <a:ext cx="1499489" cy="584043"/>
      </dsp:txXfrm>
    </dsp:sp>
    <dsp:sp modelId="{0FB17267-6B59-420B-9112-7607983E8FDC}">
      <dsp:nvSpPr>
        <dsp:cNvPr id="0" name=""/>
        <dsp:cNvSpPr/>
      </dsp:nvSpPr>
      <dsp:spPr>
        <a:xfrm>
          <a:off x="7540044" y="1323520"/>
          <a:ext cx="1499489" cy="2376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Identified derived metrics that helps identify default</a:t>
          </a:r>
          <a:endParaRPr lang="en-US" sz="1100" kern="1200" dirty="0"/>
        </a:p>
      </dsp:txBody>
      <dsp:txXfrm>
        <a:off x="7583963" y="1367439"/>
        <a:ext cx="1411651" cy="2288162"/>
      </dsp:txXfrm>
    </dsp:sp>
    <dsp:sp modelId="{205CA86E-040F-4BC1-809B-A9A1615C8E95}">
      <dsp:nvSpPr>
        <dsp:cNvPr id="0" name=""/>
        <dsp:cNvSpPr/>
      </dsp:nvSpPr>
      <dsp:spPr>
        <a:xfrm>
          <a:off x="8959726" y="844833"/>
          <a:ext cx="481912" cy="373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8959726" y="919499"/>
        <a:ext cx="369913" cy="223997"/>
      </dsp:txXfrm>
    </dsp:sp>
    <dsp:sp modelId="{F8E185C7-13F0-4D9E-90B2-DF9071D843DC}">
      <dsp:nvSpPr>
        <dsp:cNvPr id="0" name=""/>
        <dsp:cNvSpPr/>
      </dsp:nvSpPr>
      <dsp:spPr>
        <a:xfrm>
          <a:off x="9641678" y="739476"/>
          <a:ext cx="1499489" cy="8760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dirty="0" smtClean="0"/>
            <a:t>Summary</a:t>
          </a:r>
          <a:endParaRPr lang="en-US" sz="1100" kern="1200" dirty="0"/>
        </a:p>
      </dsp:txBody>
      <dsp:txXfrm>
        <a:off x="9641678" y="739476"/>
        <a:ext cx="1499489" cy="584043"/>
      </dsp:txXfrm>
    </dsp:sp>
    <dsp:sp modelId="{94599757-D885-4ACD-A302-55B71BDAD386}">
      <dsp:nvSpPr>
        <dsp:cNvPr id="0" name=""/>
        <dsp:cNvSpPr/>
      </dsp:nvSpPr>
      <dsp:spPr>
        <a:xfrm>
          <a:off x="9948802" y="1323520"/>
          <a:ext cx="1499489" cy="2376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Key drivers identified</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9992721" y="1367439"/>
        <a:ext cx="1411651" cy="228816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29-07-2018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subGradeVsintRound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Bar graph between </a:t>
            </a:r>
            <a:r>
              <a:rPr lang="en-US" sz="1200" b="0" i="0" kern="1200" dirty="0" err="1" smtClean="0">
                <a:solidFill>
                  <a:schemeClr val="tx1"/>
                </a:solidFill>
                <a:effectLst/>
                <a:latin typeface="+mn-lt"/>
                <a:ea typeface="+mn-ea"/>
                <a:cs typeface="+mn-cs"/>
              </a:rPr>
              <a:t>sub_grade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interest_rate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Lower the </a:t>
            </a:r>
            <a:r>
              <a:rPr lang="en-US" sz="1200" b="0" i="0" kern="1200" dirty="0" err="1" smtClean="0">
                <a:solidFill>
                  <a:schemeClr val="tx1"/>
                </a:solidFill>
                <a:effectLst/>
                <a:latin typeface="+mn-lt"/>
                <a:ea typeface="+mn-ea"/>
                <a:cs typeface="+mn-cs"/>
              </a:rPr>
              <a:t>sub_grade</a:t>
            </a:r>
            <a:r>
              <a:rPr lang="en-US" sz="1200" b="0" i="0" kern="1200" dirty="0" smtClean="0">
                <a:solidFill>
                  <a:schemeClr val="tx1"/>
                </a:solidFill>
                <a:effectLst/>
                <a:latin typeface="+mn-lt"/>
                <a:ea typeface="+mn-ea"/>
                <a:cs typeface="+mn-cs"/>
              </a:rPr>
              <a:t> higher the </a:t>
            </a:r>
            <a:r>
              <a:rPr lang="en-US" sz="1200" b="0" i="0" kern="1200" dirty="0" err="1" smtClean="0">
                <a:solidFill>
                  <a:schemeClr val="tx1"/>
                </a:solidFill>
                <a:effectLst/>
                <a:latin typeface="+mn-lt"/>
                <a:ea typeface="+mn-ea"/>
                <a:cs typeface="+mn-cs"/>
              </a:rPr>
              <a:t>interest_rate</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19</a:t>
            </a:fld>
            <a:endParaRPr lang="en-IN"/>
          </a:p>
        </p:txBody>
      </p:sp>
    </p:spTree>
    <p:extLst>
      <p:ext uri="{BB962C8B-B14F-4D97-AF65-F5344CB8AC3E}">
        <p14:creationId xmlns:p14="http://schemas.microsoft.com/office/powerpoint/2010/main" val="299638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corrheatMap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Correlation </a:t>
            </a:r>
            <a:r>
              <a:rPr lang="en-US" sz="1200" b="0" i="0" kern="1200" dirty="0" err="1" smtClean="0">
                <a:solidFill>
                  <a:schemeClr val="tx1"/>
                </a:solidFill>
                <a:effectLst/>
                <a:latin typeface="+mn-lt"/>
                <a:ea typeface="+mn-ea"/>
                <a:cs typeface="+mn-cs"/>
              </a:rPr>
              <a:t>heatMap</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annual_inc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revol_util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total_pymnt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loan_amnt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int_rate_round</a:t>
            </a:r>
            <a:r>
              <a:rPr lang="en-US" sz="1200" b="0" i="0" kern="1200" dirty="0" smtClean="0">
                <a:solidFill>
                  <a:schemeClr val="tx1"/>
                </a:solidFill>
                <a:effectLst/>
                <a:latin typeface="+mn-lt"/>
                <a:ea typeface="+mn-ea"/>
                <a:cs typeface="+mn-cs"/>
              </a:rPr>
              <a:t>', 'installment'</a:t>
            </a:r>
          </a:p>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t>20</a:t>
            </a:fld>
            <a:endParaRPr lang="en-IN"/>
          </a:p>
        </p:txBody>
      </p:sp>
    </p:spTree>
    <p:extLst>
      <p:ext uri="{BB962C8B-B14F-4D97-AF65-F5344CB8AC3E}">
        <p14:creationId xmlns:p14="http://schemas.microsoft.com/office/powerpoint/2010/main" val="2608747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29-07-2018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29-07-2018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29-07-2018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29-07-2018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GRAMENER EDA </a:t>
            </a:r>
            <a:r>
              <a:rPr lang="en-IN" sz="2800" dirty="0"/>
              <a:t>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endParaRPr lang="en-IN" sz="1800" dirty="0"/>
          </a:p>
          <a:p>
            <a:pPr marL="457200" indent="-457200" algn="l">
              <a:buFont typeface="+mj-lt"/>
              <a:buAutoNum type="arabicPeriod"/>
            </a:pPr>
            <a:r>
              <a:rPr lang="en-IN" sz="1800" dirty="0" err="1" smtClean="0"/>
              <a:t>Harendra</a:t>
            </a:r>
            <a:r>
              <a:rPr lang="en-IN" sz="1800" dirty="0" smtClean="0"/>
              <a:t> Singh </a:t>
            </a:r>
          </a:p>
          <a:p>
            <a:pPr marL="457200" indent="-457200" algn="l">
              <a:buFont typeface="+mj-lt"/>
              <a:buAutoNum type="arabicPeriod"/>
            </a:pPr>
            <a:r>
              <a:rPr lang="en-IN" sz="1800" dirty="0" err="1" smtClean="0"/>
              <a:t>Ashwathi</a:t>
            </a:r>
            <a:r>
              <a:rPr lang="en-IN" sz="1800" dirty="0" smtClean="0"/>
              <a:t> </a:t>
            </a:r>
            <a:r>
              <a:rPr lang="en-IN" sz="1800" dirty="0" err="1" smtClean="0"/>
              <a:t>Ravindran</a:t>
            </a:r>
            <a:endParaRPr lang="en-IN" sz="1800" dirty="0" smtClean="0"/>
          </a:p>
          <a:p>
            <a:pPr marL="457200" indent="-457200" algn="l">
              <a:buFont typeface="+mj-lt"/>
              <a:buAutoNum type="arabicPeriod"/>
            </a:pPr>
            <a:r>
              <a:rPr lang="en-IN" sz="1800" dirty="0" err="1" smtClean="0"/>
              <a:t>Kaushik</a:t>
            </a:r>
            <a:r>
              <a:rPr lang="en-IN" sz="1800" dirty="0" smtClean="0"/>
              <a:t> Deb</a:t>
            </a:r>
          </a:p>
          <a:p>
            <a:pPr marL="457200" indent="-457200" algn="l">
              <a:buFont typeface="+mj-lt"/>
              <a:buAutoNum type="arabicPeriod"/>
            </a:pPr>
            <a:r>
              <a:rPr lang="en-IN" sz="1800" dirty="0" err="1" smtClean="0"/>
              <a:t>Vikash</a:t>
            </a:r>
            <a:r>
              <a:rPr lang="en-IN" sz="1800" smtClean="0"/>
              <a:t> Kumar</a:t>
            </a: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6" y="2676524"/>
            <a:ext cx="5866754"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142876" y="906780"/>
            <a:ext cx="9313817" cy="856138"/>
          </a:xfrm>
        </p:spPr>
        <p:txBody>
          <a:bodyPr>
            <a:noAutofit/>
          </a:bodyPr>
          <a:lstStyle/>
          <a:p>
            <a:pPr fontAlgn="b"/>
            <a:r>
              <a:rPr lang="en-US" sz="2800" b="1" dirty="0" smtClean="0"/>
              <a:t>Purpose</a:t>
            </a:r>
            <a:br>
              <a:rPr lang="en-US" sz="2800" b="1" dirty="0" smtClean="0"/>
            </a:br>
            <a:r>
              <a:rPr lang="en-US" sz="2000" i="1" dirty="0" smtClean="0"/>
              <a:t>Highest default % is seen for “Small business”</a:t>
            </a:r>
            <a:endParaRPr lang="en-US" sz="2000" i="1" dirty="0"/>
          </a:p>
        </p:txBody>
      </p:sp>
      <p:cxnSp>
        <p:nvCxnSpPr>
          <p:cNvPr id="4" name="Straight Connector 3"/>
          <p:cNvCxnSpPr/>
          <p:nvPr/>
        </p:nvCxnSpPr>
        <p:spPr>
          <a:xfrm>
            <a:off x="6000750" y="85725"/>
            <a:ext cx="19050" cy="67722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788" y="2809875"/>
            <a:ext cx="5784261" cy="304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6000750" y="1183005"/>
            <a:ext cx="5953125"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fontAlgn="b"/>
            <a:r>
              <a:rPr lang="en-US" sz="2800" b="1" dirty="0" smtClean="0"/>
              <a:t>Address state</a:t>
            </a:r>
            <a:br>
              <a:rPr lang="en-US" sz="2800" b="1" dirty="0" smtClean="0"/>
            </a:br>
            <a:r>
              <a:rPr lang="en-US" sz="2000" i="1" dirty="0" smtClean="0"/>
              <a:t>Highest default % is seen for Nebraska(NE) however has very few data points. Nevada(NV), Florida (FL) &amp; California also have high % defaults &amp; more data</a:t>
            </a:r>
            <a:endParaRPr lang="en-US" sz="2000" i="1" dirty="0"/>
          </a:p>
        </p:txBody>
      </p:sp>
    </p:spTree>
    <p:extLst>
      <p:ext uri="{BB962C8B-B14F-4D97-AF65-F5344CB8AC3E}">
        <p14:creationId xmlns:p14="http://schemas.microsoft.com/office/powerpoint/2010/main" val="149440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600325"/>
            <a:ext cx="5786947"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124642" y="935355"/>
            <a:ext cx="5066484" cy="856138"/>
          </a:xfrm>
        </p:spPr>
        <p:txBody>
          <a:bodyPr>
            <a:noAutofit/>
          </a:bodyPr>
          <a:lstStyle/>
          <a:p>
            <a:pPr fontAlgn="b"/>
            <a:r>
              <a:rPr lang="en-US" sz="2800" b="1" dirty="0" smtClean="0"/>
              <a:t>No of delinquencies</a:t>
            </a:r>
            <a:br>
              <a:rPr lang="en-US" sz="2800" b="1" dirty="0" smtClean="0"/>
            </a:br>
            <a:r>
              <a:rPr lang="en-US" sz="2000" i="1" dirty="0" smtClean="0"/>
              <a:t>Highest default % is seen for Higher number of delinquencies</a:t>
            </a:r>
            <a:endParaRPr lang="en-US" sz="2000" i="1" dirty="0"/>
          </a:p>
        </p:txBody>
      </p:sp>
      <p:cxnSp>
        <p:nvCxnSpPr>
          <p:cNvPr id="4" name="Straight Connector 3"/>
          <p:cNvCxnSpPr/>
          <p:nvPr/>
        </p:nvCxnSpPr>
        <p:spPr>
          <a:xfrm>
            <a:off x="6000750" y="85725"/>
            <a:ext cx="19050" cy="67722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144645"/>
            <a:ext cx="6172200" cy="3979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6019800" y="849630"/>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fontAlgn="b"/>
            <a:r>
              <a:rPr lang="en-US" sz="2800" b="1" smtClean="0"/>
              <a:t>Dti</a:t>
            </a:r>
            <a:br>
              <a:rPr lang="en-US" sz="2800" b="1" smtClean="0"/>
            </a:br>
            <a:r>
              <a:rPr lang="en-US" sz="2000" i="1" smtClean="0"/>
              <a:t>Highest default % is seen for Higher DTI bands</a:t>
            </a:r>
            <a:endParaRPr lang="en-US" sz="2000" i="1" dirty="0"/>
          </a:p>
        </p:txBody>
      </p:sp>
    </p:spTree>
    <p:extLst>
      <p:ext uri="{BB962C8B-B14F-4D97-AF65-F5344CB8AC3E}">
        <p14:creationId xmlns:p14="http://schemas.microsoft.com/office/powerpoint/2010/main" val="184874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9" y="2447926"/>
            <a:ext cx="5963716"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355419" y="944880"/>
            <a:ext cx="5626281" cy="856138"/>
          </a:xfrm>
        </p:spPr>
        <p:txBody>
          <a:bodyPr>
            <a:noAutofit/>
          </a:bodyPr>
          <a:lstStyle/>
          <a:p>
            <a:pPr fontAlgn="b"/>
            <a:r>
              <a:rPr lang="en-US" sz="2800" b="1" dirty="0" smtClean="0"/>
              <a:t>Earliest credit line opened month</a:t>
            </a:r>
            <a:br>
              <a:rPr lang="en-US" sz="2800" b="1" dirty="0" smtClean="0"/>
            </a:br>
            <a:r>
              <a:rPr lang="en-US" sz="2000" i="1" dirty="0" smtClean="0"/>
              <a:t>Based on the year credit line was opened, 2007 &amp; 2008 has highest default %</a:t>
            </a:r>
            <a:endParaRPr lang="en-US" sz="2000" i="1"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099" y="2447926"/>
            <a:ext cx="5846489" cy="294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6093099" y="897255"/>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fontAlgn="b"/>
            <a:r>
              <a:rPr lang="en-US" sz="2800" b="1" dirty="0" smtClean="0"/>
              <a:t>No. of enquiries in last 6 months</a:t>
            </a:r>
            <a:br>
              <a:rPr lang="en-US" sz="2800" b="1" dirty="0" smtClean="0"/>
            </a:br>
            <a:r>
              <a:rPr lang="en-US" sz="2000" i="1" dirty="0" smtClean="0"/>
              <a:t>loans that had more enquires had higher default %</a:t>
            </a:r>
            <a:endParaRPr lang="en-US" sz="2000" i="1" dirty="0"/>
          </a:p>
        </p:txBody>
      </p:sp>
      <p:cxnSp>
        <p:nvCxnSpPr>
          <p:cNvPr id="7" name="Straight Connector 6"/>
          <p:cNvCxnSpPr/>
          <p:nvPr/>
        </p:nvCxnSpPr>
        <p:spPr>
          <a:xfrm>
            <a:off x="6000750" y="85725"/>
            <a:ext cx="19050" cy="67722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88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6819" y="830579"/>
            <a:ext cx="5788219" cy="1102995"/>
          </a:xfrm>
        </p:spPr>
        <p:txBody>
          <a:bodyPr>
            <a:noAutofit/>
          </a:bodyPr>
          <a:lstStyle/>
          <a:p>
            <a:pPr fontAlgn="b"/>
            <a:r>
              <a:rPr lang="en-US" sz="2800" b="1" dirty="0" smtClean="0"/>
              <a:t>No. of derogatory public records</a:t>
            </a:r>
            <a:br>
              <a:rPr lang="en-US" sz="2800" b="1" dirty="0" smtClean="0"/>
            </a:br>
            <a:r>
              <a:rPr lang="en-US" sz="2000" i="1" dirty="0" smtClean="0"/>
              <a:t>loans that had more derogatory records had higher default %</a:t>
            </a:r>
            <a:endParaRPr lang="en-US" sz="2000" i="1"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9" y="2352675"/>
            <a:ext cx="5595949"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6263" y="5401538"/>
            <a:ext cx="2686050" cy="954107"/>
          </a:xfrm>
          <a:prstGeom prst="rect">
            <a:avLst/>
          </a:prstGeom>
          <a:solidFill>
            <a:schemeClr val="accent4">
              <a:lumMod val="20000"/>
              <a:lumOff val="80000"/>
            </a:schemeClr>
          </a:solidFill>
        </p:spPr>
        <p:txBody>
          <a:bodyPr wrap="square" rtlCol="0">
            <a:spAutoFit/>
          </a:bodyPr>
          <a:lstStyle/>
          <a:p>
            <a:r>
              <a:rPr lang="en-US" sz="1400" i="1" dirty="0" smtClean="0"/>
              <a:t>The variable “</a:t>
            </a:r>
            <a:r>
              <a:rPr lang="en-US" sz="1400" i="1" dirty="0" err="1" smtClean="0"/>
              <a:t>pub_rec_bankruptcies</a:t>
            </a:r>
            <a:r>
              <a:rPr lang="en-US" sz="1400" i="1" dirty="0" smtClean="0"/>
              <a:t>“ </a:t>
            </a:r>
            <a:r>
              <a:rPr lang="en-US" sz="1400" i="1" dirty="0" err="1" smtClean="0"/>
              <a:t>ie</a:t>
            </a:r>
            <a:r>
              <a:rPr lang="en-US" sz="1400" i="1" dirty="0" smtClean="0"/>
              <a:t>.,. No of public records of bankruptcies” is highly correlated with this variable</a:t>
            </a:r>
            <a:endParaRPr lang="en-US" sz="1400" i="1" dirty="0"/>
          </a:p>
        </p:txBody>
      </p:sp>
      <p:cxnSp>
        <p:nvCxnSpPr>
          <p:cNvPr id="6" name="Straight Connector 5"/>
          <p:cNvCxnSpPr/>
          <p:nvPr/>
        </p:nvCxnSpPr>
        <p:spPr>
          <a:xfrm>
            <a:off x="6000750" y="85725"/>
            <a:ext cx="19050" cy="67722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653" y="2482125"/>
            <a:ext cx="5789819" cy="291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6019800" y="725805"/>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fontAlgn="b"/>
            <a:r>
              <a:rPr lang="en-US" sz="2800" b="1" smtClean="0"/>
              <a:t>No. of enquiries in last 6 months</a:t>
            </a:r>
            <a:br>
              <a:rPr lang="en-US" sz="2800" b="1" smtClean="0"/>
            </a:br>
            <a:r>
              <a:rPr lang="en-US" sz="2000" i="1" smtClean="0"/>
              <a:t>loans that had more enquires had higher default %</a:t>
            </a:r>
            <a:endParaRPr lang="en-US" sz="2000" i="1" dirty="0"/>
          </a:p>
        </p:txBody>
      </p:sp>
    </p:spTree>
    <p:extLst>
      <p:ext uri="{BB962C8B-B14F-4D97-AF65-F5344CB8AC3E}">
        <p14:creationId xmlns:p14="http://schemas.microsoft.com/office/powerpoint/2010/main" val="134971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5869" y="811530"/>
            <a:ext cx="5721531" cy="856138"/>
          </a:xfrm>
        </p:spPr>
        <p:txBody>
          <a:bodyPr>
            <a:noAutofit/>
          </a:bodyPr>
          <a:lstStyle/>
          <a:p>
            <a:pPr fontAlgn="b"/>
            <a:r>
              <a:rPr lang="en-US" sz="2800" b="1" dirty="0" smtClean="0"/>
              <a:t>% revolving balance utilization</a:t>
            </a:r>
            <a:br>
              <a:rPr lang="en-US" sz="2800" b="1" dirty="0" smtClean="0"/>
            </a:br>
            <a:r>
              <a:rPr lang="en-US" sz="2000" i="1" dirty="0" smtClean="0"/>
              <a:t>loans that had % utilization had higher default %. Higher % utilization of revolving balance shows a risky account</a:t>
            </a:r>
            <a:endParaRPr lang="en-US" sz="2000" i="1"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9" y="2667000"/>
            <a:ext cx="5774518" cy="348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6000750" y="85725"/>
            <a:ext cx="19050" cy="67722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773" y="2667000"/>
            <a:ext cx="6016227" cy="3838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6019800" y="670560"/>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fontAlgn="b"/>
            <a:r>
              <a:rPr lang="en-US" sz="2800" b="1" smtClean="0"/>
              <a:t>Total payment made</a:t>
            </a:r>
            <a:br>
              <a:rPr lang="en-US" sz="2800" b="1" smtClean="0"/>
            </a:br>
            <a:r>
              <a:rPr lang="en-US" sz="2000" i="1" smtClean="0"/>
              <a:t>lesser payment made is a good indicator of high default</a:t>
            </a:r>
            <a:endParaRPr lang="en-US" sz="2000" i="1" dirty="0"/>
          </a:p>
        </p:txBody>
      </p:sp>
    </p:spTree>
    <p:extLst>
      <p:ext uri="{BB962C8B-B14F-4D97-AF65-F5344CB8AC3E}">
        <p14:creationId xmlns:p14="http://schemas.microsoft.com/office/powerpoint/2010/main" val="923284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54" y="2343150"/>
            <a:ext cx="633222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1136469" y="640080"/>
            <a:ext cx="9313817" cy="856138"/>
          </a:xfrm>
        </p:spPr>
        <p:txBody>
          <a:bodyPr>
            <a:noAutofit/>
          </a:bodyPr>
          <a:lstStyle/>
          <a:p>
            <a:pPr fontAlgn="b"/>
            <a:r>
              <a:rPr lang="en-US" sz="2800" b="1" dirty="0" smtClean="0"/>
              <a:t>Last credit date pulled</a:t>
            </a:r>
            <a:br>
              <a:rPr lang="en-US" sz="2800" b="1" dirty="0" smtClean="0"/>
            </a:br>
            <a:r>
              <a:rPr lang="en-US" sz="2000" i="1" dirty="0" smtClean="0"/>
              <a:t>% default is higher towards later years</a:t>
            </a:r>
            <a:endParaRPr lang="en-US" sz="2000" i="1" dirty="0"/>
          </a:p>
        </p:txBody>
      </p:sp>
    </p:spTree>
    <p:extLst>
      <p:ext uri="{BB962C8B-B14F-4D97-AF65-F5344CB8AC3E}">
        <p14:creationId xmlns:p14="http://schemas.microsoft.com/office/powerpoint/2010/main" val="212181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Autofit/>
          </a:bodyPr>
          <a:lstStyle/>
          <a:p>
            <a:r>
              <a:rPr lang="en-IN" sz="3200" b="1" dirty="0" smtClean="0"/>
              <a:t>Derived metrics and summary</a:t>
            </a:r>
            <a:endParaRPr lang="en-IN" sz="3200" b="1" dirty="0"/>
          </a:p>
        </p:txBody>
      </p:sp>
      <p:sp>
        <p:nvSpPr>
          <p:cNvPr id="26" name="Content Placeholder 1"/>
          <p:cNvSpPr>
            <a:spLocks noGrp="1"/>
          </p:cNvSpPr>
          <p:nvPr>
            <p:ph idx="1"/>
          </p:nvPr>
        </p:nvSpPr>
        <p:spPr>
          <a:xfrm>
            <a:off x="404949" y="1854926"/>
            <a:ext cx="11168742" cy="4344261"/>
          </a:xfrm>
        </p:spPr>
        <p:txBody>
          <a:bodyPr>
            <a:normAutofit/>
          </a:bodyPr>
          <a:lstStyle/>
          <a:p>
            <a:r>
              <a:rPr lang="en-US" sz="2000" dirty="0" smtClean="0"/>
              <a:t>We have identified 2 derived metrics</a:t>
            </a:r>
          </a:p>
          <a:p>
            <a:endParaRPr lang="en-US" sz="2000" b="1" dirty="0"/>
          </a:p>
          <a:p>
            <a:endParaRPr lang="en-US" sz="2000" b="1" dirty="0" smtClean="0"/>
          </a:p>
          <a:p>
            <a:endParaRPr lang="en-US" sz="2000" b="1" dirty="0"/>
          </a:p>
          <a:p>
            <a:endParaRPr lang="en-US" sz="2000" b="1" dirty="0" smtClean="0"/>
          </a:p>
          <a:p>
            <a:r>
              <a:rPr lang="en-US" sz="2000" dirty="0" smtClean="0"/>
              <a:t>Bivariate analysis have been considered for certain combinations as shown below </a:t>
            </a:r>
          </a:p>
          <a:p>
            <a:pPr lvl="1"/>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4136350792"/>
              </p:ext>
            </p:extLst>
          </p:nvPr>
        </p:nvGraphicFramePr>
        <p:xfrm>
          <a:off x="714374" y="2298006"/>
          <a:ext cx="10868026" cy="1085500"/>
        </p:xfrm>
        <a:graphic>
          <a:graphicData uri="http://schemas.openxmlformats.org/drawingml/2006/table">
            <a:tbl>
              <a:tblPr>
                <a:tableStyleId>{93296810-A885-4BE3-A3E7-6D5BEEA58F35}</a:tableStyleId>
              </a:tblPr>
              <a:tblGrid>
                <a:gridCol w="1609726"/>
                <a:gridCol w="4500976"/>
                <a:gridCol w="4757324"/>
              </a:tblGrid>
              <a:tr h="340419">
                <a:tc>
                  <a:txBody>
                    <a:bodyPr/>
                    <a:lstStyle/>
                    <a:p>
                      <a:pPr algn="ctr" fontAlgn="b"/>
                      <a:r>
                        <a:rPr lang="en-US" sz="1200" b="1" u="none" strike="noStrike" dirty="0">
                          <a:solidFill>
                            <a:schemeClr val="bg1"/>
                          </a:solidFill>
                          <a:effectLst/>
                          <a:latin typeface="Arial" pitchFamily="34" charset="0"/>
                          <a:cs typeface="Arial" pitchFamily="34" charset="0"/>
                        </a:rPr>
                        <a:t>Variable</a:t>
                      </a:r>
                      <a:endParaRPr lang="en-US" sz="1200" b="1" i="0" u="none" strike="noStrike" dirty="0">
                        <a:solidFill>
                          <a:schemeClr val="bg1"/>
                        </a:solidFill>
                        <a:effectLst/>
                        <a:latin typeface="Arial" pitchFamily="34" charset="0"/>
                        <a:cs typeface="Arial" pitchFamily="34" charset="0"/>
                      </a:endParaRPr>
                    </a:p>
                  </a:txBody>
                  <a:tcPr marR="1215" marT="1215" marB="0" anchor="ctr">
                    <a:solidFill>
                      <a:schemeClr val="tx2"/>
                    </a:solidFill>
                  </a:tcPr>
                </a:tc>
                <a:tc>
                  <a:txBody>
                    <a:bodyPr/>
                    <a:lstStyle/>
                    <a:p>
                      <a:pPr algn="ctr" fontAlgn="b"/>
                      <a:r>
                        <a:rPr lang="en-US" sz="1200" b="1" u="none" strike="noStrike" dirty="0">
                          <a:solidFill>
                            <a:schemeClr val="bg1"/>
                          </a:solidFill>
                          <a:effectLst/>
                          <a:latin typeface="Arial" pitchFamily="34" charset="0"/>
                          <a:cs typeface="Arial" pitchFamily="34" charset="0"/>
                        </a:rPr>
                        <a:t>Description</a:t>
                      </a:r>
                      <a:endParaRPr lang="en-US" sz="1200" b="1" i="0" u="none" strike="noStrike" dirty="0">
                        <a:solidFill>
                          <a:schemeClr val="bg1"/>
                        </a:solidFill>
                        <a:effectLst/>
                        <a:latin typeface="Arial" pitchFamily="34" charset="0"/>
                        <a:cs typeface="Arial" pitchFamily="34" charset="0"/>
                      </a:endParaRPr>
                    </a:p>
                  </a:txBody>
                  <a:tcPr marR="1215" marT="1215" marB="0" anchor="ctr">
                    <a:solidFill>
                      <a:schemeClr val="tx2"/>
                    </a:solidFill>
                  </a:tcPr>
                </a:tc>
                <a:tc>
                  <a:txBody>
                    <a:bodyPr/>
                    <a:lstStyle/>
                    <a:p>
                      <a:pPr algn="ctr" fontAlgn="b"/>
                      <a:r>
                        <a:rPr lang="en-US" sz="1200" b="1" i="0" u="none" strike="noStrike" dirty="0" smtClean="0">
                          <a:solidFill>
                            <a:schemeClr val="bg1"/>
                          </a:solidFill>
                          <a:effectLst/>
                          <a:latin typeface="Arial" pitchFamily="34" charset="0"/>
                          <a:cs typeface="Arial" pitchFamily="34" charset="0"/>
                        </a:rPr>
                        <a:t>Trend observed/insight observed</a:t>
                      </a:r>
                      <a:endParaRPr lang="en-US" sz="1200" b="1" i="0" u="none" strike="noStrike" dirty="0">
                        <a:solidFill>
                          <a:schemeClr val="bg1"/>
                        </a:solidFill>
                        <a:effectLst/>
                        <a:latin typeface="Arial" pitchFamily="34" charset="0"/>
                        <a:cs typeface="Arial" pitchFamily="34" charset="0"/>
                      </a:endParaRPr>
                    </a:p>
                  </a:txBody>
                  <a:tcPr marR="1215" marT="1215" marB="0" anchor="ctr">
                    <a:solidFill>
                      <a:schemeClr val="tx2"/>
                    </a:solidFill>
                  </a:tcPr>
                </a:tc>
              </a:tr>
              <a:tr h="317146">
                <a:tc>
                  <a:txBody>
                    <a:bodyPr/>
                    <a:lstStyle/>
                    <a:p>
                      <a:pPr algn="l" fontAlgn="b"/>
                      <a:r>
                        <a:rPr lang="en-US" sz="1200" u="none" strike="noStrike" dirty="0" err="1" smtClean="0">
                          <a:effectLst/>
                          <a:latin typeface="Arial" pitchFamily="34" charset="0"/>
                          <a:cs typeface="Arial" pitchFamily="34" charset="0"/>
                        </a:rPr>
                        <a:t>Emi_annual_inc_ratio</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algn="l" fontAlgn="b"/>
                      <a:r>
                        <a:rPr lang="en-US" sz="1050" u="none" strike="noStrike" dirty="0" smtClean="0">
                          <a:effectLst/>
                          <a:latin typeface="Arial" pitchFamily="34" charset="0"/>
                          <a:cs typeface="Arial" pitchFamily="34" charset="0"/>
                        </a:rPr>
                        <a:t>Ratio of monthly installment to annual income</a:t>
                      </a:r>
                      <a:endParaRPr lang="en-US" sz="1050" b="0" i="0" u="none" strike="noStrike" dirty="0">
                        <a:solidFill>
                          <a:srgbClr val="000000"/>
                        </a:solidFill>
                        <a:effectLst/>
                        <a:latin typeface="Arial" pitchFamily="34" charset="0"/>
                        <a:cs typeface="Arial" pitchFamily="34" charset="0"/>
                      </a:endParaRPr>
                    </a:p>
                  </a:txBody>
                  <a:tcPr marR="1215" marT="121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Default % is high for higher </a:t>
                      </a:r>
                      <a:r>
                        <a:rPr lang="en-US" sz="1400" b="0" i="0" kern="1200" dirty="0" err="1" smtClean="0">
                          <a:solidFill>
                            <a:schemeClr val="dk1"/>
                          </a:solidFill>
                          <a:effectLst/>
                          <a:latin typeface="+mn-lt"/>
                          <a:ea typeface="+mn-ea"/>
                          <a:cs typeface="+mn-cs"/>
                        </a:rPr>
                        <a:t>emi_annual_inc_ratio</a:t>
                      </a:r>
                      <a:endParaRPr lang="en-US" sz="1400" b="0" i="0" kern="1200" dirty="0" smtClean="0">
                        <a:solidFill>
                          <a:schemeClr val="dk1"/>
                        </a:solidFill>
                        <a:effectLst/>
                        <a:latin typeface="+mn-lt"/>
                        <a:ea typeface="+mn-ea"/>
                        <a:cs typeface="+mn-cs"/>
                      </a:endParaRPr>
                    </a:p>
                  </a:txBody>
                  <a:tcPr marR="1215" marT="1215" marB="0" anchor="b"/>
                </a:tc>
              </a:tr>
              <a:tr h="195634">
                <a:tc>
                  <a:txBody>
                    <a:bodyPr/>
                    <a:lstStyle/>
                    <a:p>
                      <a:r>
                        <a:rPr lang="en-US" sz="1400" b="0" i="0" kern="1200" dirty="0" err="1" smtClean="0">
                          <a:solidFill>
                            <a:schemeClr val="dk1"/>
                          </a:solidFill>
                          <a:effectLst/>
                          <a:latin typeface="+mn-lt"/>
                          <a:ea typeface="+mn-ea"/>
                          <a:cs typeface="+mn-cs"/>
                        </a:rPr>
                        <a:t>loan_amnt_annual_inc_ratio</a:t>
                      </a:r>
                      <a:endParaRPr lang="en-US" sz="1400" b="0" i="0" kern="1200" dirty="0">
                        <a:solidFill>
                          <a:schemeClr val="dk1"/>
                        </a:solidFill>
                        <a:effectLst/>
                        <a:latin typeface="+mn-lt"/>
                        <a:ea typeface="+mn-ea"/>
                        <a:cs typeface="+mn-cs"/>
                      </a:endParaRPr>
                    </a:p>
                  </a:txBody>
                  <a:tcPr marR="1215" marT="1215" marB="0" anchor="b"/>
                </a:tc>
                <a:tc>
                  <a:txBody>
                    <a:bodyPr/>
                    <a:lstStyle/>
                    <a:p>
                      <a:pPr algn="l" fontAlgn="b"/>
                      <a:r>
                        <a:rPr lang="en-US" sz="1050" u="none" strike="noStrike" dirty="0" smtClean="0">
                          <a:effectLst/>
                          <a:latin typeface="Arial" pitchFamily="34" charset="0"/>
                          <a:cs typeface="Arial" pitchFamily="34" charset="0"/>
                        </a:rPr>
                        <a:t>Loan amount to annual income ratio</a:t>
                      </a:r>
                      <a:endParaRPr lang="en-US" sz="1050" b="0" i="0" u="none" strike="noStrike" dirty="0">
                        <a:solidFill>
                          <a:srgbClr val="000000"/>
                        </a:solidFill>
                        <a:effectLst/>
                        <a:latin typeface="Arial" pitchFamily="34" charset="0"/>
                        <a:cs typeface="Arial" pitchFamily="34" charset="0"/>
                      </a:endParaRPr>
                    </a:p>
                  </a:txBody>
                  <a:tcPr marR="1215" marT="1215" marB="0" anchor="b"/>
                </a:tc>
                <a:tc>
                  <a:txBody>
                    <a:bodyPr/>
                    <a:lstStyle/>
                    <a:p>
                      <a:r>
                        <a:rPr lang="en-US" sz="1400" b="0" i="0" kern="1200" dirty="0" smtClean="0">
                          <a:solidFill>
                            <a:schemeClr val="dk1"/>
                          </a:solidFill>
                          <a:effectLst/>
                          <a:latin typeface="+mn-lt"/>
                          <a:ea typeface="+mn-ea"/>
                          <a:cs typeface="+mn-cs"/>
                        </a:rPr>
                        <a:t>As the </a:t>
                      </a:r>
                      <a:r>
                        <a:rPr lang="en-US" sz="1400" b="0" i="0" kern="1200" dirty="0" err="1" smtClean="0">
                          <a:solidFill>
                            <a:schemeClr val="dk1"/>
                          </a:solidFill>
                          <a:effectLst/>
                          <a:latin typeface="+mn-lt"/>
                          <a:ea typeface="+mn-ea"/>
                          <a:cs typeface="+mn-cs"/>
                        </a:rPr>
                        <a:t>loan_amnt_annual_inc_ratio</a:t>
                      </a:r>
                      <a:r>
                        <a:rPr lang="en-US" sz="1400" b="0" i="0" kern="1200" dirty="0" smtClean="0">
                          <a:solidFill>
                            <a:schemeClr val="dk1"/>
                          </a:solidFill>
                          <a:effectLst/>
                          <a:latin typeface="+mn-lt"/>
                          <a:ea typeface="+mn-ea"/>
                          <a:cs typeface="+mn-cs"/>
                        </a:rPr>
                        <a:t> goes beyond 20 the </a:t>
                      </a:r>
                      <a:r>
                        <a:rPr lang="en-US" sz="1400" b="0" i="0" kern="1200" dirty="0" err="1" smtClean="0">
                          <a:solidFill>
                            <a:schemeClr val="dk1"/>
                          </a:solidFill>
                          <a:effectLst/>
                          <a:latin typeface="+mn-lt"/>
                          <a:ea typeface="+mn-ea"/>
                          <a:cs typeface="+mn-cs"/>
                        </a:rPr>
                        <a:t>probablity</a:t>
                      </a:r>
                      <a:r>
                        <a:rPr lang="en-US" sz="1400" b="0" i="0" kern="1200" dirty="0" smtClean="0">
                          <a:solidFill>
                            <a:schemeClr val="dk1"/>
                          </a:solidFill>
                          <a:effectLst/>
                          <a:latin typeface="+mn-lt"/>
                          <a:ea typeface="+mn-ea"/>
                          <a:cs typeface="+mn-cs"/>
                        </a:rPr>
                        <a:t> of being a loan charged off is much more higher</a:t>
                      </a:r>
                      <a:endParaRPr lang="en-US" sz="1400" b="0" i="0" kern="1200" dirty="0">
                        <a:solidFill>
                          <a:schemeClr val="dk1"/>
                        </a:solidFill>
                        <a:effectLst/>
                        <a:latin typeface="+mn-lt"/>
                        <a:ea typeface="+mn-ea"/>
                        <a:cs typeface="+mn-cs"/>
                      </a:endParaRPr>
                    </a:p>
                  </a:txBody>
                  <a:tcPr marR="1215" marT="1215" marB="0" anchor="b"/>
                </a:tc>
              </a:tr>
            </a:tbl>
          </a:graphicData>
        </a:graphic>
      </p:graphicFrame>
    </p:spTree>
    <p:extLst>
      <p:ext uri="{BB962C8B-B14F-4D97-AF65-F5344CB8AC3E}">
        <p14:creationId xmlns:p14="http://schemas.microsoft.com/office/powerpoint/2010/main" val="74865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Autofit/>
          </a:bodyPr>
          <a:lstStyle/>
          <a:p>
            <a:r>
              <a:rPr lang="en-IN" sz="2400" b="1" dirty="0" smtClean="0"/>
              <a:t>EMI –annual income ratio</a:t>
            </a:r>
            <a:br>
              <a:rPr lang="en-IN" sz="2400" b="1" dirty="0" smtClean="0"/>
            </a:br>
            <a:r>
              <a:rPr lang="en-US" sz="2400" dirty="0">
                <a:solidFill>
                  <a:schemeClr val="dk1"/>
                </a:solidFill>
              </a:rPr>
              <a:t>Default % is high for higher </a:t>
            </a:r>
            <a:r>
              <a:rPr lang="en-US" sz="2400" dirty="0" err="1">
                <a:solidFill>
                  <a:schemeClr val="dk1"/>
                </a:solidFill>
              </a:rPr>
              <a:t>emi_annual_inc_ratio</a:t>
            </a:r>
            <a:r>
              <a:rPr lang="en-US" sz="2400" dirty="0">
                <a:solidFill>
                  <a:schemeClr val="dk1"/>
                </a:solidFill>
              </a:rPr>
              <a:t/>
            </a:r>
            <a:br>
              <a:rPr lang="en-US" sz="2400" dirty="0">
                <a:solidFill>
                  <a:schemeClr val="dk1"/>
                </a:solidFill>
              </a:rPr>
            </a:br>
            <a:endParaRPr lang="en-IN" sz="2400"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86" y="2059025"/>
            <a:ext cx="5992389" cy="308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975" y="1482045"/>
            <a:ext cx="5915025" cy="423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29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Autofit/>
          </a:bodyPr>
          <a:lstStyle/>
          <a:p>
            <a:r>
              <a:rPr lang="en-IN" sz="2400" b="1" dirty="0" smtClean="0"/>
              <a:t/>
            </a:r>
            <a:br>
              <a:rPr lang="en-IN" sz="2400" b="1" dirty="0" smtClean="0"/>
            </a:br>
            <a:r>
              <a:rPr lang="en-IN" sz="2400" b="1" dirty="0" smtClean="0"/>
              <a:t>Loan amount to annual income ratio</a:t>
            </a:r>
            <a:br>
              <a:rPr lang="en-IN" sz="2400" b="1" dirty="0" smtClean="0"/>
            </a:br>
            <a:r>
              <a:rPr lang="en-US" sz="2400" i="1" dirty="0">
                <a:solidFill>
                  <a:schemeClr val="dk1"/>
                </a:solidFill>
              </a:rPr>
              <a:t>As the </a:t>
            </a:r>
            <a:r>
              <a:rPr lang="en-US" sz="2400" i="1" dirty="0" err="1">
                <a:solidFill>
                  <a:schemeClr val="dk1"/>
                </a:solidFill>
              </a:rPr>
              <a:t>loan_amnt_annual_inc_ratio</a:t>
            </a:r>
            <a:r>
              <a:rPr lang="en-US" sz="2400" i="1" dirty="0">
                <a:solidFill>
                  <a:schemeClr val="dk1"/>
                </a:solidFill>
              </a:rPr>
              <a:t> goes beyond 20 the </a:t>
            </a:r>
            <a:r>
              <a:rPr lang="en-US" sz="2400" i="1" dirty="0" err="1">
                <a:solidFill>
                  <a:schemeClr val="dk1"/>
                </a:solidFill>
              </a:rPr>
              <a:t>probablity</a:t>
            </a:r>
            <a:r>
              <a:rPr lang="en-US" sz="2400" i="1" dirty="0">
                <a:solidFill>
                  <a:schemeClr val="dk1"/>
                </a:solidFill>
              </a:rPr>
              <a:t> of being a loan charged off is much more higher</a:t>
            </a:r>
            <a:br>
              <a:rPr lang="en-US" sz="2400" i="1" dirty="0">
                <a:solidFill>
                  <a:schemeClr val="dk1"/>
                </a:solidFill>
              </a:rPr>
            </a:br>
            <a:endParaRPr lang="en-IN" sz="2400" b="1" i="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943100"/>
            <a:ext cx="875347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6363" y="1447800"/>
            <a:ext cx="12287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753599" y="2600326"/>
            <a:ext cx="2438401" cy="1200329"/>
          </a:xfrm>
          <a:prstGeom prst="rect">
            <a:avLst/>
          </a:prstGeom>
          <a:noFill/>
        </p:spPr>
        <p:txBody>
          <a:bodyPr wrap="square" rtlCol="0">
            <a:spAutoFit/>
          </a:bodyPr>
          <a:lstStyle/>
          <a:p>
            <a:r>
              <a:rPr lang="en-US" dirty="0" err="1"/>
              <a:t>loan_amnt_annual_inc_ratio</a:t>
            </a:r>
            <a:r>
              <a:rPr lang="en-US" dirty="0"/>
              <a:t> = 100 *</a:t>
            </a:r>
            <a:r>
              <a:rPr lang="en-US" dirty="0" err="1"/>
              <a:t>loan_amnt</a:t>
            </a:r>
            <a:r>
              <a:rPr lang="en-US" dirty="0"/>
              <a:t> / </a:t>
            </a:r>
            <a:r>
              <a:rPr lang="en-US" dirty="0" err="1"/>
              <a:t>annual_inc</a:t>
            </a:r>
            <a:endParaRPr lang="en-US" dirty="0"/>
          </a:p>
          <a:p>
            <a:endParaRPr lang="en-US" dirty="0"/>
          </a:p>
        </p:txBody>
      </p:sp>
    </p:spTree>
    <p:extLst>
      <p:ext uri="{BB962C8B-B14F-4D97-AF65-F5344CB8AC3E}">
        <p14:creationId xmlns:p14="http://schemas.microsoft.com/office/powerpoint/2010/main" val="184800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Sub grade </a:t>
            </a:r>
            <a:r>
              <a:rPr lang="en-US" sz="2800" b="1" dirty="0" err="1" smtClean="0"/>
              <a:t>vs</a:t>
            </a:r>
            <a:r>
              <a:rPr lang="en-US" sz="2800" b="1" dirty="0" smtClean="0"/>
              <a:t> Interest rate (rounded)</a:t>
            </a:r>
            <a:r>
              <a:rPr lang="en-US" sz="2800" dirty="0" smtClean="0"/>
              <a:t/>
            </a:r>
            <a:br>
              <a:rPr lang="en-US" sz="2800" dirty="0" smtClean="0"/>
            </a:br>
            <a:r>
              <a:rPr lang="en-US" sz="2800" i="1" dirty="0"/>
              <a:t>Lower the </a:t>
            </a:r>
            <a:r>
              <a:rPr lang="en-US" sz="2800" i="1" dirty="0" err="1"/>
              <a:t>sub_grade</a:t>
            </a:r>
            <a:r>
              <a:rPr lang="en-US" sz="2800" i="1" dirty="0"/>
              <a:t> higher the </a:t>
            </a:r>
            <a:r>
              <a:rPr lang="en-US" sz="2800" i="1" dirty="0" err="1" smtClean="0"/>
              <a:t>interest_rate</a:t>
            </a:r>
            <a:endParaRPr lang="en-US" sz="2800" i="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2178197"/>
            <a:ext cx="9049457" cy="3422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947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1400" dirty="0" smtClean="0"/>
              <a:t>The</a:t>
            </a:r>
            <a:r>
              <a:rPr lang="en-US" sz="1400" dirty="0"/>
              <a:t> </a:t>
            </a:r>
            <a:r>
              <a:rPr lang="en-US" sz="1400" b="1" dirty="0"/>
              <a:t>consumer finance company </a:t>
            </a:r>
            <a:r>
              <a:rPr lang="en-US" sz="1400" dirty="0" smtClean="0"/>
              <a:t>specializes </a:t>
            </a:r>
            <a:r>
              <a:rPr lang="en-US" sz="1400" dirty="0"/>
              <a:t>in lending various types of loans to urban customers</a:t>
            </a:r>
            <a:r>
              <a:rPr lang="en-US" sz="1400" dirty="0" smtClean="0"/>
              <a:t>.</a:t>
            </a:r>
            <a:endParaRPr lang="en-US" sz="1400" dirty="0"/>
          </a:p>
          <a:p>
            <a:r>
              <a:rPr lang="en-US" sz="1400" dirty="0"/>
              <a:t>T</a:t>
            </a:r>
            <a:r>
              <a:rPr lang="en-US" sz="1400" dirty="0" smtClean="0"/>
              <a:t>he </a:t>
            </a:r>
            <a:r>
              <a:rPr lang="en-US" sz="1400" dirty="0"/>
              <a:t>company has to make a decision for loan approval based on the applicant’s </a:t>
            </a:r>
            <a:r>
              <a:rPr lang="en-US" sz="1400" dirty="0" smtClean="0"/>
              <a:t>profile. There are 2 types of risks available</a:t>
            </a:r>
          </a:p>
          <a:p>
            <a:pPr lvl="1"/>
            <a:r>
              <a:rPr lang="en-US" sz="1400" dirty="0"/>
              <a:t>If the applicant is likely to repay the loan, then not approving the loan results in a loss of business to the company</a:t>
            </a:r>
          </a:p>
          <a:p>
            <a:pPr lvl="1"/>
            <a:r>
              <a:rPr lang="en-US" sz="1400" dirty="0"/>
              <a:t>If the applicant is not likely to repay the loan, i.e. he/she is likely to default, then approving the loan may lead to a financial loss for the company</a:t>
            </a:r>
          </a:p>
          <a:p>
            <a:r>
              <a:rPr lang="en-US" sz="1600" b="1" dirty="0" smtClean="0"/>
              <a:t>The aim is to identify </a:t>
            </a:r>
            <a:r>
              <a:rPr lang="en-US" sz="1600" b="1" dirty="0"/>
              <a:t>driving factors (or driver variables) </a:t>
            </a:r>
            <a:r>
              <a:rPr lang="en-US" sz="1600" dirty="0"/>
              <a:t>behind loan default</a:t>
            </a:r>
            <a:r>
              <a:rPr lang="en-US" sz="1600" b="1" dirty="0" smtClean="0"/>
              <a:t>. An EDA is done to </a:t>
            </a:r>
            <a:r>
              <a:rPr lang="en-US" sz="1600" b="1" dirty="0"/>
              <a:t>understand how consumer attributes and loan </a:t>
            </a:r>
            <a:r>
              <a:rPr lang="en-US" sz="1600" b="1" dirty="0" smtClean="0"/>
              <a:t>attributes influence </a:t>
            </a:r>
            <a:r>
              <a:rPr lang="en-US" sz="1600" b="1" dirty="0"/>
              <a:t>the tendency of default.</a:t>
            </a:r>
            <a:endParaRPr lang="en-US" sz="1600" b="1" dirty="0" smtClean="0"/>
          </a:p>
          <a:p>
            <a:r>
              <a:rPr lang="en-US" sz="1400" dirty="0"/>
              <a:t>This information can then be used </a:t>
            </a:r>
            <a:r>
              <a:rPr lang="en-US" sz="1400" dirty="0" smtClean="0"/>
              <a:t>for </a:t>
            </a:r>
            <a:r>
              <a:rPr lang="en-US" sz="1400" dirty="0"/>
              <a:t>taking actions such as denying the loan, reducing the amount of loan, lending (to risky applicants) at a higher interest rate, </a:t>
            </a:r>
            <a:r>
              <a:rPr lang="en-US" sz="1400" dirty="0" err="1" smtClean="0"/>
              <a:t>etc</a:t>
            </a:r>
            <a:endParaRPr lang="en-US" sz="1400" dirty="0" smtClean="0"/>
          </a:p>
          <a:p>
            <a:r>
              <a:rPr lang="en-US" sz="1400" dirty="0" smtClean="0"/>
              <a:t>There are 2 types of decisions</a:t>
            </a:r>
          </a:p>
          <a:p>
            <a:pPr marL="0" indent="0">
              <a:buNone/>
            </a:pPr>
            <a:endParaRPr lang="en-US" sz="1400" dirty="0" smtClean="0"/>
          </a:p>
          <a:p>
            <a:endParaRPr lang="en-US" sz="1400" dirty="0" smtClean="0"/>
          </a:p>
          <a:p>
            <a:endParaRPr lang="en-US" sz="1400" dirty="0"/>
          </a:p>
          <a:p>
            <a:endParaRPr lang="en-US" sz="1400" dirty="0" smtClean="0"/>
          </a:p>
          <a:p>
            <a:endParaRPr lang="en-US" sz="1400" dirty="0"/>
          </a:p>
          <a:p>
            <a:r>
              <a:rPr lang="en-US" sz="1400" dirty="0" smtClean="0"/>
              <a:t>Our analysis is limited to identifying factors influencing “Charged off</a:t>
            </a:r>
          </a:p>
          <a:p>
            <a:pPr lvl="1"/>
            <a:endParaRPr lang="en-US" sz="1000" dirty="0" smtClean="0"/>
          </a:p>
          <a:p>
            <a:pPr lvl="1"/>
            <a:endParaRPr lang="en-US" sz="1000" dirty="0" smtClean="0"/>
          </a:p>
          <a:p>
            <a:endParaRPr lang="en-IN" sz="1400" dirty="0"/>
          </a:p>
        </p:txBody>
      </p:sp>
      <p:sp>
        <p:nvSpPr>
          <p:cNvPr id="5" name="Title 1"/>
          <p:cNvSpPr>
            <a:spLocks noGrp="1"/>
          </p:cNvSpPr>
          <p:nvPr>
            <p:ph type="title"/>
          </p:nvPr>
        </p:nvSpPr>
        <p:spPr>
          <a:xfrm>
            <a:off x="1136469" y="640080"/>
            <a:ext cx="9313817" cy="856138"/>
          </a:xfrm>
        </p:spPr>
        <p:txBody>
          <a:bodyPr>
            <a:noAutofit/>
          </a:bodyPr>
          <a:lstStyle/>
          <a:p>
            <a:r>
              <a:rPr lang="en-IN" sz="3200" b="1" dirty="0" smtClean="0"/>
              <a:t>A consumer finance company wants to identify the drivers for loan default</a:t>
            </a:r>
            <a:endParaRPr lang="en-IN" sz="3200" b="1" dirty="0"/>
          </a:p>
        </p:txBody>
      </p:sp>
      <p:graphicFrame>
        <p:nvGraphicFramePr>
          <p:cNvPr id="2" name="Diagram 1"/>
          <p:cNvGraphicFramePr/>
          <p:nvPr>
            <p:extLst>
              <p:ext uri="{D42A27DB-BD31-4B8C-83A1-F6EECF244321}">
                <p14:modId xmlns:p14="http://schemas.microsoft.com/office/powerpoint/2010/main" val="1586882285"/>
              </p:ext>
            </p:extLst>
          </p:nvPr>
        </p:nvGraphicFramePr>
        <p:xfrm>
          <a:off x="3990108" y="3798917"/>
          <a:ext cx="3724103" cy="1948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Correlation Heat maps across columns</a:t>
            </a:r>
            <a:r>
              <a:rPr lang="en-US" dirty="0" smtClean="0"/>
              <a:t/>
            </a:r>
            <a:br>
              <a:rPr lang="en-US" dirty="0" smtClean="0"/>
            </a:br>
            <a:endParaRPr lang="en-US"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99" y="1229927"/>
            <a:ext cx="6400801" cy="4947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429500" y="2057400"/>
            <a:ext cx="3933825" cy="2246769"/>
          </a:xfrm>
          <a:prstGeom prst="rect">
            <a:avLst/>
          </a:prstGeom>
          <a:noFill/>
        </p:spPr>
        <p:txBody>
          <a:bodyPr wrap="square" rtlCol="0">
            <a:spAutoFit/>
          </a:bodyPr>
          <a:lstStyle/>
          <a:p>
            <a:r>
              <a:rPr lang="en-US" sz="2000" i="1" dirty="0"/>
              <a:t>Total _amount and </a:t>
            </a:r>
            <a:r>
              <a:rPr lang="en-US" sz="2000" i="1" dirty="0" err="1"/>
              <a:t>total_payment</a:t>
            </a:r>
            <a:r>
              <a:rPr lang="en-US" sz="2000" i="1" dirty="0"/>
              <a:t> is highly </a:t>
            </a:r>
            <a:r>
              <a:rPr lang="en-US" sz="2000" i="1" dirty="0" err="1"/>
              <a:t>corelated</a:t>
            </a:r>
            <a:r>
              <a:rPr lang="en-US" sz="2000" i="1" dirty="0"/>
              <a:t> in </a:t>
            </a:r>
            <a:r>
              <a:rPr lang="en-US" sz="2000" i="1" dirty="0" err="1"/>
              <a:t>fully_paid</a:t>
            </a:r>
            <a:r>
              <a:rPr lang="en-US" sz="2000" i="1" dirty="0"/>
              <a:t> loan. But not in </a:t>
            </a:r>
            <a:r>
              <a:rPr lang="en-US" sz="2000" i="1" dirty="0" err="1"/>
              <a:t>charged_off</a:t>
            </a:r>
            <a:r>
              <a:rPr lang="en-US" sz="2000" i="1" dirty="0"/>
              <a:t>. </a:t>
            </a:r>
            <a:endParaRPr lang="en-US" sz="2000" i="1" dirty="0" smtClean="0"/>
          </a:p>
          <a:p>
            <a:r>
              <a:rPr lang="en-US" sz="2000" i="1" dirty="0"/>
              <a:t/>
            </a:r>
            <a:br>
              <a:rPr lang="en-US" sz="2000" i="1" dirty="0"/>
            </a:br>
            <a:r>
              <a:rPr lang="en-US" sz="2000" i="1" dirty="0" err="1"/>
              <a:t>Total_payment</a:t>
            </a:r>
            <a:r>
              <a:rPr lang="en-US" sz="2000" i="1" dirty="0"/>
              <a:t> and installment is also highly </a:t>
            </a:r>
            <a:r>
              <a:rPr lang="en-US" sz="2000" i="1" dirty="0" err="1"/>
              <a:t>corelated</a:t>
            </a:r>
            <a:r>
              <a:rPr lang="en-US" sz="2000" i="1" dirty="0"/>
              <a:t> in </a:t>
            </a:r>
            <a:r>
              <a:rPr lang="en-US" sz="2000" i="1" dirty="0" err="1"/>
              <a:t>fully_paid</a:t>
            </a:r>
            <a:r>
              <a:rPr lang="en-US" sz="2000" i="1" dirty="0"/>
              <a:t> </a:t>
            </a:r>
            <a:r>
              <a:rPr lang="en-US" sz="2000" i="1" dirty="0" err="1"/>
              <a:t>loan.But</a:t>
            </a:r>
            <a:r>
              <a:rPr lang="en-US" sz="2000" i="1" dirty="0"/>
              <a:t> not in </a:t>
            </a:r>
            <a:r>
              <a:rPr lang="en-US" sz="2000" i="1" dirty="0" err="1"/>
              <a:t>charged_off</a:t>
            </a:r>
            <a:endParaRPr lang="en-US" sz="2000" i="1" dirty="0"/>
          </a:p>
        </p:txBody>
      </p:sp>
    </p:spTree>
    <p:extLst>
      <p:ext uri="{BB962C8B-B14F-4D97-AF65-F5344CB8AC3E}">
        <p14:creationId xmlns:p14="http://schemas.microsoft.com/office/powerpoint/2010/main" val="30764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48" y="1746805"/>
            <a:ext cx="10772775" cy="4296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1136469" y="640080"/>
            <a:ext cx="9313817" cy="856138"/>
          </a:xfrm>
        </p:spPr>
        <p:txBody>
          <a:bodyPr>
            <a:normAutofit fontScale="90000"/>
          </a:bodyPr>
          <a:lstStyle/>
          <a:p>
            <a:r>
              <a:rPr lang="en-US" sz="3100" b="1" dirty="0" smtClean="0"/>
              <a:t>% default (Verification status </a:t>
            </a:r>
            <a:r>
              <a:rPr lang="en-US" sz="3100" b="1" dirty="0" err="1" smtClean="0"/>
              <a:t>vs</a:t>
            </a:r>
            <a:r>
              <a:rPr lang="en-US" sz="3100" b="1" dirty="0" smtClean="0"/>
              <a:t> Sub grade)</a:t>
            </a:r>
            <a:br>
              <a:rPr lang="en-US" sz="3100" b="1" dirty="0" smtClean="0"/>
            </a:br>
            <a:r>
              <a:rPr lang="en-US" sz="2700" dirty="0"/>
              <a:t>Lower </a:t>
            </a:r>
            <a:r>
              <a:rPr lang="en-US" sz="2700" dirty="0" err="1"/>
              <a:t>sub_graders</a:t>
            </a:r>
            <a:r>
              <a:rPr lang="en-US" sz="2700" dirty="0"/>
              <a:t> are having high </a:t>
            </a:r>
            <a:r>
              <a:rPr lang="en-US" sz="2700" dirty="0" smtClean="0"/>
              <a:t>percentage despite the verification status being “Verified”</a:t>
            </a:r>
            <a:endParaRPr lang="en-US" sz="2700" dirty="0"/>
          </a:p>
        </p:txBody>
      </p:sp>
    </p:spTree>
    <p:extLst>
      <p:ext uri="{BB962C8B-B14F-4D97-AF65-F5344CB8AC3E}">
        <p14:creationId xmlns:p14="http://schemas.microsoft.com/office/powerpoint/2010/main" val="849114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99" y="1586980"/>
            <a:ext cx="6619875" cy="4794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1107894" y="506730"/>
            <a:ext cx="9313817" cy="856138"/>
          </a:xfrm>
        </p:spPr>
        <p:txBody>
          <a:bodyPr>
            <a:normAutofit fontScale="90000"/>
          </a:bodyPr>
          <a:lstStyle/>
          <a:p>
            <a:r>
              <a:rPr lang="en-US" sz="3100" b="1" dirty="0" smtClean="0"/>
              <a:t>% default (Verification status </a:t>
            </a:r>
            <a:r>
              <a:rPr lang="en-US" sz="3100" b="1" dirty="0" err="1" smtClean="0"/>
              <a:t>vs</a:t>
            </a:r>
            <a:r>
              <a:rPr lang="en-US" sz="3100" b="1" dirty="0" smtClean="0"/>
              <a:t> Purpose)</a:t>
            </a:r>
            <a:br>
              <a:rPr lang="en-US" sz="3100" b="1" dirty="0" smtClean="0"/>
            </a:br>
            <a:r>
              <a:rPr lang="en-US" sz="3100" b="1" dirty="0" smtClean="0"/>
              <a:t>“</a:t>
            </a:r>
            <a:r>
              <a:rPr lang="en-US" sz="2400" dirty="0" err="1" smtClean="0"/>
              <a:t>Small_business</a:t>
            </a:r>
            <a:r>
              <a:rPr lang="en-US" sz="2400" dirty="0" smtClean="0"/>
              <a:t>” purpose &amp; “Verified” group standing out in their default%</a:t>
            </a:r>
            <a:endParaRPr lang="en-US" sz="2700" dirty="0"/>
          </a:p>
        </p:txBody>
      </p:sp>
    </p:spTree>
    <p:extLst>
      <p:ext uri="{BB962C8B-B14F-4D97-AF65-F5344CB8AC3E}">
        <p14:creationId xmlns:p14="http://schemas.microsoft.com/office/powerpoint/2010/main" val="815767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Some hotspots for defaults have been identified with multiple column combinations</a:t>
            </a:r>
            <a:endParaRPr lang="en-US" sz="2800" b="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4" y="1928813"/>
            <a:ext cx="9686925" cy="3970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10144125" y="2266950"/>
            <a:ext cx="790574" cy="36321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680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smtClean="0"/>
              <a:t>Conclusion</a:t>
            </a:r>
            <a:endParaRPr lang="en-IN" sz="2800" dirty="0"/>
          </a:p>
        </p:txBody>
      </p:sp>
      <p:sp>
        <p:nvSpPr>
          <p:cNvPr id="6" name="TextBox 5"/>
          <p:cNvSpPr txBox="1"/>
          <p:nvPr/>
        </p:nvSpPr>
        <p:spPr>
          <a:xfrm>
            <a:off x="752475" y="1505634"/>
            <a:ext cx="10677525" cy="4524315"/>
          </a:xfrm>
          <a:prstGeom prst="rect">
            <a:avLst/>
          </a:prstGeom>
          <a:noFill/>
        </p:spPr>
        <p:txBody>
          <a:bodyPr wrap="square" rtlCol="0">
            <a:spAutoFit/>
          </a:bodyPr>
          <a:lstStyle/>
          <a:p>
            <a:r>
              <a:rPr lang="en-US" dirty="0" smtClean="0"/>
              <a:t>Based on the various analysis done, following are the few key take </a:t>
            </a:r>
            <a:r>
              <a:rPr lang="en-US" dirty="0" err="1" smtClean="0"/>
              <a:t>aways</a:t>
            </a:r>
            <a:r>
              <a:rPr lang="en-US" dirty="0" smtClean="0"/>
              <a:t> –</a:t>
            </a:r>
          </a:p>
          <a:p>
            <a:endParaRPr lang="en-US" dirty="0" smtClean="0"/>
          </a:p>
          <a:p>
            <a:pPr marL="342900" indent="-342900">
              <a:buAutoNum type="arabicPeriod"/>
            </a:pPr>
            <a:r>
              <a:rPr lang="en-US" dirty="0" smtClean="0"/>
              <a:t>Sub Grade is a very good indicator of default %. A1 – G5 the % default </a:t>
            </a:r>
            <a:r>
              <a:rPr lang="en-US" smtClean="0"/>
              <a:t>increase continuously</a:t>
            </a:r>
            <a:endParaRPr lang="en-US" dirty="0" smtClean="0"/>
          </a:p>
          <a:p>
            <a:pPr marL="342900" indent="-342900">
              <a:buAutoNum type="arabicPeriod"/>
            </a:pPr>
            <a:r>
              <a:rPr lang="en-US" dirty="0" smtClean="0"/>
              <a:t>Ratio between </a:t>
            </a:r>
            <a:r>
              <a:rPr lang="en-US" dirty="0" err="1" smtClean="0"/>
              <a:t>instalment</a:t>
            </a:r>
            <a:r>
              <a:rPr lang="en-US" dirty="0" smtClean="0"/>
              <a:t> and annual income (</a:t>
            </a:r>
            <a:r>
              <a:rPr lang="en-US" dirty="0" err="1" smtClean="0"/>
              <a:t>emi_annual_inc</a:t>
            </a:r>
            <a:r>
              <a:rPr lang="en-US" dirty="0" smtClean="0"/>
              <a:t> _ratio) is a good indicator as with the increase in ratio, the default % increases</a:t>
            </a:r>
          </a:p>
          <a:p>
            <a:pPr marL="342900" indent="-342900">
              <a:buAutoNum type="arabicPeriod"/>
            </a:pPr>
            <a:r>
              <a:rPr lang="en-US" dirty="0" smtClean="0"/>
              <a:t>Loan amount &amp; annual income ratio could help the company in identifying defaults as higher ratio could mean a risk of default</a:t>
            </a:r>
          </a:p>
          <a:p>
            <a:pPr marL="342900" indent="-342900">
              <a:buAutoNum type="arabicPeriod"/>
            </a:pPr>
            <a:r>
              <a:rPr lang="en-US" dirty="0" smtClean="0"/>
              <a:t>Purpose – “Small business” has very significant high % cases of default</a:t>
            </a:r>
          </a:p>
          <a:p>
            <a:pPr marL="342900" indent="-342900">
              <a:buAutoNum type="arabicPeriod"/>
            </a:pPr>
            <a:r>
              <a:rPr lang="en-US" dirty="0" smtClean="0"/>
              <a:t>Higher term loans run the risk of higher default</a:t>
            </a:r>
          </a:p>
          <a:p>
            <a:pPr marL="342900" indent="-342900">
              <a:buAutoNum type="arabicPeriod"/>
            </a:pPr>
            <a:r>
              <a:rPr lang="en-US" dirty="0" smtClean="0"/>
              <a:t>Number of delinquencies, public record of derogatory or bankruptcies are a key indicator of loan default</a:t>
            </a:r>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endParaRPr lang="en-US" dirty="0"/>
          </a:p>
          <a:p>
            <a:endParaRPr lang="en-US" dirty="0"/>
          </a:p>
        </p:txBody>
      </p:sp>
    </p:spTree>
    <p:extLst>
      <p:ext uri="{BB962C8B-B14F-4D97-AF65-F5344CB8AC3E}">
        <p14:creationId xmlns:p14="http://schemas.microsoft.com/office/powerpoint/2010/main" val="139970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Autofit/>
          </a:bodyPr>
          <a:lstStyle/>
          <a:p>
            <a:r>
              <a:rPr lang="en-IN" sz="3200" b="1" dirty="0" smtClean="0"/>
              <a:t>The following steps have been followed in EDA process</a:t>
            </a:r>
            <a:endParaRPr lang="en-IN" sz="3200" b="1" dirty="0"/>
          </a:p>
        </p:txBody>
      </p:sp>
      <p:sp>
        <p:nvSpPr>
          <p:cNvPr id="2" name="Content Placeholder 1"/>
          <p:cNvSpPr>
            <a:spLocks noGrp="1"/>
          </p:cNvSpPr>
          <p:nvPr>
            <p:ph idx="1"/>
          </p:nvPr>
        </p:nvSpPr>
        <p:spPr/>
        <p:txBody>
          <a:bodyPr>
            <a:normAutofit/>
          </a:bodyPr>
          <a:lstStyle/>
          <a:p>
            <a:r>
              <a:rPr lang="en-US" sz="2000" dirty="0" smtClean="0"/>
              <a:t>Data source : </a:t>
            </a:r>
            <a:r>
              <a:rPr lang="en-US" sz="2000" dirty="0"/>
              <a:t>loan data for all loans issued through the time period 2007 </a:t>
            </a:r>
            <a:r>
              <a:rPr lang="en-US" sz="2000" dirty="0" smtClean="0"/>
              <a:t>to </a:t>
            </a:r>
            <a:r>
              <a:rPr lang="en-US" sz="2000" dirty="0"/>
              <a:t>2011</a:t>
            </a:r>
            <a:endParaRPr lang="en-US" sz="2000" b="1" dirty="0" smtClean="0"/>
          </a:p>
          <a:p>
            <a:endParaRPr lang="en-US" sz="2000" dirty="0"/>
          </a:p>
        </p:txBody>
      </p:sp>
      <p:graphicFrame>
        <p:nvGraphicFramePr>
          <p:cNvPr id="4" name="Diagram 3"/>
          <p:cNvGraphicFramePr/>
          <p:nvPr>
            <p:extLst>
              <p:ext uri="{D42A27DB-BD31-4B8C-83A1-F6EECF244321}">
                <p14:modId xmlns:p14="http://schemas.microsoft.com/office/powerpoint/2010/main" val="3407390942"/>
              </p:ext>
            </p:extLst>
          </p:nvPr>
        </p:nvGraphicFramePr>
        <p:xfrm>
          <a:off x="440575" y="2219498"/>
          <a:ext cx="11454938" cy="4438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063304" y="6458992"/>
            <a:ext cx="839586" cy="108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1136469" y="640080"/>
            <a:ext cx="9313817" cy="856138"/>
          </a:xfrm>
        </p:spPr>
        <p:txBody>
          <a:bodyPr>
            <a:noAutofit/>
          </a:bodyPr>
          <a:lstStyle/>
          <a:p>
            <a:r>
              <a:rPr lang="en-IN" sz="3200" b="1" dirty="0" smtClean="0"/>
              <a:t>Data preparation</a:t>
            </a:r>
            <a:endParaRPr lang="en-IN" sz="3200" b="1" dirty="0"/>
          </a:p>
        </p:txBody>
      </p:sp>
      <p:sp>
        <p:nvSpPr>
          <p:cNvPr id="6" name="Trapezoid 5"/>
          <p:cNvSpPr/>
          <p:nvPr/>
        </p:nvSpPr>
        <p:spPr>
          <a:xfrm flipV="1">
            <a:off x="1650141" y="1895306"/>
            <a:ext cx="3665913" cy="4638503"/>
          </a:xfrm>
          <a:prstGeom prst="trapezoid">
            <a:avLst>
              <a:gd name="adj" fmla="val 38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50140" y="1712425"/>
            <a:ext cx="3665913" cy="365762"/>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p:cNvSpPr/>
          <p:nvPr/>
        </p:nvSpPr>
        <p:spPr>
          <a:xfrm>
            <a:off x="2489727" y="1454740"/>
            <a:ext cx="2028306" cy="457198"/>
          </a:xfrm>
          <a:prstGeom prst="rect">
            <a:avLst/>
          </a:prstGeom>
          <a:solidFill>
            <a:schemeClr val="bg1"/>
          </a:solidFill>
          <a:ln w="38100">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Loan.csv</a:t>
            </a:r>
          </a:p>
        </p:txBody>
      </p:sp>
      <p:sp>
        <p:nvSpPr>
          <p:cNvPr id="10" name="TextBox 9"/>
          <p:cNvSpPr txBox="1"/>
          <p:nvPr/>
        </p:nvSpPr>
        <p:spPr>
          <a:xfrm>
            <a:off x="4675978" y="1421178"/>
            <a:ext cx="1099981" cy="461665"/>
          </a:xfrm>
          <a:prstGeom prst="rect">
            <a:avLst/>
          </a:prstGeom>
          <a:noFill/>
        </p:spPr>
        <p:txBody>
          <a:bodyPr wrap="none" rtlCol="0">
            <a:spAutoFit/>
          </a:bodyPr>
          <a:lstStyle/>
          <a:p>
            <a:r>
              <a:rPr lang="en-US" sz="1200" i="1" dirty="0" smtClean="0"/>
              <a:t>Rows = 39,717</a:t>
            </a:r>
          </a:p>
          <a:p>
            <a:r>
              <a:rPr lang="en-US" sz="1200" i="1" dirty="0" smtClean="0"/>
              <a:t>Columns = 111</a:t>
            </a:r>
            <a:endParaRPr lang="en-US" sz="1200" i="1" dirty="0"/>
          </a:p>
        </p:txBody>
      </p:sp>
      <p:sp>
        <p:nvSpPr>
          <p:cNvPr id="11" name="Down Arrow 10"/>
          <p:cNvSpPr/>
          <p:nvPr/>
        </p:nvSpPr>
        <p:spPr>
          <a:xfrm>
            <a:off x="3237874" y="1911938"/>
            <a:ext cx="615142" cy="46551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2522977" y="2396846"/>
            <a:ext cx="2028306" cy="457198"/>
          </a:xfrm>
          <a:prstGeom prst="rect">
            <a:avLst/>
          </a:prstGeom>
          <a:solidFill>
            <a:schemeClr val="bg1"/>
          </a:solidFill>
          <a:ln w="38100">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Removed all columns with 100% null values</a:t>
            </a:r>
          </a:p>
        </p:txBody>
      </p:sp>
      <p:sp>
        <p:nvSpPr>
          <p:cNvPr id="15" name="Rectangle 14"/>
          <p:cNvSpPr/>
          <p:nvPr/>
        </p:nvSpPr>
        <p:spPr>
          <a:xfrm>
            <a:off x="2485569" y="3241969"/>
            <a:ext cx="2028306" cy="534786"/>
          </a:xfrm>
          <a:prstGeom prst="rect">
            <a:avLst/>
          </a:prstGeom>
          <a:solidFill>
            <a:schemeClr val="bg1"/>
          </a:solidFill>
          <a:ln w="38100">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sz="1200" dirty="0" smtClean="0"/>
              <a:t>Removed columns with very high missing values and rows with missing values in fields</a:t>
            </a:r>
            <a:endParaRPr lang="en-US" sz="1200" dirty="0"/>
          </a:p>
        </p:txBody>
      </p:sp>
      <p:sp>
        <p:nvSpPr>
          <p:cNvPr id="16" name="TextBox 15"/>
          <p:cNvSpPr txBox="1"/>
          <p:nvPr/>
        </p:nvSpPr>
        <p:spPr>
          <a:xfrm>
            <a:off x="7392883" y="6023957"/>
            <a:ext cx="1091261" cy="461665"/>
          </a:xfrm>
          <a:prstGeom prst="rect">
            <a:avLst/>
          </a:prstGeom>
          <a:noFill/>
        </p:spPr>
        <p:txBody>
          <a:bodyPr wrap="none" rtlCol="0">
            <a:spAutoFit/>
          </a:bodyPr>
          <a:lstStyle/>
          <a:p>
            <a:r>
              <a:rPr lang="en-US" sz="1200" i="1" dirty="0" smtClean="0"/>
              <a:t>Rows = 37,433</a:t>
            </a:r>
          </a:p>
          <a:p>
            <a:r>
              <a:rPr lang="en-US" sz="1200" i="1" dirty="0" smtClean="0"/>
              <a:t>Columns = 46</a:t>
            </a:r>
            <a:endParaRPr lang="en-US" sz="1200" i="1" dirty="0"/>
          </a:p>
        </p:txBody>
      </p:sp>
      <p:sp>
        <p:nvSpPr>
          <p:cNvPr id="17" name="Rectangle 16"/>
          <p:cNvSpPr/>
          <p:nvPr/>
        </p:nvSpPr>
        <p:spPr>
          <a:xfrm>
            <a:off x="2522977" y="4185470"/>
            <a:ext cx="2028306" cy="457198"/>
          </a:xfrm>
          <a:prstGeom prst="rect">
            <a:avLst/>
          </a:prstGeom>
          <a:solidFill>
            <a:schemeClr val="bg1"/>
          </a:solidFill>
          <a:ln w="38100">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sz="1200" dirty="0" smtClean="0"/>
              <a:t>Removed columns with only “0” or “NA</a:t>
            </a:r>
            <a:endParaRPr lang="en-US" sz="1200" dirty="0"/>
          </a:p>
        </p:txBody>
      </p:sp>
      <p:sp>
        <p:nvSpPr>
          <p:cNvPr id="18" name="Down Arrow 17"/>
          <p:cNvSpPr/>
          <p:nvPr/>
        </p:nvSpPr>
        <p:spPr>
          <a:xfrm>
            <a:off x="3271122" y="3776755"/>
            <a:ext cx="615142" cy="46551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p:cNvSpPr/>
          <p:nvPr/>
        </p:nvSpPr>
        <p:spPr>
          <a:xfrm>
            <a:off x="2564540" y="5036139"/>
            <a:ext cx="2028306" cy="457198"/>
          </a:xfrm>
          <a:prstGeom prst="rect">
            <a:avLst/>
          </a:prstGeom>
          <a:solidFill>
            <a:schemeClr val="bg1"/>
          </a:solidFill>
          <a:ln w="38100">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sz="1200" dirty="0" smtClean="0"/>
              <a:t>Removed columns with only one value</a:t>
            </a:r>
            <a:endParaRPr lang="en-US" sz="1200" dirty="0"/>
          </a:p>
        </p:txBody>
      </p:sp>
      <p:sp>
        <p:nvSpPr>
          <p:cNvPr id="20" name="Down Arrow 19"/>
          <p:cNvSpPr/>
          <p:nvPr/>
        </p:nvSpPr>
        <p:spPr>
          <a:xfrm>
            <a:off x="3271122" y="4642668"/>
            <a:ext cx="615142" cy="46551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Down Arrow 21"/>
          <p:cNvSpPr/>
          <p:nvPr/>
        </p:nvSpPr>
        <p:spPr>
          <a:xfrm>
            <a:off x="3271122" y="5493337"/>
            <a:ext cx="615142" cy="46551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Down Arrow 22"/>
          <p:cNvSpPr/>
          <p:nvPr/>
        </p:nvSpPr>
        <p:spPr>
          <a:xfrm rot="16200000">
            <a:off x="4671787" y="5987401"/>
            <a:ext cx="615142" cy="46551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Rectangle 23"/>
          <p:cNvSpPr/>
          <p:nvPr/>
        </p:nvSpPr>
        <p:spPr>
          <a:xfrm>
            <a:off x="2564540" y="5949153"/>
            <a:ext cx="2028306" cy="684409"/>
          </a:xfrm>
          <a:prstGeom prst="rect">
            <a:avLst/>
          </a:prstGeom>
          <a:solidFill>
            <a:schemeClr val="bg1"/>
          </a:solidFill>
          <a:ln w="38100">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sz="1200" dirty="0" smtClean="0"/>
              <a:t>Removed loans with “Current” loans as these outcomes are still unknown</a:t>
            </a:r>
            <a:endParaRPr lang="en-US" sz="1200" dirty="0"/>
          </a:p>
        </p:txBody>
      </p:sp>
      <p:sp>
        <p:nvSpPr>
          <p:cNvPr id="25" name="Rectangle 24"/>
          <p:cNvSpPr/>
          <p:nvPr/>
        </p:nvSpPr>
        <p:spPr>
          <a:xfrm>
            <a:off x="5274492" y="5912586"/>
            <a:ext cx="2028306" cy="68440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Final dataset for EDA</a:t>
            </a:r>
            <a:endParaRPr lang="en-US" b="1" dirty="0"/>
          </a:p>
        </p:txBody>
      </p:sp>
      <p:sp>
        <p:nvSpPr>
          <p:cNvPr id="13" name="Down Arrow 12"/>
          <p:cNvSpPr/>
          <p:nvPr/>
        </p:nvSpPr>
        <p:spPr>
          <a:xfrm>
            <a:off x="3237874" y="2854044"/>
            <a:ext cx="615142" cy="46551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TextBox 27"/>
          <p:cNvSpPr txBox="1"/>
          <p:nvPr/>
        </p:nvSpPr>
        <p:spPr>
          <a:xfrm>
            <a:off x="8404167" y="2626441"/>
            <a:ext cx="3362545" cy="3231654"/>
          </a:xfrm>
          <a:prstGeom prst="rect">
            <a:avLst/>
          </a:prstGeom>
          <a:solidFill>
            <a:schemeClr val="accent1">
              <a:lumMod val="20000"/>
              <a:lumOff val="80000"/>
            </a:schemeClr>
          </a:solidFill>
        </p:spPr>
        <p:txBody>
          <a:bodyPr wrap="square" rtlCol="0">
            <a:spAutoFit/>
          </a:bodyPr>
          <a:lstStyle/>
          <a:p>
            <a:pPr marL="285750" indent="-285750">
              <a:buFont typeface="Arial" pitchFamily="34" charset="0"/>
              <a:buChar char="•"/>
            </a:pPr>
            <a:r>
              <a:rPr lang="en-US" sz="1200" dirty="0" smtClean="0"/>
              <a:t>Columns with high missing values are</a:t>
            </a:r>
          </a:p>
          <a:p>
            <a:pPr marL="742950" lvl="1" indent="-285750">
              <a:buFont typeface="Arial" pitchFamily="34" charset="0"/>
              <a:buChar char="•"/>
            </a:pPr>
            <a:r>
              <a:rPr lang="en-US" sz="1200" i="1" dirty="0" err="1"/>
              <a:t>next_pymnt_d</a:t>
            </a:r>
            <a:r>
              <a:rPr lang="en-US" sz="1200" i="1" dirty="0"/>
              <a:t> </a:t>
            </a:r>
            <a:r>
              <a:rPr lang="en-US" sz="1200" i="1" dirty="0" smtClean="0"/>
              <a:t>(97%)</a:t>
            </a:r>
          </a:p>
          <a:p>
            <a:pPr marL="742950" lvl="1" indent="-285750">
              <a:buFont typeface="Arial" pitchFamily="34" charset="0"/>
              <a:buChar char="•"/>
            </a:pPr>
            <a:r>
              <a:rPr lang="en-US" sz="1200" i="1" dirty="0" err="1" smtClean="0"/>
              <a:t>mths_since_last_record</a:t>
            </a:r>
            <a:r>
              <a:rPr lang="en-US" sz="1200" i="1" dirty="0" smtClean="0"/>
              <a:t>  (93%)</a:t>
            </a:r>
          </a:p>
          <a:p>
            <a:pPr marL="742950" lvl="1" indent="-285750">
              <a:buFont typeface="Arial" pitchFamily="34" charset="0"/>
              <a:buChar char="•"/>
            </a:pPr>
            <a:r>
              <a:rPr lang="en-US" sz="1200" i="1" dirty="0" err="1" smtClean="0"/>
              <a:t>mths_since_last_delinq</a:t>
            </a:r>
            <a:r>
              <a:rPr lang="en-US" sz="1200" i="1" dirty="0" smtClean="0"/>
              <a:t> (65%)</a:t>
            </a:r>
          </a:p>
          <a:p>
            <a:pPr marL="742950" lvl="1" indent="-285750">
              <a:buFont typeface="Arial" pitchFamily="34" charset="0"/>
              <a:buChar char="•"/>
            </a:pPr>
            <a:r>
              <a:rPr lang="en-US" sz="1200" i="1" dirty="0" err="1" smtClean="0"/>
              <a:t>desc</a:t>
            </a:r>
            <a:r>
              <a:rPr lang="en-US" sz="1200" i="1" dirty="0" smtClean="0"/>
              <a:t> (32%)</a:t>
            </a:r>
          </a:p>
          <a:p>
            <a:pPr marL="742950" lvl="1" indent="-285750">
              <a:buFont typeface="Arial" pitchFamily="34" charset="0"/>
              <a:buChar char="•"/>
            </a:pPr>
            <a:r>
              <a:rPr lang="en-US" sz="1200" i="1" dirty="0" err="1" smtClean="0"/>
              <a:t>Emp</a:t>
            </a:r>
            <a:r>
              <a:rPr lang="en-US" sz="1200" i="1" dirty="0" smtClean="0"/>
              <a:t> title (6%)</a:t>
            </a:r>
          </a:p>
          <a:p>
            <a:pPr marL="285750" indent="-285750">
              <a:buFont typeface="Arial" pitchFamily="34" charset="0"/>
              <a:buChar char="•"/>
            </a:pPr>
            <a:r>
              <a:rPr lang="en-US" sz="1200" dirty="0" smtClean="0"/>
              <a:t>Columns with only one value in them</a:t>
            </a:r>
          </a:p>
          <a:p>
            <a:pPr marL="742950" lvl="1" indent="-285750">
              <a:buFont typeface="Arial" pitchFamily="34" charset="0"/>
              <a:buChar char="•"/>
            </a:pPr>
            <a:r>
              <a:rPr lang="en-US" sz="1200" i="1" dirty="0" err="1" smtClean="0"/>
              <a:t>policy_code</a:t>
            </a:r>
            <a:endParaRPr lang="en-US" sz="1200" i="1" dirty="0" smtClean="0"/>
          </a:p>
          <a:p>
            <a:pPr marL="742950" lvl="1" indent="-285750">
              <a:buFont typeface="Arial" pitchFamily="34" charset="0"/>
              <a:buChar char="•"/>
            </a:pPr>
            <a:r>
              <a:rPr lang="en-US" sz="1200" i="1" dirty="0" err="1" smtClean="0"/>
              <a:t>application_type</a:t>
            </a:r>
            <a:endParaRPr lang="en-US" sz="1200" i="1" dirty="0" smtClean="0"/>
          </a:p>
          <a:p>
            <a:pPr marL="742950" lvl="1" indent="-285750">
              <a:buFont typeface="Arial" pitchFamily="34" charset="0"/>
              <a:buChar char="•"/>
            </a:pPr>
            <a:r>
              <a:rPr lang="en-US" sz="1200" i="1" dirty="0" err="1" smtClean="0"/>
              <a:t>pymnt_plan</a:t>
            </a:r>
            <a:endParaRPr lang="en-US" sz="1200" i="1" dirty="0" smtClean="0"/>
          </a:p>
          <a:p>
            <a:pPr marL="742950" lvl="1" indent="-285750">
              <a:buFont typeface="Arial" pitchFamily="34" charset="0"/>
              <a:buChar char="•"/>
            </a:pPr>
            <a:r>
              <a:rPr lang="en-US" sz="1200" i="1" dirty="0" err="1" smtClean="0"/>
              <a:t>url</a:t>
            </a:r>
            <a:endParaRPr lang="en-US" sz="1200" i="1" dirty="0" smtClean="0"/>
          </a:p>
          <a:p>
            <a:pPr lvl="1"/>
            <a:r>
              <a:rPr lang="en-US" sz="1200" i="1" dirty="0" smtClean="0"/>
              <a:t>Etc.,.</a:t>
            </a:r>
          </a:p>
          <a:p>
            <a:pPr marL="171450" indent="-171450">
              <a:buFont typeface="Arial" pitchFamily="34" charset="0"/>
              <a:buChar char="•"/>
            </a:pPr>
            <a:r>
              <a:rPr lang="en-US" sz="1200" dirty="0" smtClean="0"/>
              <a:t>Important Date variables</a:t>
            </a:r>
          </a:p>
          <a:p>
            <a:pPr marL="628650" lvl="1" indent="-171450">
              <a:buFont typeface="Arial" pitchFamily="34" charset="0"/>
              <a:buChar char="•"/>
            </a:pPr>
            <a:r>
              <a:rPr lang="en-US" sz="1200" i="1" dirty="0" smtClean="0"/>
              <a:t>Issue date</a:t>
            </a:r>
          </a:p>
          <a:p>
            <a:pPr marL="628650" lvl="1" indent="-171450">
              <a:buFont typeface="Arial" pitchFamily="34" charset="0"/>
              <a:buChar char="•"/>
            </a:pPr>
            <a:r>
              <a:rPr lang="en-US" sz="1200" i="1" dirty="0" err="1" smtClean="0"/>
              <a:t>earliest_cr_line</a:t>
            </a:r>
            <a:endParaRPr lang="en-US" sz="1200" i="1" dirty="0" smtClean="0"/>
          </a:p>
          <a:p>
            <a:pPr marL="628650" lvl="1" indent="-171450">
              <a:buFont typeface="Arial" pitchFamily="34" charset="0"/>
              <a:buChar char="•"/>
            </a:pPr>
            <a:r>
              <a:rPr lang="en-US" sz="1200" i="1" dirty="0" err="1" smtClean="0"/>
              <a:t>last_pymnt_d</a:t>
            </a:r>
            <a:endParaRPr lang="en-US" sz="1200" i="1" dirty="0" smtClean="0"/>
          </a:p>
          <a:p>
            <a:pPr marL="628650" lvl="1" indent="-171450">
              <a:buFont typeface="Arial" pitchFamily="34" charset="0"/>
              <a:buChar char="•"/>
            </a:pPr>
            <a:r>
              <a:rPr lang="en-US" sz="1200" i="1" dirty="0" err="1" smtClean="0"/>
              <a:t>last_credit_pull_d</a:t>
            </a:r>
            <a:endParaRPr lang="en-US" sz="1200" i="1" dirty="0" smtClean="0"/>
          </a:p>
        </p:txBody>
      </p:sp>
    </p:spTree>
    <p:extLst>
      <p:ext uri="{BB962C8B-B14F-4D97-AF65-F5344CB8AC3E}">
        <p14:creationId xmlns:p14="http://schemas.microsoft.com/office/powerpoint/2010/main" val="2322274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Autofit/>
          </a:bodyPr>
          <a:lstStyle/>
          <a:p>
            <a:r>
              <a:rPr lang="en-IN" sz="3200" b="1" dirty="0" err="1" smtClean="0"/>
              <a:t>Univariate</a:t>
            </a:r>
            <a:r>
              <a:rPr lang="en-IN" sz="3200" b="1" dirty="0" smtClean="0"/>
              <a:t> analysis summary (continued)</a:t>
            </a:r>
            <a:endParaRPr lang="en-IN" sz="3200" b="1" dirty="0"/>
          </a:p>
        </p:txBody>
      </p:sp>
      <p:sp>
        <p:nvSpPr>
          <p:cNvPr id="26" name="Content Placeholder 1"/>
          <p:cNvSpPr>
            <a:spLocks noGrp="1"/>
          </p:cNvSpPr>
          <p:nvPr>
            <p:ph idx="1"/>
          </p:nvPr>
        </p:nvSpPr>
        <p:spPr>
          <a:xfrm>
            <a:off x="462099" y="1492976"/>
            <a:ext cx="11168742" cy="4344261"/>
          </a:xfrm>
        </p:spPr>
        <p:txBody>
          <a:bodyPr>
            <a:normAutofit/>
          </a:bodyPr>
          <a:lstStyle/>
          <a:p>
            <a:r>
              <a:rPr lang="en-US" sz="2000" dirty="0" smtClean="0"/>
              <a:t>Of all the variables identified, the following 17 variables seem to have impact on ‘default’ cases</a:t>
            </a:r>
          </a:p>
          <a:p>
            <a:r>
              <a:rPr lang="en-US" sz="1800" dirty="0" smtClean="0"/>
              <a:t>A derived metrics, “Default %” is calculated as  = “Charge off”/(”Charge off” + “Fully paid”)</a:t>
            </a:r>
          </a:p>
          <a:p>
            <a:r>
              <a:rPr lang="en-US" sz="1800" dirty="0" smtClean="0"/>
              <a:t>We are also looking at “% distribution” to understand the quantity of data within a particular category to ensure the if the % default is high then we can make valid conclusions about it</a:t>
            </a:r>
          </a:p>
          <a:p>
            <a:pPr marL="0" indent="0">
              <a:buNone/>
            </a:pP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1110676564"/>
              </p:ext>
            </p:extLst>
          </p:nvPr>
        </p:nvGraphicFramePr>
        <p:xfrm>
          <a:off x="819149" y="3145731"/>
          <a:ext cx="10868026" cy="3495521"/>
        </p:xfrm>
        <a:graphic>
          <a:graphicData uri="http://schemas.openxmlformats.org/drawingml/2006/table">
            <a:tbl>
              <a:tblPr>
                <a:tableStyleId>{93296810-A885-4BE3-A3E7-6D5BEEA58F35}</a:tableStyleId>
              </a:tblPr>
              <a:tblGrid>
                <a:gridCol w="1353378"/>
                <a:gridCol w="4757324"/>
                <a:gridCol w="4757324"/>
              </a:tblGrid>
              <a:tr h="368994">
                <a:tc>
                  <a:txBody>
                    <a:bodyPr/>
                    <a:lstStyle/>
                    <a:p>
                      <a:pPr algn="ctr" fontAlgn="b"/>
                      <a:r>
                        <a:rPr lang="en-US" sz="1200" b="1" u="none" strike="noStrike" dirty="0">
                          <a:solidFill>
                            <a:schemeClr val="bg1"/>
                          </a:solidFill>
                          <a:effectLst/>
                          <a:latin typeface="Arial" pitchFamily="34" charset="0"/>
                          <a:cs typeface="Arial" pitchFamily="34" charset="0"/>
                        </a:rPr>
                        <a:t>Variable</a:t>
                      </a:r>
                      <a:endParaRPr lang="en-US" sz="1200" b="1" i="0" u="none" strike="noStrike" dirty="0">
                        <a:solidFill>
                          <a:schemeClr val="bg1"/>
                        </a:solidFill>
                        <a:effectLst/>
                        <a:latin typeface="Arial" pitchFamily="34" charset="0"/>
                        <a:cs typeface="Arial" pitchFamily="34" charset="0"/>
                      </a:endParaRPr>
                    </a:p>
                  </a:txBody>
                  <a:tcPr marL="1215" marR="1215" marT="1215" marB="0" anchor="ctr">
                    <a:solidFill>
                      <a:schemeClr val="tx2"/>
                    </a:solidFill>
                  </a:tcPr>
                </a:tc>
                <a:tc>
                  <a:txBody>
                    <a:bodyPr/>
                    <a:lstStyle/>
                    <a:p>
                      <a:pPr algn="ctr" fontAlgn="b"/>
                      <a:r>
                        <a:rPr lang="en-US" sz="1200" b="1" u="none" strike="noStrike" dirty="0">
                          <a:solidFill>
                            <a:schemeClr val="bg1"/>
                          </a:solidFill>
                          <a:effectLst/>
                          <a:latin typeface="Arial" pitchFamily="34" charset="0"/>
                          <a:cs typeface="Arial" pitchFamily="34" charset="0"/>
                        </a:rPr>
                        <a:t>Description</a:t>
                      </a:r>
                      <a:endParaRPr lang="en-US" sz="1200" b="1" i="0" u="none" strike="noStrike" dirty="0">
                        <a:solidFill>
                          <a:schemeClr val="bg1"/>
                        </a:solidFill>
                        <a:effectLst/>
                        <a:latin typeface="Arial" pitchFamily="34" charset="0"/>
                        <a:cs typeface="Arial" pitchFamily="34" charset="0"/>
                      </a:endParaRPr>
                    </a:p>
                  </a:txBody>
                  <a:tcPr marL="1215" marR="1215" marT="1215" marB="0" anchor="ctr">
                    <a:solidFill>
                      <a:schemeClr val="tx2"/>
                    </a:solidFill>
                  </a:tcPr>
                </a:tc>
                <a:tc>
                  <a:txBody>
                    <a:bodyPr/>
                    <a:lstStyle/>
                    <a:p>
                      <a:pPr algn="ctr" fontAlgn="b"/>
                      <a:r>
                        <a:rPr lang="en-US" sz="1200" b="1" i="0" u="none" strike="noStrike" dirty="0" smtClean="0">
                          <a:solidFill>
                            <a:schemeClr val="bg1"/>
                          </a:solidFill>
                          <a:effectLst/>
                          <a:latin typeface="Arial" pitchFamily="34" charset="0"/>
                          <a:cs typeface="Arial" pitchFamily="34" charset="0"/>
                        </a:rPr>
                        <a:t>Trend observed/insight observed</a:t>
                      </a:r>
                      <a:endParaRPr lang="en-US" sz="1200" b="1" i="0" u="none" strike="noStrike" dirty="0">
                        <a:solidFill>
                          <a:schemeClr val="bg1"/>
                        </a:solidFill>
                        <a:effectLst/>
                        <a:latin typeface="Arial" pitchFamily="34" charset="0"/>
                        <a:cs typeface="Arial" pitchFamily="34" charset="0"/>
                      </a:endParaRPr>
                    </a:p>
                  </a:txBody>
                  <a:tcPr marL="1215" marR="1215" marT="1215" marB="0" anchor="ctr">
                    <a:solidFill>
                      <a:schemeClr val="tx2"/>
                    </a:solidFill>
                  </a:tcPr>
                </a:tc>
              </a:tr>
              <a:tr h="462960">
                <a:tc>
                  <a:txBody>
                    <a:bodyPr/>
                    <a:lstStyle/>
                    <a:p>
                      <a:pPr lvl="0" algn="l" fontAlgn="b"/>
                      <a:r>
                        <a:rPr lang="en-US" sz="1200" u="none" strike="noStrike" dirty="0" err="1">
                          <a:effectLst/>
                          <a:latin typeface="Arial" pitchFamily="34" charset="0"/>
                          <a:cs typeface="Arial" pitchFamily="34" charset="0"/>
                        </a:rPr>
                        <a:t>loan_amnt</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900" u="none" strike="noStrike" dirty="0">
                          <a:effectLst/>
                          <a:latin typeface="Arial" pitchFamily="34" charset="0"/>
                          <a:cs typeface="Arial" pitchFamily="34" charset="0"/>
                        </a:rPr>
                        <a:t>The listed amount of the loan applied for by the borrower. If at some point in time, the credit department reduces the loan amount, then it will be reflected in this value.</a:t>
                      </a:r>
                      <a:endParaRPr lang="en-US" sz="9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1200" b="0" i="0" u="none" strike="noStrike" dirty="0" smtClean="0">
                          <a:solidFill>
                            <a:srgbClr val="000000"/>
                          </a:solidFill>
                          <a:effectLst/>
                          <a:latin typeface="Arial" pitchFamily="34" charset="0"/>
                          <a:cs typeface="Arial" pitchFamily="34" charset="0"/>
                        </a:rPr>
                        <a:t>High</a:t>
                      </a:r>
                      <a:r>
                        <a:rPr lang="en-US" sz="1200" b="0" i="0" u="none" strike="noStrike" baseline="0" dirty="0" smtClean="0">
                          <a:solidFill>
                            <a:srgbClr val="000000"/>
                          </a:solidFill>
                          <a:effectLst/>
                          <a:latin typeface="Arial" pitchFamily="34" charset="0"/>
                          <a:cs typeface="Arial" pitchFamily="34" charset="0"/>
                        </a:rPr>
                        <a:t> loan amount -&gt; Higher default cases</a:t>
                      </a:r>
                      <a:endParaRPr lang="en-US" sz="1200" b="0" i="0" u="none" strike="noStrike" dirty="0">
                        <a:solidFill>
                          <a:srgbClr val="000000"/>
                        </a:solidFill>
                        <a:effectLst/>
                        <a:latin typeface="Arial" pitchFamily="34" charset="0"/>
                        <a:cs typeface="Arial" pitchFamily="34" charset="0"/>
                      </a:endParaRPr>
                    </a:p>
                  </a:txBody>
                  <a:tcPr marR="1215" marT="1215" marB="0" anchor="b"/>
                </a:tc>
              </a:tr>
              <a:tr h="268541">
                <a:tc>
                  <a:txBody>
                    <a:bodyPr/>
                    <a:lstStyle/>
                    <a:p>
                      <a:pPr lvl="0" algn="l" fontAlgn="b"/>
                      <a:r>
                        <a:rPr lang="en-US" sz="1200" u="none" strike="noStrike">
                          <a:effectLst/>
                          <a:latin typeface="Arial" pitchFamily="34" charset="0"/>
                          <a:cs typeface="Arial" pitchFamily="34" charset="0"/>
                        </a:rPr>
                        <a:t>term</a:t>
                      </a:r>
                      <a:endParaRPr lang="en-US" sz="1200" b="0" i="0" u="none" strike="noStrike">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900" u="none" strike="noStrike" dirty="0">
                          <a:effectLst/>
                          <a:latin typeface="Arial" pitchFamily="34" charset="0"/>
                          <a:cs typeface="Arial" pitchFamily="34" charset="0"/>
                        </a:rPr>
                        <a:t>The number of payments on the loan. Values are in months and can be either 36 or 60.</a:t>
                      </a:r>
                      <a:endParaRPr lang="en-US" sz="9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1200" b="0" i="0" u="none" strike="noStrike" dirty="0" smtClean="0">
                          <a:solidFill>
                            <a:srgbClr val="000000"/>
                          </a:solidFill>
                          <a:effectLst/>
                          <a:latin typeface="Arial" pitchFamily="34" charset="0"/>
                          <a:cs typeface="Arial" pitchFamily="34" charset="0"/>
                        </a:rPr>
                        <a:t>% default is higher for the</a:t>
                      </a:r>
                      <a:r>
                        <a:rPr lang="en-US" sz="1200" b="0" i="0" u="none" strike="noStrike" baseline="0" dirty="0" smtClean="0">
                          <a:solidFill>
                            <a:srgbClr val="000000"/>
                          </a:solidFill>
                          <a:effectLst/>
                          <a:latin typeface="Arial" pitchFamily="34" charset="0"/>
                          <a:cs typeface="Arial" pitchFamily="34" charset="0"/>
                        </a:rPr>
                        <a:t> 60months than 36 months</a:t>
                      </a:r>
                      <a:endParaRPr lang="en-US" sz="1200" b="0" i="0" u="none" strike="noStrike" dirty="0">
                        <a:solidFill>
                          <a:srgbClr val="000000"/>
                        </a:solidFill>
                        <a:effectLst/>
                        <a:latin typeface="Arial" pitchFamily="34" charset="0"/>
                        <a:cs typeface="Arial" pitchFamily="34" charset="0"/>
                      </a:endParaRPr>
                    </a:p>
                  </a:txBody>
                  <a:tcPr marR="1215" marT="1215" marB="0" anchor="b"/>
                </a:tc>
              </a:tr>
              <a:tr h="74122">
                <a:tc>
                  <a:txBody>
                    <a:bodyPr/>
                    <a:lstStyle/>
                    <a:p>
                      <a:pPr lvl="0" algn="l" fontAlgn="b"/>
                      <a:r>
                        <a:rPr lang="en-US" sz="1200" u="none" strike="noStrike" dirty="0" err="1">
                          <a:effectLst/>
                          <a:latin typeface="Arial" pitchFamily="34" charset="0"/>
                          <a:cs typeface="Arial" pitchFamily="34" charset="0"/>
                        </a:rPr>
                        <a:t>int_rate</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900" u="none" strike="noStrike" dirty="0">
                          <a:effectLst/>
                          <a:latin typeface="Arial" pitchFamily="34" charset="0"/>
                          <a:cs typeface="Arial" pitchFamily="34" charset="0"/>
                        </a:rPr>
                        <a:t>Interest Rate on the loan</a:t>
                      </a:r>
                      <a:endParaRPr lang="en-US" sz="9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1200" b="0" i="0" u="none" strike="noStrike" kern="1200" baseline="0" dirty="0" smtClean="0">
                          <a:solidFill>
                            <a:srgbClr val="000000"/>
                          </a:solidFill>
                          <a:effectLst/>
                          <a:latin typeface="Arial" pitchFamily="34" charset="0"/>
                          <a:ea typeface="+mn-ea"/>
                          <a:cs typeface="Arial" pitchFamily="34" charset="0"/>
                        </a:rPr>
                        <a:t>Higher rate -&gt; higher % default</a:t>
                      </a:r>
                      <a:endParaRPr lang="en-US" sz="1200" b="0" i="0" u="none" strike="noStrike" kern="1200" baseline="0" dirty="0">
                        <a:solidFill>
                          <a:srgbClr val="000000"/>
                        </a:solidFill>
                        <a:effectLst/>
                        <a:latin typeface="Arial" pitchFamily="34" charset="0"/>
                        <a:ea typeface="+mn-ea"/>
                        <a:cs typeface="Arial" pitchFamily="34" charset="0"/>
                      </a:endParaRPr>
                    </a:p>
                  </a:txBody>
                  <a:tcPr marR="1215" marT="1215" marB="0" anchor="b"/>
                </a:tc>
              </a:tr>
              <a:tr h="98425">
                <a:tc>
                  <a:txBody>
                    <a:bodyPr/>
                    <a:lstStyle/>
                    <a:p>
                      <a:pPr lvl="0" algn="l" fontAlgn="b"/>
                      <a:r>
                        <a:rPr lang="en-US" sz="1200" u="none" strike="noStrike" dirty="0" err="1">
                          <a:effectLst/>
                          <a:latin typeface="Arial" pitchFamily="34" charset="0"/>
                          <a:cs typeface="Arial" pitchFamily="34" charset="0"/>
                        </a:rPr>
                        <a:t>sub_grade</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900" u="none" strike="noStrike" dirty="0">
                          <a:effectLst/>
                          <a:latin typeface="Arial" pitchFamily="34" charset="0"/>
                          <a:cs typeface="Arial" pitchFamily="34" charset="0"/>
                        </a:rPr>
                        <a:t>LC assigned loan subgrade</a:t>
                      </a:r>
                      <a:endParaRPr lang="en-US" sz="900" b="0" i="0" u="none" strike="noStrike" dirty="0">
                        <a:solidFill>
                          <a:srgbClr val="000000"/>
                        </a:solidFill>
                        <a:effectLst/>
                        <a:latin typeface="Arial" pitchFamily="34" charset="0"/>
                        <a:cs typeface="Arial" pitchFamily="34" charset="0"/>
                      </a:endParaRPr>
                    </a:p>
                  </a:txBody>
                  <a:tcPr marR="1215" marT="121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baseline="0" dirty="0" smtClean="0">
                          <a:solidFill>
                            <a:srgbClr val="000000"/>
                          </a:solidFill>
                          <a:effectLst/>
                          <a:latin typeface="Arial" pitchFamily="34" charset="0"/>
                          <a:ea typeface="+mn-ea"/>
                          <a:cs typeface="Arial" pitchFamily="34" charset="0"/>
                        </a:rPr>
                        <a:t>Higher grade -&gt; higher % default</a:t>
                      </a:r>
                    </a:p>
                  </a:txBody>
                  <a:tcPr marR="1215" marT="1215" marB="0" anchor="b"/>
                </a:tc>
              </a:tr>
              <a:tr h="244239">
                <a:tc>
                  <a:txBody>
                    <a:bodyPr/>
                    <a:lstStyle/>
                    <a:p>
                      <a:pPr lvl="0" algn="l" fontAlgn="b"/>
                      <a:r>
                        <a:rPr lang="en-US" sz="1200" u="none" strike="noStrike" dirty="0" err="1">
                          <a:effectLst/>
                          <a:latin typeface="Arial" pitchFamily="34" charset="0"/>
                          <a:cs typeface="Arial" pitchFamily="34" charset="0"/>
                        </a:rPr>
                        <a:t>annual_inc</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900" u="none" strike="noStrike" dirty="0">
                          <a:effectLst/>
                          <a:latin typeface="Arial" pitchFamily="34" charset="0"/>
                          <a:cs typeface="Arial" pitchFamily="34" charset="0"/>
                        </a:rPr>
                        <a:t>The self-reported annual income provided by the borrower during registration.</a:t>
                      </a:r>
                      <a:endParaRPr lang="en-US" sz="900" b="0" i="0" u="none" strike="noStrike" dirty="0">
                        <a:solidFill>
                          <a:srgbClr val="000000"/>
                        </a:solidFill>
                        <a:effectLst/>
                        <a:latin typeface="Arial" pitchFamily="34" charset="0"/>
                        <a:cs typeface="Arial" pitchFamily="34" charset="0"/>
                      </a:endParaRPr>
                    </a:p>
                  </a:txBody>
                  <a:tcPr marR="1215" marT="121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baseline="0" dirty="0" smtClean="0">
                          <a:solidFill>
                            <a:srgbClr val="000000"/>
                          </a:solidFill>
                          <a:effectLst/>
                          <a:latin typeface="Arial" pitchFamily="34" charset="0"/>
                          <a:ea typeface="+mn-ea"/>
                          <a:cs typeface="Arial" pitchFamily="34" charset="0"/>
                        </a:rPr>
                        <a:t>Higher income-&gt; higher % default</a:t>
                      </a:r>
                    </a:p>
                  </a:txBody>
                  <a:tcPr marR="1215" marT="1215" marB="0" anchor="b"/>
                </a:tc>
              </a:tr>
              <a:tr h="268541">
                <a:tc>
                  <a:txBody>
                    <a:bodyPr/>
                    <a:lstStyle/>
                    <a:p>
                      <a:pPr lvl="0" algn="l" fontAlgn="b"/>
                      <a:r>
                        <a:rPr lang="en-US" sz="1200" u="none" strike="noStrike" dirty="0" err="1">
                          <a:effectLst/>
                          <a:latin typeface="Arial" pitchFamily="34" charset="0"/>
                          <a:cs typeface="Arial" pitchFamily="34" charset="0"/>
                        </a:rPr>
                        <a:t>verification_status</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900" u="none" strike="noStrike" dirty="0">
                          <a:effectLst/>
                          <a:latin typeface="Arial" pitchFamily="34" charset="0"/>
                          <a:cs typeface="Arial" pitchFamily="34" charset="0"/>
                        </a:rPr>
                        <a:t>Indicates if income was verified by LC, not verified, or if the income source was verified</a:t>
                      </a:r>
                      <a:endParaRPr lang="en-US" sz="9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1200" b="0" i="0" u="none" strike="noStrike" dirty="0" smtClean="0">
                          <a:solidFill>
                            <a:srgbClr val="000000"/>
                          </a:solidFill>
                          <a:effectLst/>
                          <a:latin typeface="Arial" pitchFamily="34" charset="0"/>
                          <a:cs typeface="Arial" pitchFamily="34" charset="0"/>
                        </a:rPr>
                        <a:t>“Verified” has the highest</a:t>
                      </a:r>
                      <a:r>
                        <a:rPr lang="en-US" sz="1200" b="0" i="0" u="none" strike="noStrike" baseline="0" dirty="0" smtClean="0">
                          <a:solidFill>
                            <a:srgbClr val="000000"/>
                          </a:solidFill>
                          <a:effectLst/>
                          <a:latin typeface="Arial" pitchFamily="34" charset="0"/>
                          <a:cs typeface="Arial" pitchFamily="34" charset="0"/>
                        </a:rPr>
                        <a:t> % of default</a:t>
                      </a:r>
                      <a:endParaRPr lang="en-US" sz="1200" b="0" i="0" u="none" strike="noStrike" dirty="0">
                        <a:solidFill>
                          <a:srgbClr val="000000"/>
                        </a:solidFill>
                        <a:effectLst/>
                        <a:latin typeface="Arial" pitchFamily="34" charset="0"/>
                        <a:cs typeface="Arial" pitchFamily="34" charset="0"/>
                      </a:endParaRPr>
                    </a:p>
                  </a:txBody>
                  <a:tcPr marR="1215" marT="1215" marB="0" anchor="b"/>
                </a:tc>
              </a:tr>
              <a:tr h="122727">
                <a:tc>
                  <a:txBody>
                    <a:bodyPr/>
                    <a:lstStyle/>
                    <a:p>
                      <a:pPr lvl="0" algn="l" fontAlgn="b"/>
                      <a:r>
                        <a:rPr lang="en-US" sz="1200" u="none" strike="noStrike" dirty="0" err="1">
                          <a:effectLst/>
                          <a:latin typeface="Arial" pitchFamily="34" charset="0"/>
                          <a:cs typeface="Arial" pitchFamily="34" charset="0"/>
                        </a:rPr>
                        <a:t>issue_d</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900" u="none" strike="noStrike" dirty="0">
                          <a:effectLst/>
                          <a:latin typeface="Arial" pitchFamily="34" charset="0"/>
                          <a:cs typeface="Arial" pitchFamily="34" charset="0"/>
                        </a:rPr>
                        <a:t>The month which the loan was funded</a:t>
                      </a:r>
                      <a:endParaRPr lang="en-US" sz="9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1200" b="0" i="0" u="none" strike="noStrike" kern="1200" dirty="0" smtClean="0">
                          <a:solidFill>
                            <a:srgbClr val="000000"/>
                          </a:solidFill>
                          <a:effectLst/>
                          <a:latin typeface="Arial" pitchFamily="34" charset="0"/>
                          <a:ea typeface="+mn-ea"/>
                          <a:cs typeface="Arial" pitchFamily="34" charset="0"/>
                        </a:rPr>
                        <a:t>Extracted year from the date and Year 2007 seems to have the highest % of default</a:t>
                      </a:r>
                      <a:endParaRPr lang="en-US" sz="1200" b="0" i="0" u="none" strike="noStrike" kern="1200" dirty="0">
                        <a:solidFill>
                          <a:srgbClr val="000000"/>
                        </a:solidFill>
                        <a:effectLst/>
                        <a:latin typeface="Arial" pitchFamily="34" charset="0"/>
                        <a:ea typeface="+mn-ea"/>
                        <a:cs typeface="Arial" pitchFamily="34" charset="0"/>
                      </a:endParaRPr>
                    </a:p>
                  </a:txBody>
                  <a:tcPr marR="1215" marT="1215" marB="0" anchor="b"/>
                </a:tc>
              </a:tr>
              <a:tr h="195634">
                <a:tc>
                  <a:txBody>
                    <a:bodyPr/>
                    <a:lstStyle/>
                    <a:p>
                      <a:pPr lvl="0" algn="l" fontAlgn="b"/>
                      <a:r>
                        <a:rPr lang="en-US" sz="1200" u="none" strike="noStrike" dirty="0">
                          <a:effectLst/>
                          <a:latin typeface="Arial" pitchFamily="34" charset="0"/>
                          <a:cs typeface="Arial" pitchFamily="34" charset="0"/>
                        </a:rPr>
                        <a:t>purpose</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900" u="none" strike="noStrike" dirty="0">
                          <a:effectLst/>
                          <a:latin typeface="Arial" pitchFamily="34" charset="0"/>
                          <a:cs typeface="Arial" pitchFamily="34" charset="0"/>
                        </a:rPr>
                        <a:t>A category provided by the borrower for the loan request. </a:t>
                      </a:r>
                      <a:endParaRPr lang="en-US" sz="9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1200" b="0" i="0" u="none" strike="noStrike" kern="1200" dirty="0" smtClean="0">
                          <a:solidFill>
                            <a:srgbClr val="000000"/>
                          </a:solidFill>
                          <a:effectLst/>
                          <a:latin typeface="Arial" pitchFamily="34" charset="0"/>
                          <a:ea typeface="+mn-ea"/>
                          <a:cs typeface="Arial" pitchFamily="34" charset="0"/>
                        </a:rPr>
                        <a:t>Highest default % is for “Small business”</a:t>
                      </a:r>
                      <a:endParaRPr lang="en-US" sz="1200" b="0" i="0" u="none" strike="noStrike" kern="1200" dirty="0">
                        <a:solidFill>
                          <a:srgbClr val="000000"/>
                        </a:solidFill>
                        <a:effectLst/>
                        <a:latin typeface="Arial" pitchFamily="34" charset="0"/>
                        <a:ea typeface="+mn-ea"/>
                        <a:cs typeface="Arial" pitchFamily="34" charset="0"/>
                      </a:endParaRPr>
                    </a:p>
                  </a:txBody>
                  <a:tcPr marR="1215" marT="1215" marB="0" anchor="b"/>
                </a:tc>
              </a:tr>
              <a:tr h="171332">
                <a:tc>
                  <a:txBody>
                    <a:bodyPr/>
                    <a:lstStyle/>
                    <a:p>
                      <a:pPr lvl="0" algn="l" fontAlgn="b"/>
                      <a:r>
                        <a:rPr lang="en-US" sz="1200" u="none" strike="noStrike" dirty="0" err="1">
                          <a:effectLst/>
                          <a:latin typeface="Arial" pitchFamily="34" charset="0"/>
                          <a:cs typeface="Arial" pitchFamily="34" charset="0"/>
                        </a:rPr>
                        <a:t>addr_state</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900" i="0" u="none" strike="noStrike" dirty="0">
                          <a:effectLst/>
                          <a:latin typeface="Arial" pitchFamily="34" charset="0"/>
                          <a:cs typeface="Arial" pitchFamily="34" charset="0"/>
                        </a:rPr>
                        <a:t>The state provided by the borrower in the loan application</a:t>
                      </a:r>
                      <a:endParaRPr lang="en-US" sz="9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1200" b="0" i="0" u="none" strike="noStrike" kern="1200" dirty="0" smtClean="0">
                          <a:solidFill>
                            <a:srgbClr val="000000"/>
                          </a:solidFill>
                          <a:effectLst/>
                          <a:latin typeface="Arial" pitchFamily="34" charset="0"/>
                          <a:ea typeface="+mn-ea"/>
                          <a:cs typeface="Arial" pitchFamily="34" charset="0"/>
                        </a:rPr>
                        <a:t>Highest default % is seen for Nebraska(NE). Florida and California is also high default &amp; high number of loan cases</a:t>
                      </a:r>
                      <a:endParaRPr lang="en-US" sz="1200" b="0" i="0" u="none" strike="noStrike" kern="1200" dirty="0">
                        <a:solidFill>
                          <a:srgbClr val="000000"/>
                        </a:solidFill>
                        <a:effectLst/>
                        <a:latin typeface="Arial" pitchFamily="34" charset="0"/>
                        <a:ea typeface="+mn-ea"/>
                        <a:cs typeface="Arial" pitchFamily="34" charset="0"/>
                      </a:endParaRPr>
                    </a:p>
                  </a:txBody>
                  <a:tcPr marR="1215" marT="1215" marB="0" anchor="b"/>
                </a:tc>
              </a:tr>
              <a:tr h="584472">
                <a:tc>
                  <a:txBody>
                    <a:bodyPr/>
                    <a:lstStyle/>
                    <a:p>
                      <a:pPr lvl="0" algn="l" fontAlgn="b"/>
                      <a:r>
                        <a:rPr lang="en-US" sz="1200" u="none" strike="noStrike" dirty="0" err="1">
                          <a:effectLst/>
                          <a:latin typeface="Arial" pitchFamily="34" charset="0"/>
                          <a:cs typeface="Arial" pitchFamily="34" charset="0"/>
                        </a:rPr>
                        <a:t>dti</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900" i="0" u="none" strike="noStrike" dirty="0">
                          <a:effectLst/>
                          <a:latin typeface="Arial" pitchFamily="34" charset="0"/>
                          <a:cs typeface="Arial" pitchFamily="34" charset="0"/>
                        </a:rPr>
                        <a:t>A ratio calculated using the borrower’s total monthly debt payments on the total debt obligations, excluding mortgage and the requested LC loan, divided by the borrower’s self-reported monthly income.</a:t>
                      </a:r>
                      <a:endParaRPr lang="en-US" sz="900" b="0" i="0" u="none" strike="noStrike" dirty="0">
                        <a:solidFill>
                          <a:srgbClr val="000000"/>
                        </a:solidFill>
                        <a:effectLst/>
                        <a:latin typeface="Arial" pitchFamily="34" charset="0"/>
                        <a:cs typeface="Arial" pitchFamily="34" charset="0"/>
                      </a:endParaRPr>
                    </a:p>
                  </a:txBody>
                  <a:tcPr marR="1215" marT="1215" marB="0" anchor="b"/>
                </a:tc>
                <a:tc>
                  <a:txBody>
                    <a:bodyPr/>
                    <a:lstStyle/>
                    <a:p>
                      <a:pPr lvl="0" algn="l" fontAlgn="b"/>
                      <a:r>
                        <a:rPr lang="en-US" sz="1200" i="0" dirty="0" smtClean="0"/>
                        <a:t>Highest default % is seen for Higher DTI bands</a:t>
                      </a:r>
                      <a:endParaRPr lang="en-US" sz="1200" b="0" i="0" u="none" strike="noStrike" dirty="0">
                        <a:solidFill>
                          <a:srgbClr val="000000"/>
                        </a:solidFill>
                        <a:effectLst/>
                        <a:latin typeface="Arial" pitchFamily="34" charset="0"/>
                        <a:cs typeface="Arial" pitchFamily="34" charset="0"/>
                      </a:endParaRPr>
                    </a:p>
                  </a:txBody>
                  <a:tcPr marR="1215" marT="1215" marB="0" anchor="b"/>
                </a:tc>
              </a:tr>
            </a:tbl>
          </a:graphicData>
        </a:graphic>
      </p:graphicFrame>
    </p:spTree>
    <p:extLst>
      <p:ext uri="{BB962C8B-B14F-4D97-AF65-F5344CB8AC3E}">
        <p14:creationId xmlns:p14="http://schemas.microsoft.com/office/powerpoint/2010/main" val="4226584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Autofit/>
          </a:bodyPr>
          <a:lstStyle/>
          <a:p>
            <a:r>
              <a:rPr lang="en-IN" sz="3200" b="1" dirty="0" err="1" smtClean="0"/>
              <a:t>Univariate</a:t>
            </a:r>
            <a:r>
              <a:rPr lang="en-IN" sz="3200" b="1" dirty="0" smtClean="0"/>
              <a:t> analysis summary</a:t>
            </a:r>
            <a:endParaRPr lang="en-IN" sz="3200" b="1" dirty="0"/>
          </a:p>
        </p:txBody>
      </p:sp>
      <p:sp>
        <p:nvSpPr>
          <p:cNvPr id="26" name="Content Placeholder 1"/>
          <p:cNvSpPr>
            <a:spLocks noGrp="1"/>
          </p:cNvSpPr>
          <p:nvPr>
            <p:ph idx="1"/>
          </p:nvPr>
        </p:nvSpPr>
        <p:spPr>
          <a:xfrm>
            <a:off x="404949" y="1854926"/>
            <a:ext cx="11168742" cy="4344261"/>
          </a:xfrm>
        </p:spPr>
        <p:txBody>
          <a:bodyPr>
            <a:normAutofit/>
          </a:bodyPr>
          <a:lstStyle/>
          <a:p>
            <a:r>
              <a:rPr lang="en-US" sz="2000" dirty="0" smtClean="0"/>
              <a:t>Of all the variables identified, the following variables seem to have impact on ‘default’ cases</a:t>
            </a:r>
            <a:endParaRPr lang="en-US" sz="2000" b="1" dirty="0" smtClean="0"/>
          </a:p>
          <a:p>
            <a:pPr marL="0" indent="0">
              <a:buNone/>
            </a:pP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149294792"/>
              </p:ext>
            </p:extLst>
          </p:nvPr>
        </p:nvGraphicFramePr>
        <p:xfrm>
          <a:off x="714374" y="2298006"/>
          <a:ext cx="10868026" cy="2622151"/>
        </p:xfrm>
        <a:graphic>
          <a:graphicData uri="http://schemas.openxmlformats.org/drawingml/2006/table">
            <a:tbl>
              <a:tblPr>
                <a:tableStyleId>{93296810-A885-4BE3-A3E7-6D5BEEA58F35}</a:tableStyleId>
              </a:tblPr>
              <a:tblGrid>
                <a:gridCol w="1353378"/>
                <a:gridCol w="4757324"/>
                <a:gridCol w="4757324"/>
              </a:tblGrid>
              <a:tr h="340419">
                <a:tc>
                  <a:txBody>
                    <a:bodyPr/>
                    <a:lstStyle/>
                    <a:p>
                      <a:pPr algn="ctr" fontAlgn="b"/>
                      <a:r>
                        <a:rPr lang="en-US" sz="1200" b="1" u="none" strike="noStrike" dirty="0">
                          <a:solidFill>
                            <a:schemeClr val="bg1"/>
                          </a:solidFill>
                          <a:effectLst/>
                          <a:latin typeface="Arial" pitchFamily="34" charset="0"/>
                          <a:cs typeface="Arial" pitchFamily="34" charset="0"/>
                        </a:rPr>
                        <a:t>Variable</a:t>
                      </a:r>
                      <a:endParaRPr lang="en-US" sz="1200" b="1" i="0" u="none" strike="noStrike" dirty="0">
                        <a:solidFill>
                          <a:schemeClr val="bg1"/>
                        </a:solidFill>
                        <a:effectLst/>
                        <a:latin typeface="Arial" pitchFamily="34" charset="0"/>
                        <a:cs typeface="Arial" pitchFamily="34" charset="0"/>
                      </a:endParaRPr>
                    </a:p>
                  </a:txBody>
                  <a:tcPr marR="1215" marT="1215" marB="0" anchor="ctr">
                    <a:solidFill>
                      <a:schemeClr val="tx2"/>
                    </a:solidFill>
                  </a:tcPr>
                </a:tc>
                <a:tc>
                  <a:txBody>
                    <a:bodyPr/>
                    <a:lstStyle/>
                    <a:p>
                      <a:pPr algn="ctr" fontAlgn="b"/>
                      <a:r>
                        <a:rPr lang="en-US" sz="1200" b="1" u="none" strike="noStrike" dirty="0">
                          <a:solidFill>
                            <a:schemeClr val="bg1"/>
                          </a:solidFill>
                          <a:effectLst/>
                          <a:latin typeface="Arial" pitchFamily="34" charset="0"/>
                          <a:cs typeface="Arial" pitchFamily="34" charset="0"/>
                        </a:rPr>
                        <a:t>Description</a:t>
                      </a:r>
                      <a:endParaRPr lang="en-US" sz="1200" b="1" i="0" u="none" strike="noStrike" dirty="0">
                        <a:solidFill>
                          <a:schemeClr val="bg1"/>
                        </a:solidFill>
                        <a:effectLst/>
                        <a:latin typeface="Arial" pitchFamily="34" charset="0"/>
                        <a:cs typeface="Arial" pitchFamily="34" charset="0"/>
                      </a:endParaRPr>
                    </a:p>
                  </a:txBody>
                  <a:tcPr marR="1215" marT="1215" marB="0" anchor="ctr">
                    <a:solidFill>
                      <a:schemeClr val="tx2"/>
                    </a:solidFill>
                  </a:tcPr>
                </a:tc>
                <a:tc>
                  <a:txBody>
                    <a:bodyPr/>
                    <a:lstStyle/>
                    <a:p>
                      <a:pPr algn="ctr" fontAlgn="b"/>
                      <a:r>
                        <a:rPr lang="en-US" sz="1200" b="1" i="0" u="none" strike="noStrike" dirty="0" smtClean="0">
                          <a:solidFill>
                            <a:schemeClr val="bg1"/>
                          </a:solidFill>
                          <a:effectLst/>
                          <a:latin typeface="Arial" pitchFamily="34" charset="0"/>
                          <a:cs typeface="Arial" pitchFamily="34" charset="0"/>
                        </a:rPr>
                        <a:t>Trend observed/insight observed</a:t>
                      </a:r>
                      <a:endParaRPr lang="en-US" sz="1200" b="1" i="0" u="none" strike="noStrike" dirty="0">
                        <a:solidFill>
                          <a:schemeClr val="bg1"/>
                        </a:solidFill>
                        <a:effectLst/>
                        <a:latin typeface="Arial" pitchFamily="34" charset="0"/>
                        <a:cs typeface="Arial" pitchFamily="34" charset="0"/>
                      </a:endParaRPr>
                    </a:p>
                  </a:txBody>
                  <a:tcPr marR="1215" marT="1215" marB="0" anchor="ctr">
                    <a:solidFill>
                      <a:schemeClr val="tx2"/>
                    </a:solidFill>
                  </a:tcPr>
                </a:tc>
              </a:tr>
              <a:tr h="317146">
                <a:tc>
                  <a:txBody>
                    <a:bodyPr/>
                    <a:lstStyle/>
                    <a:p>
                      <a:pPr algn="l" fontAlgn="b"/>
                      <a:r>
                        <a:rPr lang="en-US" sz="1200" u="none" strike="noStrike" dirty="0">
                          <a:effectLst/>
                          <a:latin typeface="Arial" pitchFamily="34" charset="0"/>
                          <a:cs typeface="Arial" pitchFamily="34" charset="0"/>
                        </a:rPr>
                        <a:t>delinq_2yrs</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algn="l" fontAlgn="b"/>
                      <a:r>
                        <a:rPr lang="en-US" sz="1050" u="none" strike="noStrike" dirty="0">
                          <a:effectLst/>
                          <a:latin typeface="Arial" pitchFamily="34" charset="0"/>
                          <a:cs typeface="Arial" pitchFamily="34" charset="0"/>
                        </a:rPr>
                        <a:t>The number of 30+ days past-due incidences of delinquency in the borrower's credit file for the past 2 years</a:t>
                      </a:r>
                      <a:endParaRPr lang="en-US" sz="1050" b="0" i="0" u="none" strike="noStrike" dirty="0">
                        <a:solidFill>
                          <a:srgbClr val="000000"/>
                        </a:solidFill>
                        <a:effectLst/>
                        <a:latin typeface="Arial" pitchFamily="34" charset="0"/>
                        <a:cs typeface="Arial" pitchFamily="34" charset="0"/>
                      </a:endParaRPr>
                    </a:p>
                  </a:txBody>
                  <a:tcPr marR="1215" marT="1215" marB="0" anchor="b"/>
                </a:tc>
                <a:tc>
                  <a:txBody>
                    <a:bodyPr/>
                    <a:lstStyle/>
                    <a:p>
                      <a:pPr algn="l" fontAlgn="b"/>
                      <a:r>
                        <a:rPr lang="en-US" sz="1200" b="0" i="0" u="none" strike="noStrike" dirty="0" smtClean="0">
                          <a:solidFill>
                            <a:srgbClr val="000000"/>
                          </a:solidFill>
                          <a:effectLst/>
                          <a:latin typeface="Arial" pitchFamily="34" charset="0"/>
                          <a:cs typeface="Arial" pitchFamily="34" charset="0"/>
                        </a:rPr>
                        <a:t>High #</a:t>
                      </a:r>
                      <a:r>
                        <a:rPr lang="en-US" sz="1200" b="0" i="0" u="none" strike="noStrike" baseline="0" dirty="0" smtClean="0">
                          <a:solidFill>
                            <a:srgbClr val="000000"/>
                          </a:solidFill>
                          <a:effectLst/>
                          <a:latin typeface="Arial" pitchFamily="34" charset="0"/>
                          <a:cs typeface="Arial" pitchFamily="34" charset="0"/>
                        </a:rPr>
                        <a:t> of delinquencies -&gt; high % defaults</a:t>
                      </a:r>
                      <a:endParaRPr lang="en-US" sz="1200" b="0" i="0" u="none" strike="noStrike" dirty="0">
                        <a:solidFill>
                          <a:srgbClr val="000000"/>
                        </a:solidFill>
                        <a:effectLst/>
                        <a:latin typeface="Arial" pitchFamily="34" charset="0"/>
                        <a:cs typeface="Arial" pitchFamily="34" charset="0"/>
                      </a:endParaRPr>
                    </a:p>
                  </a:txBody>
                  <a:tcPr marR="1215" marT="1215" marB="0" anchor="b"/>
                </a:tc>
              </a:tr>
              <a:tr h="195634">
                <a:tc>
                  <a:txBody>
                    <a:bodyPr/>
                    <a:lstStyle/>
                    <a:p>
                      <a:pPr algn="l" fontAlgn="b"/>
                      <a:r>
                        <a:rPr lang="en-US" sz="1200" u="none" strike="noStrike">
                          <a:effectLst/>
                          <a:latin typeface="Arial" pitchFamily="34" charset="0"/>
                          <a:cs typeface="Arial" pitchFamily="34" charset="0"/>
                        </a:rPr>
                        <a:t>earliest_cr_line</a:t>
                      </a:r>
                      <a:endParaRPr lang="en-US" sz="1200" b="0" i="0" u="none" strike="noStrike">
                        <a:solidFill>
                          <a:srgbClr val="000000"/>
                        </a:solidFill>
                        <a:effectLst/>
                        <a:latin typeface="Arial" pitchFamily="34" charset="0"/>
                        <a:cs typeface="Arial" pitchFamily="34" charset="0"/>
                      </a:endParaRPr>
                    </a:p>
                  </a:txBody>
                  <a:tcPr marR="1215" marT="1215" marB="0" anchor="b"/>
                </a:tc>
                <a:tc>
                  <a:txBody>
                    <a:bodyPr/>
                    <a:lstStyle/>
                    <a:p>
                      <a:pPr algn="l" fontAlgn="b"/>
                      <a:r>
                        <a:rPr lang="en-US" sz="1050" u="none" strike="noStrike" dirty="0">
                          <a:effectLst/>
                          <a:latin typeface="Arial" pitchFamily="34" charset="0"/>
                          <a:cs typeface="Arial" pitchFamily="34" charset="0"/>
                        </a:rPr>
                        <a:t>The month the borrower's earliest reported credit line was opened</a:t>
                      </a:r>
                      <a:endParaRPr lang="en-US" sz="1050" b="0" i="0" u="none" strike="noStrike" dirty="0">
                        <a:solidFill>
                          <a:srgbClr val="000000"/>
                        </a:solidFill>
                        <a:effectLst/>
                        <a:latin typeface="Arial" pitchFamily="34" charset="0"/>
                        <a:cs typeface="Arial" pitchFamily="34" charset="0"/>
                      </a:endParaRPr>
                    </a:p>
                  </a:txBody>
                  <a:tcPr marR="1215" marT="1215" marB="0" anchor="b"/>
                </a:tc>
                <a:tc>
                  <a:txBody>
                    <a:bodyPr/>
                    <a:lstStyle/>
                    <a:p>
                      <a:pPr algn="l" fontAlgn="b"/>
                      <a:r>
                        <a:rPr lang="en-US" sz="1200" b="0" i="0" u="none" strike="noStrike" dirty="0" smtClean="0">
                          <a:solidFill>
                            <a:srgbClr val="000000"/>
                          </a:solidFill>
                          <a:effectLst/>
                          <a:latin typeface="Arial" pitchFamily="34" charset="0"/>
                          <a:cs typeface="Arial" pitchFamily="34" charset="0"/>
                        </a:rPr>
                        <a:t>Credit lines reported in years 2007 &amp; 2008 had the highest default</a:t>
                      </a:r>
                      <a:endParaRPr lang="en-US" sz="1200" b="0" i="0" u="none" strike="noStrike" dirty="0">
                        <a:solidFill>
                          <a:srgbClr val="000000"/>
                        </a:solidFill>
                        <a:effectLst/>
                        <a:latin typeface="Arial" pitchFamily="34" charset="0"/>
                        <a:cs typeface="Arial" pitchFamily="34" charset="0"/>
                      </a:endParaRPr>
                    </a:p>
                  </a:txBody>
                  <a:tcPr marR="1215" marT="1215" marB="0" anchor="b"/>
                </a:tc>
              </a:tr>
              <a:tr h="219936">
                <a:tc>
                  <a:txBody>
                    <a:bodyPr/>
                    <a:lstStyle/>
                    <a:p>
                      <a:pPr algn="l" fontAlgn="b"/>
                      <a:r>
                        <a:rPr lang="en-US" sz="1200" u="none" strike="noStrike" dirty="0">
                          <a:effectLst/>
                          <a:latin typeface="Arial" pitchFamily="34" charset="0"/>
                          <a:cs typeface="Arial" pitchFamily="34" charset="0"/>
                        </a:rPr>
                        <a:t>inq_last_6mths</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algn="l" fontAlgn="b"/>
                      <a:r>
                        <a:rPr lang="en-US" sz="1050" u="none" strike="noStrike" dirty="0">
                          <a:effectLst/>
                          <a:latin typeface="Arial" pitchFamily="34" charset="0"/>
                          <a:cs typeface="Arial" pitchFamily="34" charset="0"/>
                        </a:rPr>
                        <a:t>The number of inquiries in past 6 months (excluding auto and mortgage inquiries)</a:t>
                      </a:r>
                      <a:endParaRPr lang="en-US" sz="1050" b="0" i="0" u="none" strike="noStrike" dirty="0">
                        <a:solidFill>
                          <a:srgbClr val="000000"/>
                        </a:solidFill>
                        <a:effectLst/>
                        <a:latin typeface="Arial" pitchFamily="34" charset="0"/>
                        <a:cs typeface="Arial" pitchFamily="34" charset="0"/>
                      </a:endParaRPr>
                    </a:p>
                  </a:txBody>
                  <a:tcPr marR="1215" marT="1215" marB="0" anchor="b"/>
                </a:tc>
                <a:tc>
                  <a:txBody>
                    <a:bodyPr/>
                    <a:lstStyle/>
                    <a:p>
                      <a:pPr algn="l" fontAlgn="b"/>
                      <a:r>
                        <a:rPr lang="en-US" sz="1200" b="0" i="0" u="none" strike="noStrike" dirty="0" smtClean="0">
                          <a:solidFill>
                            <a:srgbClr val="000000"/>
                          </a:solidFill>
                          <a:effectLst/>
                          <a:latin typeface="Arial" pitchFamily="34" charset="0"/>
                          <a:cs typeface="Arial" pitchFamily="34" charset="0"/>
                        </a:rPr>
                        <a:t>More enquires -&gt; higher default%</a:t>
                      </a:r>
                      <a:endParaRPr lang="en-US" sz="1200" b="0" i="0" u="none" strike="noStrike" dirty="0">
                        <a:solidFill>
                          <a:srgbClr val="000000"/>
                        </a:solidFill>
                        <a:effectLst/>
                        <a:latin typeface="Arial" pitchFamily="34" charset="0"/>
                        <a:cs typeface="Arial" pitchFamily="34" charset="0"/>
                      </a:endParaRPr>
                    </a:p>
                  </a:txBody>
                  <a:tcPr marR="1215" marT="1215" marB="0" anchor="b"/>
                </a:tc>
              </a:tr>
              <a:tr h="98425">
                <a:tc>
                  <a:txBody>
                    <a:bodyPr/>
                    <a:lstStyle/>
                    <a:p>
                      <a:pPr algn="l" fontAlgn="b"/>
                      <a:r>
                        <a:rPr lang="en-US" sz="1200" u="none" strike="noStrike">
                          <a:effectLst/>
                          <a:latin typeface="Arial" pitchFamily="34" charset="0"/>
                          <a:cs typeface="Arial" pitchFamily="34" charset="0"/>
                        </a:rPr>
                        <a:t>pub_rec</a:t>
                      </a:r>
                      <a:endParaRPr lang="en-US" sz="1200" b="0" i="0" u="none" strike="noStrike">
                        <a:solidFill>
                          <a:srgbClr val="000000"/>
                        </a:solidFill>
                        <a:effectLst/>
                        <a:latin typeface="Arial" pitchFamily="34" charset="0"/>
                        <a:cs typeface="Arial" pitchFamily="34" charset="0"/>
                      </a:endParaRPr>
                    </a:p>
                  </a:txBody>
                  <a:tcPr marR="1215" marT="1215" marB="0" anchor="b"/>
                </a:tc>
                <a:tc>
                  <a:txBody>
                    <a:bodyPr/>
                    <a:lstStyle/>
                    <a:p>
                      <a:pPr algn="l" fontAlgn="b"/>
                      <a:r>
                        <a:rPr lang="en-US" sz="1050" u="none" strike="noStrike" dirty="0">
                          <a:effectLst/>
                          <a:latin typeface="Arial" pitchFamily="34" charset="0"/>
                          <a:cs typeface="Arial" pitchFamily="34" charset="0"/>
                        </a:rPr>
                        <a:t>Number of derogatory public records</a:t>
                      </a:r>
                      <a:endParaRPr lang="en-US" sz="1050" b="0" i="0" u="none" strike="noStrike" dirty="0">
                        <a:solidFill>
                          <a:srgbClr val="000000"/>
                        </a:solidFill>
                        <a:effectLst/>
                        <a:latin typeface="Arial" pitchFamily="34" charset="0"/>
                        <a:cs typeface="Arial" pitchFamily="34" charset="0"/>
                      </a:endParaRPr>
                    </a:p>
                  </a:txBody>
                  <a:tcPr marR="1215" marT="121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smtClean="0">
                        <a:solidFill>
                          <a:srgbClr val="000000"/>
                        </a:solidFill>
                        <a:effectLst/>
                        <a:latin typeface="Arial" pitchFamily="34" charset="0"/>
                        <a:cs typeface="Arial" pitchFamily="34"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Arial" pitchFamily="34" charset="0"/>
                          <a:cs typeface="Arial" pitchFamily="34" charset="0"/>
                        </a:rPr>
                        <a:t>More enquires -&gt; higher default%</a:t>
                      </a:r>
                    </a:p>
                  </a:txBody>
                  <a:tcPr marR="1215" marT="1215" marB="0" anchor="b"/>
                </a:tc>
              </a:tr>
              <a:tr h="341448">
                <a:tc>
                  <a:txBody>
                    <a:bodyPr/>
                    <a:lstStyle/>
                    <a:p>
                      <a:pPr algn="l" fontAlgn="b"/>
                      <a:r>
                        <a:rPr lang="en-US" sz="1200" u="none" strike="noStrike">
                          <a:effectLst/>
                          <a:latin typeface="Arial" pitchFamily="34" charset="0"/>
                          <a:cs typeface="Arial" pitchFamily="34" charset="0"/>
                        </a:rPr>
                        <a:t>revol_util</a:t>
                      </a:r>
                      <a:endParaRPr lang="en-US" sz="1200" b="0" i="0" u="none" strike="noStrike">
                        <a:solidFill>
                          <a:srgbClr val="000000"/>
                        </a:solidFill>
                        <a:effectLst/>
                        <a:latin typeface="Arial" pitchFamily="34" charset="0"/>
                        <a:cs typeface="Arial" pitchFamily="34" charset="0"/>
                      </a:endParaRPr>
                    </a:p>
                  </a:txBody>
                  <a:tcPr marR="1215" marT="1215" marB="0" anchor="b"/>
                </a:tc>
                <a:tc>
                  <a:txBody>
                    <a:bodyPr/>
                    <a:lstStyle/>
                    <a:p>
                      <a:pPr algn="l" fontAlgn="b"/>
                      <a:r>
                        <a:rPr lang="en-US" sz="1050" u="none" strike="noStrike" dirty="0">
                          <a:effectLst/>
                          <a:latin typeface="Arial" pitchFamily="34" charset="0"/>
                          <a:cs typeface="Arial" pitchFamily="34" charset="0"/>
                        </a:rPr>
                        <a:t>Revolving line utilization rate, or the amount of credit the borrower is using relative to all available revolving credit.</a:t>
                      </a:r>
                      <a:endParaRPr lang="en-US" sz="1050" b="0" i="0" u="none" strike="noStrike" dirty="0">
                        <a:solidFill>
                          <a:srgbClr val="000000"/>
                        </a:solidFill>
                        <a:effectLst/>
                        <a:latin typeface="Arial" pitchFamily="34" charset="0"/>
                        <a:cs typeface="Arial" pitchFamily="34" charset="0"/>
                      </a:endParaRPr>
                    </a:p>
                  </a:txBody>
                  <a:tcPr marR="1215" marT="1215" marB="0" anchor="b"/>
                </a:tc>
                <a:tc>
                  <a:txBody>
                    <a:bodyPr/>
                    <a:lstStyle/>
                    <a:p>
                      <a:pPr algn="l" fontAlgn="b"/>
                      <a:r>
                        <a:rPr lang="en-US" sz="1200" b="0" i="0" u="none" strike="noStrike" dirty="0" smtClean="0">
                          <a:solidFill>
                            <a:srgbClr val="000000"/>
                          </a:solidFill>
                          <a:effectLst/>
                          <a:latin typeface="Arial" pitchFamily="34" charset="0"/>
                          <a:cs typeface="Arial" pitchFamily="34" charset="0"/>
                        </a:rPr>
                        <a:t>Higher % utilization of revolving balance band -&gt;</a:t>
                      </a:r>
                      <a:r>
                        <a:rPr lang="en-US" sz="1200" b="0" i="0" u="none" strike="noStrike" baseline="0" dirty="0" smtClean="0">
                          <a:solidFill>
                            <a:srgbClr val="000000"/>
                          </a:solidFill>
                          <a:effectLst/>
                          <a:latin typeface="Arial" pitchFamily="34" charset="0"/>
                          <a:cs typeface="Arial" pitchFamily="34" charset="0"/>
                        </a:rPr>
                        <a:t> higher default rate</a:t>
                      </a:r>
                      <a:endParaRPr lang="en-US" sz="1200" b="0" i="0" u="none" strike="noStrike" dirty="0">
                        <a:solidFill>
                          <a:srgbClr val="000000"/>
                        </a:solidFill>
                        <a:effectLst/>
                        <a:latin typeface="Arial" pitchFamily="34" charset="0"/>
                        <a:cs typeface="Arial" pitchFamily="34" charset="0"/>
                      </a:endParaRPr>
                    </a:p>
                  </a:txBody>
                  <a:tcPr marR="1215" marT="1215" marB="0" anchor="b"/>
                </a:tc>
              </a:tr>
              <a:tr h="147029">
                <a:tc>
                  <a:txBody>
                    <a:bodyPr/>
                    <a:lstStyle/>
                    <a:p>
                      <a:pPr algn="l" fontAlgn="b"/>
                      <a:r>
                        <a:rPr lang="en-US" sz="1200" u="none" strike="noStrike" dirty="0" err="1">
                          <a:effectLst/>
                          <a:latin typeface="Arial" pitchFamily="34" charset="0"/>
                          <a:cs typeface="Arial" pitchFamily="34" charset="0"/>
                        </a:rPr>
                        <a:t>total_pymnt</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algn="l" fontAlgn="b"/>
                      <a:r>
                        <a:rPr lang="en-US" sz="1050" u="none" strike="noStrike" dirty="0">
                          <a:effectLst/>
                          <a:latin typeface="Arial" pitchFamily="34" charset="0"/>
                          <a:cs typeface="Arial" pitchFamily="34" charset="0"/>
                        </a:rPr>
                        <a:t>Payments received to date for total amount funded</a:t>
                      </a:r>
                      <a:endParaRPr lang="en-US" sz="1050" b="0" i="0" u="none" strike="noStrike" dirty="0">
                        <a:solidFill>
                          <a:srgbClr val="000000"/>
                        </a:solidFill>
                        <a:effectLst/>
                        <a:latin typeface="Arial" pitchFamily="34" charset="0"/>
                        <a:cs typeface="Arial" pitchFamily="34" charset="0"/>
                      </a:endParaRPr>
                    </a:p>
                  </a:txBody>
                  <a:tcPr marR="1215" marT="1215" marB="0" anchor="b"/>
                </a:tc>
                <a:tc>
                  <a:txBody>
                    <a:bodyPr/>
                    <a:lstStyle/>
                    <a:p>
                      <a:pPr algn="l" fontAlgn="b"/>
                      <a:r>
                        <a:rPr lang="en-US" sz="1200" b="0" i="0" u="none" strike="noStrike" dirty="0" smtClean="0">
                          <a:solidFill>
                            <a:srgbClr val="000000"/>
                          </a:solidFill>
                          <a:effectLst/>
                          <a:latin typeface="Arial" pitchFamily="34" charset="0"/>
                          <a:cs typeface="Arial" pitchFamily="34" charset="0"/>
                        </a:rPr>
                        <a:t>If payment made is lesser -&gt;</a:t>
                      </a:r>
                      <a:r>
                        <a:rPr lang="en-US" sz="1200" b="0" i="0" u="none" strike="noStrike" baseline="0" dirty="0" smtClean="0">
                          <a:solidFill>
                            <a:srgbClr val="000000"/>
                          </a:solidFill>
                          <a:effectLst/>
                          <a:latin typeface="Arial" pitchFamily="34" charset="0"/>
                          <a:cs typeface="Arial" pitchFamily="34" charset="0"/>
                        </a:rPr>
                        <a:t> higher chances of default</a:t>
                      </a:r>
                      <a:endParaRPr lang="en-US" sz="1200" b="0" i="0" u="none" strike="noStrike" dirty="0">
                        <a:solidFill>
                          <a:srgbClr val="000000"/>
                        </a:solidFill>
                        <a:effectLst/>
                        <a:latin typeface="Arial" pitchFamily="34" charset="0"/>
                        <a:cs typeface="Arial" pitchFamily="34" charset="0"/>
                      </a:endParaRPr>
                    </a:p>
                  </a:txBody>
                  <a:tcPr marR="1215" marT="1215" marB="0" anchor="b"/>
                </a:tc>
              </a:tr>
              <a:tr h="147029">
                <a:tc>
                  <a:txBody>
                    <a:bodyPr/>
                    <a:lstStyle/>
                    <a:p>
                      <a:pPr algn="l" fontAlgn="b"/>
                      <a:r>
                        <a:rPr lang="en-US" sz="1200" u="none" strike="noStrike" dirty="0" err="1">
                          <a:effectLst/>
                          <a:latin typeface="Arial" pitchFamily="34" charset="0"/>
                          <a:cs typeface="Arial" pitchFamily="34" charset="0"/>
                        </a:rPr>
                        <a:t>last_credit_pull_d</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algn="l" fontAlgn="b"/>
                      <a:r>
                        <a:rPr lang="en-US" sz="1050" u="none" strike="noStrike" dirty="0">
                          <a:effectLst/>
                          <a:latin typeface="Arial" pitchFamily="34" charset="0"/>
                          <a:cs typeface="Arial" pitchFamily="34" charset="0"/>
                        </a:rPr>
                        <a:t>The most recent month LC pulled credit for this loan</a:t>
                      </a:r>
                      <a:endParaRPr lang="en-US" sz="1050" b="0" i="0" u="none" strike="noStrike" dirty="0">
                        <a:solidFill>
                          <a:srgbClr val="000000"/>
                        </a:solidFill>
                        <a:effectLst/>
                        <a:latin typeface="Arial" pitchFamily="34" charset="0"/>
                        <a:cs typeface="Arial" pitchFamily="34" charset="0"/>
                      </a:endParaRPr>
                    </a:p>
                  </a:txBody>
                  <a:tcPr marR="1215" marT="1215" marB="0" anchor="b"/>
                </a:tc>
                <a:tc>
                  <a:txBody>
                    <a:bodyPr/>
                    <a:lstStyle/>
                    <a:p>
                      <a:pPr algn="l" fontAlgn="b"/>
                      <a:r>
                        <a:rPr lang="en-US" sz="1200" b="0" i="0" u="none" strike="noStrike" dirty="0" smtClean="0">
                          <a:solidFill>
                            <a:srgbClr val="000000"/>
                          </a:solidFill>
                          <a:effectLst/>
                          <a:latin typeface="Arial" pitchFamily="34" charset="0"/>
                          <a:cs typeface="Arial" pitchFamily="34" charset="0"/>
                        </a:rPr>
                        <a:t>% default is higher towards recent years</a:t>
                      </a:r>
                      <a:endParaRPr lang="en-US" sz="1200" b="0" i="0" u="none" strike="noStrike" dirty="0">
                        <a:solidFill>
                          <a:srgbClr val="000000"/>
                        </a:solidFill>
                        <a:effectLst/>
                        <a:latin typeface="Arial" pitchFamily="34" charset="0"/>
                        <a:cs typeface="Arial" pitchFamily="34" charset="0"/>
                      </a:endParaRPr>
                    </a:p>
                  </a:txBody>
                  <a:tcPr marR="1215" marT="1215" marB="0" anchor="b"/>
                </a:tc>
              </a:tr>
              <a:tr h="122727">
                <a:tc>
                  <a:txBody>
                    <a:bodyPr/>
                    <a:lstStyle/>
                    <a:p>
                      <a:pPr algn="l" fontAlgn="b"/>
                      <a:r>
                        <a:rPr lang="en-US" sz="1200" u="none" strike="noStrike" dirty="0" err="1">
                          <a:effectLst/>
                          <a:latin typeface="Arial" pitchFamily="34" charset="0"/>
                          <a:cs typeface="Arial" pitchFamily="34" charset="0"/>
                        </a:rPr>
                        <a:t>pub_rec_bankruptcies</a:t>
                      </a:r>
                      <a:endParaRPr lang="en-US" sz="1200" b="0" i="0" u="none" strike="noStrike" dirty="0">
                        <a:solidFill>
                          <a:srgbClr val="000000"/>
                        </a:solidFill>
                        <a:effectLst/>
                        <a:latin typeface="Arial" pitchFamily="34" charset="0"/>
                        <a:cs typeface="Arial" pitchFamily="34" charset="0"/>
                      </a:endParaRPr>
                    </a:p>
                  </a:txBody>
                  <a:tcPr marR="1215" marT="1215" marB="0" anchor="b"/>
                </a:tc>
                <a:tc>
                  <a:txBody>
                    <a:bodyPr/>
                    <a:lstStyle/>
                    <a:p>
                      <a:pPr algn="l" fontAlgn="b"/>
                      <a:r>
                        <a:rPr lang="en-US" sz="1050" u="none" strike="noStrike" dirty="0">
                          <a:effectLst/>
                          <a:latin typeface="Arial" pitchFamily="34" charset="0"/>
                          <a:cs typeface="Arial" pitchFamily="34" charset="0"/>
                        </a:rPr>
                        <a:t>Number of public record bankruptcies</a:t>
                      </a:r>
                      <a:endParaRPr lang="en-US" sz="1050" b="0" i="0" u="none" strike="noStrike" dirty="0">
                        <a:solidFill>
                          <a:srgbClr val="000000"/>
                        </a:solidFill>
                        <a:effectLst/>
                        <a:latin typeface="Arial" pitchFamily="34" charset="0"/>
                        <a:cs typeface="Arial" pitchFamily="34" charset="0"/>
                      </a:endParaRPr>
                    </a:p>
                  </a:txBody>
                  <a:tcPr marR="1215" marT="1215" marB="0" anchor="b"/>
                </a:tc>
                <a:tc>
                  <a:txBody>
                    <a:bodyPr/>
                    <a:lstStyle/>
                    <a:p>
                      <a:pPr algn="l" fontAlgn="b"/>
                      <a:r>
                        <a:rPr lang="en-US" sz="1200" b="0" i="0" u="none" strike="noStrike" dirty="0" smtClean="0">
                          <a:solidFill>
                            <a:srgbClr val="000000"/>
                          </a:solidFill>
                          <a:effectLst/>
                          <a:latin typeface="Arial" pitchFamily="34" charset="0"/>
                          <a:cs typeface="Arial" pitchFamily="34" charset="0"/>
                        </a:rPr>
                        <a:t>High</a:t>
                      </a:r>
                      <a:r>
                        <a:rPr lang="en-US" sz="1200" b="0" i="0" u="none" strike="noStrike" baseline="0" dirty="0" smtClean="0">
                          <a:solidFill>
                            <a:srgbClr val="000000"/>
                          </a:solidFill>
                          <a:effectLst/>
                          <a:latin typeface="Arial" pitchFamily="34" charset="0"/>
                          <a:cs typeface="Arial" pitchFamily="34" charset="0"/>
                        </a:rPr>
                        <a:t>er number records -&gt; higher default. This column is highly correlated to “</a:t>
                      </a:r>
                      <a:r>
                        <a:rPr lang="en-US" sz="1200" b="0" i="0" u="none" strike="noStrike" baseline="0" dirty="0" err="1" smtClean="0">
                          <a:solidFill>
                            <a:srgbClr val="000000"/>
                          </a:solidFill>
                          <a:effectLst/>
                          <a:latin typeface="Arial" pitchFamily="34" charset="0"/>
                          <a:cs typeface="Arial" pitchFamily="34" charset="0"/>
                        </a:rPr>
                        <a:t>Pub_rec</a:t>
                      </a:r>
                      <a:r>
                        <a:rPr lang="en-US" sz="1200" b="0" i="0" u="none" strike="noStrike" baseline="0" dirty="0" smtClean="0">
                          <a:solidFill>
                            <a:srgbClr val="000000"/>
                          </a:solidFill>
                          <a:effectLst/>
                          <a:latin typeface="Arial" pitchFamily="34" charset="0"/>
                          <a:cs typeface="Arial" pitchFamily="34" charset="0"/>
                        </a:rPr>
                        <a:t>” field</a:t>
                      </a:r>
                      <a:endParaRPr lang="en-US" sz="1200" b="0" i="0" u="none" strike="noStrike" dirty="0">
                        <a:solidFill>
                          <a:srgbClr val="000000"/>
                        </a:solidFill>
                        <a:effectLst/>
                        <a:latin typeface="Arial" pitchFamily="34" charset="0"/>
                        <a:cs typeface="Arial" pitchFamily="34" charset="0"/>
                      </a:endParaRPr>
                    </a:p>
                  </a:txBody>
                  <a:tcPr marR="1215" marT="1215" marB="0" anchor="b"/>
                </a:tc>
              </a:tr>
            </a:tbl>
          </a:graphicData>
        </a:graphic>
      </p:graphicFrame>
    </p:spTree>
    <p:extLst>
      <p:ext uri="{BB962C8B-B14F-4D97-AF65-F5344CB8AC3E}">
        <p14:creationId xmlns:p14="http://schemas.microsoft.com/office/powerpoint/2010/main" val="203890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3519" y="792480"/>
            <a:ext cx="9313817" cy="856138"/>
          </a:xfrm>
        </p:spPr>
        <p:txBody>
          <a:bodyPr>
            <a:noAutofit/>
          </a:bodyPr>
          <a:lstStyle/>
          <a:p>
            <a:r>
              <a:rPr lang="en-IN" sz="2800" b="1" dirty="0" smtClean="0"/>
              <a:t>Loan amount histogram</a:t>
            </a:r>
            <a:br>
              <a:rPr lang="en-IN" sz="2800" b="1" dirty="0" smtClean="0"/>
            </a:br>
            <a:r>
              <a:rPr lang="en-IN" sz="2000" i="1" dirty="0"/>
              <a:t>Higher the loan amount , more case of default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89" y="2724149"/>
            <a:ext cx="6201286" cy="309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6172200" y="85725"/>
            <a:ext cx="19050" cy="67722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6296025" y="775335"/>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fontAlgn="b"/>
            <a:r>
              <a:rPr lang="en-IN" sz="2800" b="1" dirty="0" smtClean="0"/>
              <a:t>Term</a:t>
            </a:r>
            <a:br>
              <a:rPr lang="en-IN" sz="2800" b="1" dirty="0" smtClean="0"/>
            </a:br>
            <a:r>
              <a:rPr lang="en-US" sz="2000" i="1" dirty="0" smtClean="0"/>
              <a:t>% default is higher for the 60months than </a:t>
            </a:r>
          </a:p>
          <a:p>
            <a:pPr fontAlgn="b"/>
            <a:r>
              <a:rPr lang="en-US" sz="2000" i="1" dirty="0" smtClean="0"/>
              <a:t>36 months</a:t>
            </a:r>
            <a:endParaRPr lang="en-US" sz="2000" i="1"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025" y="2803928"/>
            <a:ext cx="5553075" cy="288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836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ogAAAFVCAYAAABsAR7WAAAABHNCSVQICAgIfAhkiAAAAAlwSFlzAAALEgAACxIB0t1+/AAAADl0RVh0U29mdHdhcmUAbWF0cGxvdGxpYiB2ZXJzaW9uIDIuMi4yLCBodHRwOi8vbWF0cGxvdGxpYi5vcmcvhp/UCwAAIABJREFUeJzs3Xd4lFXax/HvHYp0qVKl2MWGCjZEcF2xoMLaBTuK69pdC4oFXVjRtdcVQQWNZV8bCOvaAVkbyGJvCEhVeodA4H7/OE9gElJmyCQzmfw+1zVXZs7zzDl3Eq7Mzanm7oiIiIiI5MlKdQAiIiIikl6UIIqIiIhIPkoQRURERCQfJYgiIiIiko8SRBERERHJRwmiiIiIiOSjBFFE4mZm55vZxDjvrWlmb5rZcjP7v1K2283M5pTV/SXU9U8zuzUZdYmIVBRKEEUynJk9aGZLzewTM2sZU97HzB4qw6ZPBZoCjdz9tGRWbGYzzeyPyayzKO7+Z3f/Wzz3mtmzZjaorGMqou1xZnZRkutM2fcjIqmlBFEkg5nZQcCBQDNgInBTVL49cB1wWxk23wb4yd1zy7CNjGJmVTOxLRGpeJQgimS2dsBEd88B3gd2isoHA/9w9+XFvdnMGpnZaDNbYWafAzsXuL6Hmb1rZkvM7EczOz0qv4OQfJ5hZqvMrK+Z7WxmH5jZYjNbZGbZZlY/pi43s11iXhfae2VmzwGtgTejum8oJv6bo7ZmmlmfqKyTmf0emyCZ2SlmNrWIOjbHkTd0bWZ/NbMFZjbfzC6IrvUD+gA3RHG9GZW3MLNXzWyhmc0wsytj6h5oZq+Y2fNmtgI438yyzKy/mf0S/az+ZWYNo/trRPcuNrNlZjbJzJqa2WCgC/Bo1PajhXwfbaOfcV8zmwV8EJX/n5n9Fk0FmGBme23r9yMimUMJokhm+xboYmY1gaOAb82sI7C7u78Qx/sfA9YBzYELowcAZlYbeBd4AdgBOAt43Mz2cvfbgb8DL7t7HXcfDhhwF9AC2BPYERiY6Dfk7ucAs4ATo7rvKeLWZkBjoCVwHjDUzHZ390nAYuDomHvPBp6LM4RmwPZRvX2Bx8ysgbsPBbKBe6K4TjSzLOBN4Mvo/qOAq83smJj6egKvAPWj918J9AK6En5WSwm/B6LvY3vCz64R8GdgrbsPAD4CLo/avryY+LsSfv55MbwF7Er4HU6JYqAU34+IZAAliCIZzN2/AV4FPiX0ut0NPARcaWZXRj1G+Xry8phZFeAU4DZ3Xx3VNSLmlhOAme7+jLvnuvuUqK1Ti4hlmru/6+457r4QuJ+QrJSlW6P2xgNjgdOj8hGEpJCod+4YQqIbjw3Ane6+wd3/DawCdi/i3k5AE3e/093Xu/t04CngzJh7PnH3N9x9k7uvBS4BBrj7nKjndyBwatTjuYGQGO7i7hvd/Qt3XxFn3HkGRr/PtQDu/rS7r4xpa79oCsK2fj8ikgE0B0Ukw7n7A8ADAGZ2GaGnKQvoB+wP3Aj0jx6xmhD+RsyOKfs15nkb4GAzWxZTVpUieuLMbAfgYcJQaN0ohqXb9E3FZ6m7r455/SuhRw7geeB7M6tDSBo/cvf5cda7uMC8yjVAnSLubQO0KPAzqkL4HeSZnf8ttAFeN7NNMWUbCQt+niP0Hr4UJfXPE5LJDXHGnq+96D8Bg4HTCL/vvDYbA4VNP4jn+xGRDKAeRJFKwsyaEnqn7gT2Br6KEotJwL6FvGUhkEtISPK0jnk+Gxjv7vVjHnXc/dIiQrgLcGBfd69H6MGzmOtrgFoxr5sV8+14MdfyNIiGwWNjnwfg7nOBT4A/AecQ//BySQrGNRuYUeBnVNfdjy/hPccVeE8Nd58b9Vre4e7tgcMIvbjnFlFPPDH2Jgxx/5EwdN02KrdC7o33+xGRDKAEUaTyuB+43d3XADOATlEPWjdgesGb3X0j8Bow0MxqmVl7why4PGOA3czsHDOrFj06mdmeRbRflzAcu8zCdjvXF7g+FehtZlXM7FiKH37+nS0Lbopzh5lVN7MuhGQqdj/GkcANwD7A63HUFY+CcX0OrDCzGy3sC1nFzPY2s07F1PFPYLCZtQEwsyZm1jN6fqSZ7RP1/K0gDDlvLKLteNQFcghzMmsR5o0m+/sRkQpICaJIJWBmRwL13f11AHf/nDAnbzZwJDCkiLdeThg+/Q14Fngm74K7rwS6E+afzYvuuRvYroi67gAOIAxdjiUkn7GuAk4ElhFWz75RzLd0F3BLtJL3uiLu+Y0whD2PsNjiz+7+Q8z114mGcwsMRZfGcKB9FNcbUZJ9ItCBkJQvAoYReuuK8hAwGnjHzFYS5o8eHF1rRljQsgL4HhhPGGbOe9+pFva8fDjOeEcSht7nAt9FbSX7+xGRCsjc4x2VEBHJLGb2C3CJu7+X6lhERNKJehBFpFIys1MIc+w+SHUsIiLpRquYRaTSMbNxQHvgHHffVMLtIiKVjoaYRURERCQfDTGLiIiISD5KEEVEREQknwo7BzErK8tr1qyZ6jBERERESrRmzRp39wrTMVdhE8SaNWuyenWyti4TERERKTtmtjbVMSSiwmSyIiIiIlI+lCCKiIiISD5KEEVEREQknwo7B7EwGzZsYM6cOaxbty7VoUgJatSoQatWrahWrVqqQxERqdT02ZlcmfL5VmE3yq5du7YXXKQyY8YM6tatS6NGjTCzFEUmJXF3Fi9ezMqVK2nXrl2qwxERqdT02Zk8xX2+mdkad6+dotASllFDzOvWrdM/8ArAzGjUqJH+tyoikgb02Zk8mfT5llEJIqB/4BWEfk8iIulDf5OTJ1N+lhk1B1FERESkojKzmcBKYCOQ6+4dzawh8DLQFpgJnO7uS8s6lozrQYzVtv/YpD7isXDhQg4//HD23ntv3njjjc3lPXv2ZN68eXHVMXPmTPbee28AJk+ezJVXXlnsvS+88EKR1+fNm8epp54KwLPPPsvll18eVwx5nn322XxxX3TRRXz33XcJ1SEiIhkkOxvatoWsrPA1O7tU1SX7c7M4119/PXvttRfXX3/9NsVap06dze0V99lbSke6ewd37xi97g+87+67Au9Hr8tcRieIqfDiiy9y3nnn8cknn/CPf/wDgDfffJMDDjiAFi1aJFxfx44defjhh4u8Xtw/0tzcXFq0aMErr7yScLt5CiaIw4YNo3379ttcn4iIVGDZ2dCvH/z6K7iHr/36lSpJTPbnZnGefPJJpkyZsrmdbVXGCWJBPYER0fMRQK/yaFRDzElWrVo11q5dS05ODllZWeTm5vLggw/y5ptvFvu+L774ggsvvJBatWpx+OGHby4fN24c9957L2PGjGH8+PFcddVVQJjjMGHCBPr378/3339Phw4dOO+882jQoAFjx45l3bp1rF69mqeffpoTTjiBb775BoDZs2dz7LHHMmPGDHr37s3tt9/OzJkz891z7733smrVKvbee28mT55Mnz59qFmzJp988gnHHXcc9957Lx07duTFF1/k73//O+5Ojx49uPvuu4HwP6yrrrqKMWPGULNmTUaNGkXTpk3L4sctIiLJdPXVMHVq0dc//RRycvKXrVkDffvCU08V/p4OHeDBB4usMtmfmxs3bqR///6MGzeOnJwcLrvsMi655BJOOukkVq9ezcEHH8xNN91ErVq1GDRoEOvXr6dRo0ZkZ2fTtGlTBg4cSJ06dbjuuusA2HvvvRkzZgxt27bd3EbBz95rrrmm2FgjVc1scszroe4+tMA9DrxjZg48GV1v6u7zAdx9vpntEE9jpaUEMcl69+5N7969GTlyJHfffTePP/445557LrVq1Sr2fRdccAGPPPIIXbt2LbLr+9577+Wxxx6jc+fOrFq1iho1ajBkyJDNCSSEHr9PPvmEr776ioYNGzJz5sx8dXz++ed888031KpVi06dOtGjRw8aN25caHunnnoqjz766OaEMNa8efO48cYb+eKLL2jQoAHdu3fnjTfeoFevXqxevZpDDjmEwYMHc8MNN/DUU09xyy23xPkTzHzxTlcoaOaQHkmOREQkQQWTw5LK45Dsz83hw4ez/fbbM2nSJHJycujcuTPdu3dn9OjR1KlTh6lRArx06VI+/fRTzIxhw4Zxzz33cN9998UVc8HP3jjlxgwbF6Wzu8+LksB3zeyHRBpIJiWISbb99tszdmxIAJYuXcrdd9/Na6+9xsUXX8zSpUv561//yqGHHprvPcuXL2fZsmV07doVgHPOOYe33nprq7o7d+7MtddeS58+fTj55JNp1apVoTEcffTRNGzYsMhrjRo1AuDkk09m4sSJ9OqVeG/1pEmT6NatG02aNAGgT58+TJgwgV69elG9enVOOOEEAA488EDefffdhOsXEZEUKKanDwhzDn/9devyNm1g3LhtajLZn5vvvPMOX3311ebpVcuXL+fnn3/eal/COXPmcMYZZzB//nzWr1+fFvvyuvu86OsCM3sdOAj43cyaR72HzYEF5RGL5iCWoTvvvJMBAwbw4osvcuCBB/L0009z8803b3Wfu8e1LL5///4MGzaMtWvXcsghh/DDD4X/x6J27aL34SzYjplRtWpVNm3atLksnv2bittgvVq1apvbqVKlCrm5uSXWJyIiFcDgwVCwZ69WrVCeBMn43HR3HnnkEaZOncrUqVOZMWMG3bt33+q+K664gssvv5yvv/6aJ598cvNn37Z8JiaDmdU2s7p5z4HuwDfAaOC86LbzgFHlEY8SxDLy888/M2/ePLp27cqaNWvIysrCzAr9h1a/fn223357Jk6cCEB2EZN9f/nlF/bZZx9uvPFGOnbsyA8//EDdunVZuXJl3HG9++67LFmyhLVr1/LGG2/QuXNnmjZtyoIFC1i8eDE5OTn5usyLqv/ggw9m/PjxLFq0iI0bN/Liiy9u/p+ciIhkqD59YOjQ0GNoFr4OHRrKSylZn5vHHHMMTzzxBBs2bADgp59+ouDJaxB6Flu2bAnAiBEjNpe3bduWKVOmADBlyhRmzJix1XsT/eyNU1Ngopl9CXwOjHX3/wBDgKPN7Gfg6Oh1mcvoIeZUztkaMGAAg6P/UZ111ln06tWLhx56iDvvvLPQ+5955pnNk22POeaYQu958MEH+fDDD6lSpQrt27fnuOOOIysri6pVq7Lffvtx/vnn06BBg2LjOvzwwznnnHOYNm0avXv33jy38LbbbuPggw+mXbt27LHHHpvvP//88/nzn/+8eZFKnubNm3PXXXdx5JFH4u4cf/zx9OzZM6GfkYiIVEB9+iQlISwoWZ+bF110ETNnzuSAAw7A3WnSpEm+7XPyDBw4kNNOO42WLVtyyCGHbE4ETznlFEaOHEmHDh3o1KkTu+2221bv3XffffN99sa5SKVY7j4d2K+Q8sXAUaVuIEEZdRbz999/z5577pmiiCRRlfX3pUUqIpJOKuvf4rJU2M9UZzGLiIiISIWW0UPM6eiyyy7jv//9b76yq666igsuuCBFEYmIiKQvfW6mhhLEcvbYY4+lOgQREZEKQ5+bqZFxQ8wVdU5lZaPfk4hI+tDf5OTJlJ9lRiWINWrUYPHixRnzy8lU7s7ixYupUaNGqkMREan09NmZPJn0+ZZRQ8ytWrVizpw5LFy4MNWhSAlq1KhR5EkwIiJSfvTZmVyZ8vmWUQlitWrV0uKoHBERkYpCn51SmIwaYhYRERGR0iu3BNHMLjezyWaWY2bPxpQfYmbvmtkSM1toZv8XHUYtIiIiIilQnj2I84BBwNMFyhsAQ4G2QBtgJfBMOcYlIiIiIjHKbQ6iu78GYGYdgVYx5W/F3mdmjwLjyysuEUkuHSUoIlLxpeMilSOAbwu7YGb9gH4A1atXL8+YRERERCqNtEoQzWxf4DagZ2HX3X0oYTia2rVra8MmERERkTKQNquYzWwX4C3gKnf/KNXxiIiIiFRWaZEgmlkb4D3gb+7+XKrjEREREanMym2I2cyqRu1VAaqYWQ0gF2gKfAA85u7/LK94RERERKRw5TkH8Rbg9pjXZwN3AA7sBNxuZpuvu3udcoxNRERERCLluc3NQGBgEZfvKK84RERERKR4aTEHUURERETShxJEEREREclHCaKIiIiI5KMEUURERETyUYIoIiIiIvkoQRQRERGRfJQgioiIiEg+ShBFREREJB8liCIiIiKSjxJEEREREclHCaKIiIiI5KMEUURERETyUYIoIiIiIvkoQRQRERGRfJQgioiIiEg+ShBFREREJB8liCIiIiKSjxJEEREREclHCaKIiIiI5KMEUURERETyUYIoIiIiIvkoQRQRERGRfJQgioiIiEg+ShBFREREJB8liCIiIiJpwsyqmNn/zGxM9LqdmX1mZj+b2ctmVr084lCCKCIiIpI+rgK+j3l9N/CAu+8KLAX6lkcQShBFRERE0oCZtQJ6AMOi1wb8AXglumUE0Ks8YlGCKCIiIlL2qprZ5JhHv0LueRC4AdgUvW4ELHP33Oj1HKBlOcRK1fJoRERERKSSy3X3jkVdNLMTgAXu/oWZdcsrLuRWL4vgClKCKCIiIpJ6nYGTzOx4oAZQj9CjWN/Mqka9iK2AeeURTLkNMZvZ5VGXao6ZPVvg2lFm9oOZrTGzD82sTXnFJSIiIpJq7n6Tu7dy97bAmcAH7t4H+BA4NbrtPGBUecRTnnMQ5wGDgKdjC82sMfAacCvQEJgMvFyOcYmIiIikqxuBa81sGmFO4vDyaLTchpjd/TUAM+tI6CLNczLwrbv/X3R9ILDIzPZw9x/KKz4RERGRdODu44Bx0fPpwEHlHUNcPYhmdqSZtYueNzezEWb2tJk1S0IMewFf5r1w99XAL1F5wTj65a3+yc3NLXhZRERERJIg3iHmx4GN0fP7gGqEVTRDkxBDHWB5gbLlQN2CN7r7UHfv6O4dq1bV+hoRERGRshBvltXS3WeZWVXgGKANsJ7krKRZRVipE6sesDIJdYuIiIhIguLtQVxhZk2BrsB37r4qKq+WhBi+BfbLe2FmtYGdo3IRERERKWfxJoiPAJOAbOCxqKwzEPciEjOramY1gCpAFTOrEfVIvg7sbWanRNdvA77SAhURERGR1IgrQXT3u4E/Ap3d/aWoeC5wUQJt3QKsBfoDZ0fPb3H3hcApwGDCIdQHE/b/EREREZEUiHulh7v/BGBmeUnltEQacveBwMAirr0H7JFIfSIiIiJSNuLd5uYAM/vEzFYDG6JHbvRVRERERDJIvD2II4A3gQuBNWUXjoiIiIikWrwJYhtggLt7WQYjIiIiIqkX7yrm14HuZRmIiIiIiKSHeHsQawCvm9lE4LfYC+5+btKjEhEREZGUiTdB/C56iIiIiEiGiytBdPc7yjoQEREREUkPce+DaGbVgd2BxoDllbv7B2UQl4iIiIikSFwJopkdDvwfsB1QD1gB1AVmAzuVWXQiIiIiUu7iXcX8AHCPuzcEVkZf/wY8XmaRiYiIiEhKxJsg7gY8VKBsCHBNcsMRERERkVSLN0FcThhaBphvZu2BBkCdMolKRERERFIm3gTxNeD46Plw4EPgC8K8RBERERHJIPFuc3N1zPP7zOwzwiKVt8sqMBEREREpHTOrCWx09/WJvC/eHsS8Rlqb2aHALHd/y903JfJ+ERERESk7ZnavmR0UPe8BLAGWmdmJidQTV4JoZs3NbDwwjTDcPM3MxptZiwTjFhEREZGy0wf4Jnp+G3A2cBLw90QqibcH8QngS6CBuzcnLFCZCvwzkcZEREREpEzVcvc1ZtYI2MndX3X394A2iVQS70kqhwPN3X0DgLuvNrMbgLkJhSwiIiIiZeknM+sD7AK8C2BmjYG1iVQSb4K4FGhP6EXMszuwLJHGRNJR2/5jt+l9M4f0SHIkIiIipfYXwt7V64G+UdkxwDuJVBJvgngP8J6ZDQd+JXRTXgDcmkhjIiIiIlJ23H0ScFiBsmwgO5F64t3m5ikz+wXoDewLzAPOcvcPEmlMKib1sImIiFQcZrY7sB8FDjRx96fjrSPeHkSiZFAJoYiIiEiaMrObCauXvwTWxFxyoPQJopndGU8F7n5bvI2JiIiISJm6GjjI3b8qTSXF9SDuGMf7vTSNi4iIiEhSrQV+KG0lRSaI7n5BaSsXERERkXJ1K/CImQ0Efo+9kMgJeHHPQRQRERGRtPds9PWimDIjjPpWibcSJYgVkFYVi4iIVCDTp5dna+2SUYkSRBEREZGy8tNP8Ic/lFtz7v5rMuopbhXzP9z9+uj5H7TnoYiIiEgCvv0WjjoKNsU99S8pzOwkoCvQmDC8DIC7nxtvHVnFXOsX8/yNhKMTERERqay+/BK6dYOsLBg/vtyaNbPbgScJOd5pwGLCUXsJHY9c3BDzl2b2CvAdsF1R+yImax9EM2sLPA4cCuQArwBXu3tuMuoXERERKReTJsExx0CdOvDBB7DLLuXZ+oXA0e7+jZld4O7XmNmLwC2JVFJcgngqoRexDaF7srB9EZO5D+LjwAKgOVAfeJdw4PTDSWxDpNLRoiYRkXL08cdw3HHQqFFIDtu2Le8I6rv7N9Hz9WZWzd0/N7OuiVRS3D6IC4BBAGZWtRz2RWwHPOru64DfzOw/wF5l3KaIiIhIcowfDz16QIsWITls1SoVUfxiZnu5+7fAN8ClZrYUWJpIJXGtYnb3C8ysAXAi0BKYC4xx9yUJBl2ch4AzzWwc0AA4jrDZo4iIiEh6e+cd6NUL2rWD996D5s1TFcktQKPo+U1ANlCHMCobt+IWqWxmZocCvwB/BvYFLgGmReXJMp7QY7gCmANMpsDiGDPrZ2aTzWxybq6mJoqIiEgaGDMGTjwRdtsNxo1LZXKIu//b3SdEzz9z913cvZm7v5ZIPXEliMCDwF/c/TB3P8vdOwOXkqT5gWaWBbwNvAbUJizLbgDcHXufuw91947u3rFqVW3hKCIiIin22mtw8smwzz5hWLlJk1RHhJntama3mdmT0dddE60j3gRxN+BfBcpeAZK1LKchYRHMo+6e4+6LgWeA45NUv4iIiEhyvfQSnH46dOwI778PDRtuc1VmVsPMPjezL83sWzO7IypvZ2afmdnPZvaymVUvoZ4TgS+APYAlwO7A5GhvxLjFmyD+DJxZoOw0wrBzqbn7ImAGYSJlVTOrD5wHfJmM+kVERESSasQI6NMHOneGt9+G7bcvbY05wB/cfT+gA3CsmR1CGE19wN13JSw06VtCPX8Herp7b3e/yd37AD2j8rjFmyBeDTxqZp9G2etnhG1prkyksRKcDBwLLASmAbnANUmsX0RERGTbZWeHbWvM4PzzoX17eOstqFu31FV7sCp6WS16OPAHwqgtwAigVwlVtQI+KlA2MSqPW1wJort/DOwMPErotnwE2CUqTwp3n+ru3dy9gbs3dvfToq12RERERFIrOxv69YNfY446nj4dXn893hqq5i20jR79Ct5gZlXMbCphX+h3CSO1y2IODZlD2E2mOFOBvxYouzYqj1vcKz3cfSnwfCKVi4iIiGSEG2+ENWvyl61ZAwMGhKHmkuW6e8fibnD3jUCHaKrd68Cehd1WQjuXAm+a2VXAbMIaj9VAQnMQtRRYREREpCjr18MDD8DcuYVfnzUr6U26+7JoX+hDgPrRgSW5hGHieSW89wcz25NwdHHz6P7P3H1DIjEoQRQREREpzLvvwhVXwI8/Qs2asHbt1ve0bp2UpsysCbAhSg5rAn8kLFD5kHD88UuEBbyjSqorSiYLzkNMiBJEERERkVizZsG118Krr8Iuu8C//w1LloQ5iLHDzLVqweDByWq1OTDCzKoQ1oj8y93HmNl3wEtmNgj4HzC84BvNbDYlDz3j7nFnswkniNGm1rGNbUq0DhEREZG0k5MD990HgwaF14MGwV//CjVqbLlnwICQQLZuHZLD+OYflsjdvwL2L6R8OnBQCW8/OylBxIgrQTSzA4DHCMfs5f2UjJCtVkl2UCIiIiLl6j//gSuvhJ9/Diej3H8/tGmT/54+fZKWECaTu49Pdp3x9iCOAN4ELgTWlHCviEi5adt/bMLvmTmkRxlEIiIV0syZcPXVMGpUOEv57behe/dUR5Vy8SaIbYAB7l7i+LaIiIhI2lu3Du65B+66C7KywtdrroHttkt1ZGkh3gTxdaA78HYZxiIiIiJS9saMgauuChtdn3463Hsv7LhjqqNKK/EmiDWA181sIvBb7AV3PzfpUYmIiIgk2/TpITEcMwb23BPeew+OOirVUSWVmV3n7vcWUn6tu98fbz3xJojfRQ8RERGRimXtWhgyBO6+G6pVg3/8IyxIqV491ZGVhduArRJE4BYguQmiu98Rb4UiIiIiacEdRo8Oi1BmzoSzzgrJYcuSjjOueMzsD9HTKmZ2JGG3mTw7ASsTqS/ufRCjxs4hHBI9F3je3T9IpDERERGRcjFtWuglfOst2Gsv+PBD6NYt1VGVpbwNtGsAT8eUO2F64BWJVJZV8i1gZhcBL0cNvAbMB14ws4sTaUxERESkTK1ZA7fcEpLCiRPDfob/+1+mJ4e4ezt3bwdk5z2PHju5+2HuPjqR+uLtQbwBONrdv8wrMLOXgVeBpxJpUERERCQpsrO3nGyy447Qqxe88UZ4ffbZYRub5s1THWW5Stbi4XgTxEZsvUjlR6BhMoIQERERSUh2dv6zkWfNgocfhlatYMIE6NIltfGVo1SexTwRuN/MbnT3NWZWG7gL+DjehkRERERKZdMmWLwYfvsNrr12S3IYKyurUiWHkdScxQz8GXgJWG5mSwg9hx8DZyU7IBEREamgYod8W7eGwYNLPrvYHVasCEnfb7/B779veV7wsWABbNxYfH2zZyfv+6kgUnYWs7vPB7qa2Y5Ac2Ceu89JdjAiIrLFtpwzDTprWlKk4JDvr7/CxReH1cT77Zc/0SuYBK5bt3V9VatCs2bh0aIFHHDAltfNmsHll4d6Cmod9yhqRjKzO4u65u63xVtPkQmimVne2ctmlrfaeW702Fzm7pvibUxEREQy1IABWw/5rl0LAwdueW0GjRtvSfJ23TV8bdo0f/LXrBk0aBCGi4uSk5M/IQWoVSv0WlZuBc8MbAZ0JRybHLfiehCXA/WICRCpAAAgAElEQVSi57lsPfnRorIqiTQoIiIiGWjWrMLLzeCLL0IS2KRJOMkkGfKGrhMd0s5w7n5BwTIzO5YEpwUWlyDuFfO8XSKVioiISCUyalTR11q3hv33L5t2+/Sp9AlhnN4h7GcdtyITRHePneV5WlEHP5PAuX4iIhWZ5gSKFOLxx+GKK6BdO5g/Pwwr59GQb7kzs50KFNUCegMJrd6J6yQVwsHPhbklkcZEREQkQ2zaBP37w2WXQY8e8NVX8NRT0KZNGFZu0waGDlUPX/mbBvwcfZ0GfAp0Ac5LpJJiVzEn++BnERERyQA5OXDBBfDii3DppWGD6qpVNeSbBtw93s6/YpW0zU1SD34WERGRCm7ZMvjTn2DcOLjrLrjxxtBjKBml2AQxOvQZMxuZrLP9REREpIKaNQuOPx5++gmef169hWnIzOoBAwlb2zQmZvQ3kaP24uqGVHIoIiJSyX35JRx6aDip5D//UXKYvh4HDgDuJJx8dwUwC3ggkUriOkmluEOgE8lGRUREpAJ691045RTYfnuYOBH22SfVEUnRugN7uvtiM9vo7qPMbDLwJgkkifGexVzwEOjmwFWE85lFREQkU40cCX37Qvv2MHYstGqV6oikeFmEw04AVplZfWA+sEuilZTI3ccXeLwE/AnYarfu0jCzM83sezNbbWa/mFmXZNYvIiIicXKHQYPgvPOga1eYMEHJYcXwJWH+IcBHwGPAE8BPiVRSmqXQOSTxhBUzOxq4m5B01gWOAKYnq34RERGJU25uOOf41lvhnHPg3/8Ow8tSEVwMzIyeXwmsBeoDCa0niXcO4p0FimoBxwNvJdJYCe4A7nT3T6PXc5NYt4iIiMRj1So444yQFA4YAH/7m7axSXNm9rK7nxG97OruzwC4+0Lgom2pM94exB0LPGoQjthLaFfuophZFaAj0MTMppnZHDN71MxqJqN+ERERicNvv0G3bmGV8pNPhiFmJYcVwTFmm39RDyWjwrh6EN09qXMNC9EUqAacSjgOZgMwinCU34C8m8ysH9APoHr16mUckoiISCXy449w7LGwYAGMHh2Oz5OK4iPgEzP7CahhZiMLuymRbQvjXcWcd+zeWUALYB7wkru/H+/7S5B3svcj7j4/au9+CiSI7j4UGApQu3btQrfdERERkQT9979w0knhuLzx46Fjx1RHJIk5jdDJ1oawLeEvpa0w3jmI1wL9gWeA/wGtgRfM7B53v6+0Qbj7UjObQxF7LYqIiEgZefXVsOl1mzbw1luw006pjkgS5O7rgOcBzKyau99R2jrj7UH8K/AHd/8mr8DMngPeBUqdIEaeAa4ws/8QhpivBsYkqW4REREp6MEH4dprwwkpo0dDo0apjkhKyd0HmtmehB7Fpu5+uZntDmzn7l/FW08i29xMK/B6Osnt8fsbMImwT8/3hJ7KwUmsX0RERAA2bYJrrgmPP/0J3ntPyWGGMLPTgPFAS7ZsbVOXsLg4bkUmiGaWlfcgHPo83Mx2NbOaZrYbYS7g7dsSfGHcfYO7/8Xd67t7M3e/MuoyFRERkWRZty5sY/Pgg3DVVfCvf0FNbRqSQe4Eurv7n4GNUdmXwH6JVFLcEHMuW3oI85ZOn1WgrDcwLJEGRUREJEWWLIGePcN5yvffH3oQJdPsQEgIYUvO5iQ46ltcgpi0U1JEREQkBbKzw2bXs2ZB8+ZhaHnJEnj5ZTj99FRHJ2XjC+AcIHarmzOBzxOppMgE0d1/3ba4REREJOWys8NxeWvWhNfz5oWvt96q5DCzXQm8Y2Z9gdpm9jawG9A9kUqKTBDNbKi794ueP0cRXZOJbLooIiIi5WTAgC3JYayRI+HOgifoSqZw9x/MbA/gBMJuMLOBMe6+KpF6ihtinhHzvOAKZhEREUlX69fDr0UMBM6aVb6xSLlz9zXAv0pTR3FDzHfB5nOSZwMvaFWxiIhIGluwIJyh/MQTRd/TunX5xSPlwsw+Io5FKO5+RLx1lrgPortvBO5XcigiIpKmpk6FCy4Iyd9tt8F++8H110OtWvnvq1ULBmuL4Qw0DBgePcYBOxHOZ34emEBYePxhIhXGe5LKm2Z2oru/mUjlIiIiUkY2boRRo+Chh2DChJD89e0LV1wBe+wR7tlvvy2rmFu3Dslhnz6pjVuSzt1H5D03s0+BY9z925iyF4CnSWD/6ngTxBrAK2b2CWG4eXM3phapiIiIlKOlS2H4cHj00TDPsG1buPfekBzWr5//3j59lBBWEGa2I2FrmmbAJmCouz9kZg2Bl4G2wEzgdHdfWkxVewK/FCibAeyRSDzxJojfRA8RERFJhR9+gIcfhhEjwurkrl3hgQfgpJOgSpVURyellwv81d2nmFld4Aszexc4H3jf3YeYWX+gP3BjMfWMB541s1uBOcCOhBPxPkokmHgTxCfd/beChWbWLJHGREREJAGbNsHbb4dh5Lffhu22g9694coroUOHVEcnSeTu84H50fOVZvY94TzlnkC36LYRhDmGxSWI5wOPA98CVQiJ52vABYnEE2+C+BNQr5Dy74CGiTQoIiIiJVi1KvQUPvII/PhjOAXlb3+DSy6BJk1SHZ2UMTNrC+wPfAY0jZJH3H2+me1Q3HvdfQlwppllAU2Ahe6+KdEY4k0QbasCs3qEMXIRERFJhhkzwtzC4cNh+XI46KBwIsqpp0L16qmOTkqnqplNjnk91N2HFrzJzOoArwJXu/sKs61SsLhESeHv2/RmSkgQzSxvQUpNMyu4s2Yj4MVtbVhEREQAdxg/Pgwjjx4NWVkhIbzqKjjkkFRHJ8mT6+4di7vBzKoRksNsd38tKv7dzJpHvYfNgQVlHSiU3IN4NqH38N+Eg5/zOPC7u/9YVoGJiIhknOzsLdvOtGoFxxwDn38OX30FjRpB//7wl79Ay5apjlTKmYWuwuHA9+5+f8yl0cB5wJDo66jyiKfYBNHdxwOYWePo2BYRERHZFtnZ0K/flvORZ8+GYcNCojhsWFh8UrNmamOUVOpM6Iz72symRmU3ExLDf5lZX2AWcFp5BBPvHMQ/m9kH7j7VzA4hnO+XC5zt7h+XXXgiIiIZ4oYbtiSHsbKywh6GUqm5+0QKWfMROSrR+qK1IjcB+wDTgSHuPi/e95d41F7kGsImiwB3AfcDg4EH4g9VRESkEpo8OcwpnFfEZ/Ps2eUbj1QWjwGrgIeB1cAribw53gRxe3dfHm3cuB/wiLsPB3ZPpDEREZFKwR3efx+OPho6dYL33oN6he0WRzgCT6SUzOyBKE/L05rQa/gOMIgET1KJN0GcbWaHAWcCE9x9Y9R1uTGRxkRERDLapk3w2mtw8MHwxz/CN9/APfeERSmPPx7OS45Vq1Y4H1mk9CYD48zsjOj1q8D/zOx5YAphk+24xTsH8XpC1+R64JSo7ATg80QaExERyUjr18Pzz4dk8McfYeed4ckn4dxzoUaNcE/emch5q5hbtw7Joc5KliRw92wzGwMMMrMLgSuB94C9gYfcfVIi9cWVILr7v4EWBYr/L3qIiIhUTqtWwdChcP/9MHcu7L8/vPwynHJK4ecj9+mjhFDKjLsvB64wswMJW+ZMAO5093WJ1lVkgmhmbd19ZvR8p2LqmJ5ooyIiIhXaokXhGLxHHoGlS+HII+Hpp8Ocw208+UKkNKJNtG8CdiKcw9yTMDXwUzO7zd1HJ1JfcT2IXwN5kx2nETbHLviv3gkHQYuIiGS+WbPgvvvgqadg7Vro1QtuvFEnnkg6eAX4L/AIYVucR9y9t5m9AtxnZhe7+4nxVlZkgujudWOex7uYRUREJPN8912YX5idHV6ffXbY13DPPVMbl8gWewLd3H2DmY0HPgVw99+Bs82sWyKVxbtIRUREpPL59FMYMgRGjQorji+7DK69VlvTSDoaCbxnZhOBLsCzsRfdfVwilRU3B/EjwhBysdz9iEQaFBERSWvu8M47ITEcNw4aNIDbb4fLL4fGjVMdnUih3P1qM+sEtANecPdvS1NfcT2Iw2Ke7wxcSNhD51fC5ovnAU+XpnEREZGUys7esu3MjjvCSSfBxIkwdSq0bBlWJ198MdSpk+pIRUoUbWWT0HY2RSluDuLmDRXN7FPgmNhs1MxeICSItycjEBERkXKVnQ39+m05H3nWLHj0UWjWLKxI7tMHqldPbYwiKRLvHMQ9gV8KlM0gwWNbREREUu733+GTT+Avf9mSHMaqXh0uuKD84xJJI/EmiOOBZ83sVmAOsCMwEPiojOISEREpvY0bw3F3H3+85TG9hO17Z88un9hE0li8CeL5wOOEjRerALnAa0DS/4tlZrsS9mB8xd3PTnb9IiKSwZYtCyuPP/kkJIOffhpOOwFo2hQ6dw49h4cdBmeeGYaVC9IKZZG4j9pbApxpZllAE2Chu28qo5geI0kTLEVEJIO5w88/5+8d/O67UJ6VBfvuG85CPuyw8GjbNv8pJ3//e/45iBC2shk8uNy/FZF0k9A+iFFS+HsZxYKZnQksAz4GdimrdkREJE3Fripu3Toka3lnF69ZA5Mmbekd/PhjWLw4XKtfHw49NPQKHnYYdOoEdesW3Q5sqbeo9kQqsbTZKNvM6gF3Eo6H6VvEPf2AfgDVtbJMRCSzFFxV/OuvcOGF8NxzIRGcOhVyc8O13XcPW9Lk9Q7usUfoNUxUnz5KCEUKkTYJIvA3YLi7z7YiDjp396HAUIDatWuXuIm3iIiUUnE9etsiJycke4sWhcfChVue33ff1quK168Pm1Z37RqOtjv00HDusTasFilTaZEgmlkH4I/A/qmORVKvbf+x2/S+mUN6JDkSkUqusB69fv3C8z59YNMmWLp060SvsNd5ZStXblssH36YnO9JROKSUIIYDQPfBOwDTAeGuPu8JMTRDWgLzIp6D+sAVcysvbsfkIT6y5QSGhHJSAMGbN2jt2YNnH8+XH01LFkSksTC1KoVevnyHrvumv9148bQpMmW5w0bhnt+/XXrurSqWKTcJdqD+BjwA/AwcCTwCnBYEuIYCrwU8/o6QsJ4aRLqFhGRbVHYFjAQ5gGeemrhiV7eo1atxNsbPFirikXSRLEJopk9ANzm7nljAq2B8919o5n9F7gkGUG4+xpg818EM1sFrHP3hcmoX0REErBgAdx2W9gupjBt2sATTyS/Xa0qFkkbJfUgTgbGmdk97v4y8CrwPzP7CugEjCj23dvI3QeWRb0iIlKMnBx46KGQlK1eDd27w0cfwdq1W+4p6x49rSoWSQvFJojunm1mY4BBZnYhcCXwHrA38JC7a0NrEZGKzh1efZVZF11O6+W/897Onbjr9Av5pdGOnFR9H26YMJIWKxYxr15j7jniXEZ/XR9i5l5rPrVI5ilxDqK7LweuMLMDgeHABOBOd19X1sGJiEgZmzwZrr0WPvqI1U3a0ueMQfy3bYfNl0fvdSSj9zoyhQGKSCqUNAexOWHV8k6Ec5h7AmcCn5rZbe4+uuxDFBGRpJszJ8z1GzkSdtgBnnySHtOasSmrSqojE5E0UNK2868A64BHAAMecffHgGOA083szTKOT0REkmn1ahg4EHbbDV5+Gfr3D+cZ9+un5FBENitpiHlPoJu7bzCz8cCnAO7+O3C2mXUr4/hERCQZNm2C55+Hm2+GuXPh9NNhyBBo1y7VkYlIGiopQRwJvGdmE4EuwLOxF919XNmEJSIiSfPRR2Ge4eTJ0KlT6Dns3DnVUYlIGitpFfPVZtYJaAe84O7flk9YIiJSatOnh/OLX30VWrWC556D3r0hq6TZRSJS2cWzinkSoO1sREQqiuXLw16FDz0EVavCHXfAdddt2+kmIlIpJXrUnoiIpKkqmzZy5pdvw64XwKJFcN55MGgQtGyZ6tBEpIJRgigikgG6zJjCLR8MY/dFs+CII+CBB+CAA1IdlohUUEoQRUQqkJO+/TDfySYj9j+Bw2Z/xZHTv+DX+s24pNfNPPnaIDBLdagiUoEpQRQRqSBO+vZDhvznUWrl5gDQasVCbh7/DGurVGNwtwsZceCJrK9aTcmhiJSaEkQRkQrixgkjNyeHeQxYVmt7njr45NQEJSIZSQmiiEgaq7duFd2mT+bonz+jxYqFhd7TbOXico5KRDKdEkQRkXQzYwaMHk32S09z0OxvqbZpIwtr12dNtRrU3rBuq9vn1WucgiBFJJMpQRQRSbVNm8IpJ6NHh8fXXwPQpFFrhh50Mu/tcjBTW+zGid+NzzcHEWBN1e2454hzUxW5iGQoJYgiIqmwbh188AGMGgVvvgnz54cTTrp0gfvvhxNPpPuwH/O9ZfReRwLkW8V8zxHnbi6vaNr2H7tN75s5pEeSIxGRgpQgioiUl0WLYOzYkBS+8w6sXg116sCxx0LPnnDccdCoUcwbftyqitF7HVlhE0IRqTiUIIqIlKF2S+bCvfeGpPDjj8NwcsuWcO65ISns1g222y7VYYqI5KMEUUSkFApuXH1vl3OYXb8ZR0/7jKN//oydl8wJN3boALfcAiedFE440V6FIlKAmT0NnAAscPe9o7KGwMtAW2AmcLq7Ly3rWJQgiohso8I2rn5g7P0YsCGrCp+03pcRB/TgzmE3QZs2qQ1WRCqCZ4FHgZExZf2B9919iJn1j17fWNaBKEEUEdlG/cePKHTj6sU169HtkqdYuV1tAO5UcigicXD3CWbWtkBxT6Bb9HwEMA4liCIi6WeXRbO4cPJomq9cVOj1BmtXbk4ORURKqam7zwdw9/lmtkN5NKoEUUQkHu4cMf0L+k4eRdcZU1hXtbo2rhaRRFQ1s8kxr4e6+9CURVMCJYgiIsVZuxaeew4efJCR33/P73Ua8o8u5/Bih2M5fMYUbVwtIvHKdfeO2/C+382sedR72BxYkOzACqMEUUSkMPPmweOPwz//CYsXw/77c02PaxmzZxc2VKkGZN7G1SKSlkYD5wFDoq+jyqNRJYgiIrGmTIEHHoCXX4bc3LBX4TXXQJcuvH7Tv7e6XRtXi0iymNmLhAUpjc1sDnA7ITH8l5n1BWYBp5VHLEoQRUQ2bgxnID/4IEyYEE43ufRSuPJK2HnnVEcnIpWEu59VxKWjyjUQlCCKSGW2YgU88ww8/DBMnx72KrzvPujbF7bfPtXRiYikjBJEEal8Zs4MSeHw4SFJ7NwZ7r4bevWCqvqzKCKSFn8JzWw74HHgj0BDYBpws7u/ldLARCRzuNNx7ndcOGkU/ONTyMqC006Dq6+Ggw5KdXQiImklLRJEQhyzga6ECZjHEyZk7uPuM1MZmIhUPLHnI8+v15j3du5Eh/k/s99vP7OsRh244Qa47DJo1SrVoYqIpKW0SBDdfTUwMKZojJnNAA4kHEwtIhKXgucjt1yxkPP+929+r12fW7r/hVf3+gPf33VKiqOUVGjbf+w2vW/mkB5JjkQk/aVFgliQmTUFdgO+LVDeD+gHUL169RREJiLpqt66VRw493sGvfPEVucjA2yoUo3n9z8+BZGJiFQ8aZcgmlk1IBsY4e4/xF6LjqQZClC7dm1PQXgikg7cYdo0+Phj/v6fF+k453t2WzwrXCriLS1WFH5usoiIbC2tEkQzywKeA9YDl6c4HBFJFzk5YQPr//43PD7+GBaE06Z6bFebKS33YFT7rnzRak/uG3M/LVdunQzqfGQRkfilTYJoZgYMB5oCx7v7hhSHJCKpsmhRSALzEsLJk0OSCGHj6mOPDVvTdO5Mh5HTccva/Na7u56n85FFREopbRJE4AlgT+CP7r421cGISPLErire6rxid3ZeMifsSZiXFP74Y7hWrRoceCBcfnlICA89FJo1y1e328x8r3U+sohI6aVFgmhmbYBLgBzgt9CZCMAl7p6dssBEpNQKriputWIh97z1MEdN+5xauTkcOPcHGq5dAcOARo3gsMPg/PNDQtixI9SsmXCbOh9ZRKR00iJBdPdfASvxRhGpcPqPH7HVquIaGzfQ84eP+KVhS97b5SAmt2zPPQ9cCrvvDqY/BSIiqZYWCaKIZAh3Wi37jU5zvqPTnG/pNOc7WhSyYARgE3DUxU9ufn3PHnuUU5AiIlISJYgisu02boRvvoGJE+Gjj2DiRCbOnQvAiu1qM7nlnuywagnb56ze6q3z6jUp72hFRCROShBFJH7r1sGkSVsSwo8/huXLw7WWLaFLF25Z3IDJrdrzY5M2uGVtNQcRtKpYRCTdKUEUkaItWxZWFeclhJMmwfr14Vr79nDGGdClCxx+OLRpA2Y8X+A4M60qFhGpeJQgilRCRW0702zFos1zB3nrZvj663BqSdWqYUXxlVeGhPCww6Bx/BtPa1WxiEjFkpEJog5kFylaYdvO3D/2AW5//ykarV0BwKrqNaHr4XDqqSEhPOggqFUrlWGLiEg5ysgEUUSKdvO4Z7fadqaqb6LmhhzuOOpiJrXai+93aMcv95yUoghFRCTVlCCKVALmmzhixv84+39jabpqcaH31MhdzzMde5ZzZCIiko6UIIpkssWLufiz1+gz9S3aLpvPwlr1WVm9FvXWr9nq1nn14p9TKCIimS2r5FtEpEJxh88+C8fVtWzJgHFP83udhlxx4vUc9pdnuKX7paypul2+t2jbGRERiaUeRJFMsWYNvPgiPP44TJkCderAhRdyTM5e/Nik7ebbtO2MSPnQgkmpyJQgilR0P/4ITzwBI0aEfQv33jskiWefDXXr8mMhH1LadkZERIqjBFGkIsrNhdGjQyL4/vtQrVrYkubSS8Om1WapjlBERCowJYgiFcm8eTBsGAwdCnPnwo47wuDB0LcvNG2a6uhERCRDKEEUSXfuHDrrazjtWXjjjdB7eMwxofewRw+oUiXVEYqISIZRgiiSBgo7+u7DXQ7i5G8+4JwpY9llyRxo2BCuvhouuQR22SXVIYuISAZTgiiSYkUdfbfRjO02bWRq89346/HXcN8rg6FmzRRHKyIilYESRJEUqbJpI41XL+WWD58u9Oi7nKo1OOWc+/imWegtvE/JoYgUQ9vqSDIpQRQpRGFDvnFvC5OTA7/9BvPnb3nMm7f5+dgvfmSH1UtotHo5WXiR1dTckLM5ORQRESlPShBFCihsyHfIfx6l2sYNTNpxH3ZYvYSmK5fAQ9PyJ4F5ieCSJVtXmpUVVhk3b85vdRvxVbNdWFCnIQvrNOSaj56n0doVW71FR9+JiEiqKEEUKeCGCSO3GvKtlZvDfW89nP/G0YT9B5s1g+bNw8KRLl3C84KPHXbYvNq4b4FhoBXVa+ZLSEFH34mISGopQRQpoMWKRYWWO3Dd8dewoE4DFtRpyNt3nxFWFmeV7khzHX0nIiLpRgmiSAHz6jWm1YqFW5XPrdeEV/c5aktB4+QNAevoOxERSSel6/oQyUD3HHEua6pul69MQ74iIlKZqAdRpAAN+YqISGWnBFGkEBryFREpnvZdzGwaYhYRERGRfJQgioiIiEg+ShBFREREJB8liCIiIiKST9okiGbW0MxeN7PVZvarmfVOdUwiIiIilVE6rWJ+DFgPNAU6AGPN7Et3/za1YYmIiEiqadV0+UqLBNHMagOnAHu7+ypgopmNBs4B+qc0OBEREal0tiUhzaRk1Nw91TFgZvsDH7t7zZiy64Cu7n5iTFk/oF/08gBg7TY0VxXILUW4ak/tqT21l+q21J7aU3sVr72a7p42U/tKkhY9iEAdYHmBsuVA3dgCdx8KDC1NQ2Y22d07lqYOtaf21J7aS2Vbak/tqb3K1V4qpEsmuwqoV6CsHrAyBbGIiIjI/7d37tF2FfUd/3wTSMgDKxAgELhpMASyQBJWS7OEhUEwGCwvURFBpFbpopUqrqBYeQUFWqirVh4BpQICDa8irSWAvN9awqNQ5JFQMS9IICQhz+bB/fWPmWv2PTk33CRz7j25+X7WmpWZPTvzndn3nN/57fnN3mO2aJrFQZwGbCVpz8qxUYAfUDHGGGOM6WKawkGMiGXAL4DvSxog6SDgGODGBshtUojaetaznvWaQMt61rPelqXX5TTFQyqQ3oMIXAuMA94FvhsRk7u3V8YYY4wxWx5N4yAaY4wxxpjmoClCzMYYY4wxpnmwg2iMMcYYY9rRLO9B7BIkDQM+DQj4VURM7+YuGWOMMcY0HT16BlHSK5X8WOAF4EiSk/icpEML6x0kaZec7yvpB5KezWmipD4l9boSSb0knS7pKklH52OXSHpR0g2SBjVAc7ikCyTdIekeSddIOlXS1qW1jDGmkUgaIekzkr6c/x3RTf1o6Q7dRiJpkKRRXfkbK+nbkvp3lV530KMfUpG0JCK2zfnHgWsi4oZcPgn4ekQcWFBvOvDxiHhL0uXA/sA/5eozgGcj4lsF9X4M3BYRT5Zqcz1alwNjgXuBI4CpwPbAdcApwOqI+EJBvWOBm4AnSTO+Y4FbgY8Ag4FxEfG7Uno12iOAfUg7+SwBfhsR0xqh9QH9aImImV2t2yjyTcQQ4JWIWNVFmt8GroyI5V2gNZBkUxv+gn9JewGH5+KvSn8+Je0fEc+XbLMTmoNI3+8XI2KFpP2AT+byAw3SHAbsC/QHZgMvRUTtrl6bqtFCsl2jgP8l7RL2IdJYXwBO6KrvuaS+wPKI6F2wzcGk34EDSe8uPjMinqrUL46I2o0wNkVvJHAL6fpdRLqGN5D+hguA8RHxUkG9jiaSbiNt/bsoIh4qpddURESPTcDiSv5tYOtKuTewoLDe0kp+JrB9pbwd8GZhvTXAYuB14DxgaAOv5ZvATjk/BHgf2C6XPwy8XVhvGvCJSvlw4J6cPxOY0oAxtgC/BpYD/wM8AbwILAOeAloadX3r9KUv8H7hNgcD95B+oJ4CDqypX1xQayTJcC8F/o40az8/X9vZwL6Fx3ZoB2k+cBxwaGG9syv5HUg3Tq35e/FA23eloN4jwP45fxzpxuWXOb0HHF1YrxWYDpzbSLtS0Tsmf8/ezrbziGxz7qLFCTIAAAqpSURBVATeAc4orLdLvqatOa0BFubr+gPy5EkhrQeBS4H+NccHAJcADxUe28fXk8Y1wK7cCvyMNCFyBuk1dSdW6pcU1rsP+Fvg6/nvdhppEmEr4DLgrsJ6rdlmvVGT1uTP6u9K6jVT6vYONHRwsAL4CvCXwDxgQKWuL/BeYb2XgQNyfnr1RwLYEVhYWG8J6a7plGyEVgMP5/KAwloLyA420C9rtZUb4Wwvqhrp/OV/J+f7U9CZqWjYkJfT6tFGnPY3n9cCtwM753QLcH1hvYWsjfi8QIpUtNUdRJr5Kqm3LNuRh/J3/SHgy6XtSkXvJeDTOX8s6cbiT3N5f+D1wnp3A5NIjuIQ4CfAWcCe2YZeWFBrKdCng7q+wLLCY2sF5gCzOkil7co8YJtKeb/8XTw1l4va6my32mzJKqBfpe5DwLzCeueTJgrG1xx/i8I3gs2Wur0DDR1cukN8uJIOqNQdDjxdWO+E/KP0lWxsnga+lNN/kUJdJfUW15RbgHOA10jO4/UFtabkH8LxwM+BZ4DvksKw3wEeLjy2B4FvVspnAo/kfF8KO6S5XRvyclo92ohTcaZJDuiOlfIOwJzCeu+QIxI5v1WlrjflZ2mqDvBQ0kzitDa7AhxSWO+9Sr4XaclK3fpS46u5hv2AuTnfQsFoD/AKcFwHdZ8hLbkoObY3qIkOVOq2aYBdeRcYWHNseO7HhJJ2Jbe9oJJfWFPXq7RebncP0k3FneRIUqNsSzOlbu9Atw0c/ggY1IB2x5HWza1kbfhiJnBB1SAV0urwi0BaD3J1Qa2hJCfxZdK6i72BGaSQ2uvAfoXHtjfJ0V3M2jD6vrnuo8ClDfjb2ZCX0+rRRjx/JkVyzmYBvSp1orzDNgmYDAwkrWs+N+v0As4Gnio9vg6OH0TaYqx0xOBl4PCcP4rkiLaF1EcB0wvrTQf2rpT3BaZVyiVn0w8jRUSeAK4ELgauyOWFlF/+cDvwjQ7q+gBvFNa7D/hsneNDs90ubcem0sFyH2B0aTtd0/7nSTdK55CWQ/RoB7FHP6TSnUjqRQo3rYiIRQ3S+MNDON2BJJFmNd5tUPu9SY6igFcjYk0jdCp6hwF3kMJdL7B2Mflo0kMrn42Ci5El3Q48HhGX1anrA7wWEcMK6t0H/CQi7qg5PpQ0YzssCi1elzSVdL3WWXwvaTRwc0SMLKFVp/3Pkxav3wB8g3Rj8XZhjVYgSJ/NIEUnnst1I4B7I2KPgnr9gGtIb2GYQbpJanvQZyZwbES8XFBvvbZFUt+IWFlQ73jgRpLD9ErOXwo8ChwMTIyISQX1vkb6jNxG+hseD5wfEVdJ2geYHBGjCurtQFo7ug/JyV9KeqDjzoiYX0ona20NEBGrS7a7Hr0xpPXo99apGwJ8NSK+X1BvJGmGd52HiSR9EvhwRPxbKb06GgOBiSTH/9CIWNgore7GDqIxFbZgQ74r8LVShjwb8TkRsbhOXVcY8QGkWfuGGPHsVFeZHxHLct2fAXtExC0lNXPbI4AxwG6kNdYvAo+VvnmSdGJETC7ZZic0dyWN65mIaM2fk1HA1Ih4rAF6Y0kOt4C7227+8pO+29RzQDZBqwX4E+q8EUHSFyPi5lJa1tv89ZqG7p7CdHLaHBIplHie9TYvLetZr7v1SOu2F5OiEstJywV6V+pLr9GzXuP0VjRar5mSZxCN6QSNeH/YlqrXk8dmPevVae9ZksM5RdLOpPe7riStd15VeqmQ9TZvvWZii9pqz5j1Iena9VQX/670ZL2ePDbrWW8DGR4RUwAiYp6kI0hOxt3Ku1JZz3rNSI/eas+YDeREUghhTp0023pNq2U96zWz3kJJu7cVIq0X/SLp4aIHSCFt61mv+ejuGLeTU7Mk0usT6u5IQXrtTKv1mk/LetZrZj3gX+hgTSNwdQPGZr3NWK+ZkkPMxqzlejqeVV9NeirWes2nZT3rNbPe39BB2DoiTpN0cUEt623+ek2DH1IxxhhjjDHt8BpEY4wxxhjTDjuIxhhjjDGmHXYQjTHGGGNMO+wgGmM2CEm/z9ugdebcR/K+t13OhvRzA9rstvEYY0xXYgfRGNO0SOqyd4xJaqq3OjRbf4wxWxZ2EI0xG42kv5D0hKQfSloo6Y280wCSLgIOBq6QtFTSFfn43pLul7RA0muSjq+0d72kqyTdLWkZ8AlJfXP7MyXNk3S1pH75/EGS7pK0KLf3uKRekm4EWoD/zNrfqdP3QyTNlnSWpLnAdZK2y+29k8dzl6TdNnY8dTSHSXpM0hJJD0i6UtJNue6PJYWkr0qaCTyUjx8t6bd5jI9IGllpLyQNr7l+F9aM73uS5ucZ1ZM24s9sjNkCsYNojNlUxgCvAYOAS4GfSVJEnA08DpweEQMj4nRJA4D7gcnATqQdCSZJ2qfS3onARcC2wBPAJcAIYDQwHBgCnJfPnUDa+WJHYGfge0BExMmknQ6OytqXdtD3wcD2wFDgr0g28bpcbiHttnEFqdGNHU+VycDTwA7ARODkOueMBUYCn5I0ArgZOCOP8W6S09ung/brjW8Q6ZqdAvxU0l6d/L/GmC0YO4jGmE1lRkRcExHvAz8HdiE5a/U4Evh9RFwXEWsi4jngDuBzlXP+IyKejIhWYCVwKvCtiFgQEUuAi4ET8rmrs97QiFgdEY/Hhr3ctRU4PyJWRsSKiHg3Iu6IiOVZ6yKSw9YRnRkPAJJagANIuzKsiogngF/WaXNiRCyLiBXAF4ApEXF/RKwGfgj0Aw7cgDGem8f3KDAF6HCG0xhj2vAaF2PMpjK3LRMRyyUBDOzg3KHAGEmLKse2Am6slGdV8jsC/YFnc7sAYu3+p/9Imom7L9f/NCL+YQP6/k5E/N8fGpb6Az8CxgPb5cPbSuqdHeCNGU8buwILImJ55dgsYPea86rj3xWY0VaIiFZJs0gzgp1hYUQsq5Rn5DaNMWa92EE0xjSS2tm8WcCjETGuk/9nPinMu09EzFnnxDTLNwGYkMO6D0uaGhEP1tHuTP8mAHsBYyJirqTRwPMkp3Rjx9PGW8D2kvpXnMRa57BW403go20FJS94d6DtWiwnOdBtDCaF3NvYTtKAipPYArzUib4aY7ZwHGI2xjSSecAelfJdwAhJJ0vaOqcDqg9eVMlh5muAH0naCUDSEEmfyvkjJQ3PjtNi4P2c6ml3hm1JDukiSdsD55caT0TMAJ4BJkrqI+ljwFEf0J/bgD+XdJikrUkO7ErgqVz/38CJknpLGk/9cPgFWe9gUkj89g/QNMYYO4jGmIbyY+Bz+Yngy/KM3+GkNYRvksLTlwB919PGWcDrwG8kLQYeIM3yAeyZy0uBXwOTIuKRXPf3wDn56d8zO9nffyat8ZsP/Aa4t/B4TgI+BrwLXAjcSnL46hIRrwFfAi7PfTqK9ODNqnzKN/OxRbntf69pYi6wMPftX4HTIuLV9YzfGGMA0Iat5zbGGFMKSbcCr0ZE7UxlibYPAW6KiN1Kt22M6fl4BtEYY7qIHH7+SH5X43jgGNad9TPGmG7HD6kYY0zXMRj4Bek9iLOBv46I57u3S8YYsy4OMRtjjDHGmHY4xGyMMcYYY9phB9EYY4wxxrTDDqIxxhhjjGmHHURjjDHGGNMOO4jGGGOMMaYddhCNMcYYY0w7/h8qamX/q9xe2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6" y="2133600"/>
            <a:ext cx="5797550" cy="336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307975" y="792480"/>
            <a:ext cx="5616575" cy="856138"/>
          </a:xfrm>
        </p:spPr>
        <p:txBody>
          <a:bodyPr>
            <a:noAutofit/>
          </a:bodyPr>
          <a:lstStyle/>
          <a:p>
            <a:pPr lvl="0" fontAlgn="b"/>
            <a:r>
              <a:rPr lang="en-IN" sz="2800" b="1" dirty="0" smtClean="0"/>
              <a:t>Interest rate</a:t>
            </a:r>
            <a:br>
              <a:rPr lang="en-IN" sz="2800" b="1" dirty="0" smtClean="0"/>
            </a:br>
            <a:r>
              <a:rPr lang="en-US" sz="2000" i="1" dirty="0" smtClean="0"/>
              <a:t>Higher rate seem to have higher % default</a:t>
            </a:r>
            <a:endParaRPr lang="en-US" sz="2000" i="1" dirty="0"/>
          </a:p>
        </p:txBody>
      </p:sp>
      <p:cxnSp>
        <p:nvCxnSpPr>
          <p:cNvPr id="5" name="Straight Connector 4"/>
          <p:cNvCxnSpPr/>
          <p:nvPr/>
        </p:nvCxnSpPr>
        <p:spPr>
          <a:xfrm>
            <a:off x="6000750" y="85725"/>
            <a:ext cx="19050" cy="67722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544" y="2195513"/>
            <a:ext cx="5929456"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6181725" y="706755"/>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fontAlgn="b"/>
            <a:r>
              <a:rPr lang="en-IN" sz="2800" b="1" smtClean="0"/>
              <a:t>Loan subgrade</a:t>
            </a:r>
            <a:br>
              <a:rPr lang="en-IN" sz="2800" b="1" smtClean="0"/>
            </a:br>
            <a:r>
              <a:rPr lang="en-US" sz="2000" i="1" smtClean="0"/>
              <a:t>Higher grade (a – g) is seeing higher % default</a:t>
            </a:r>
            <a:endParaRPr lang="en-US" sz="2000" i="1" dirty="0"/>
          </a:p>
        </p:txBody>
      </p:sp>
    </p:spTree>
    <p:extLst>
      <p:ext uri="{BB962C8B-B14F-4D97-AF65-F5344CB8AC3E}">
        <p14:creationId xmlns:p14="http://schemas.microsoft.com/office/powerpoint/2010/main" val="2274357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552700"/>
            <a:ext cx="5572125" cy="37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183969" y="811530"/>
            <a:ext cx="9313817" cy="856138"/>
          </a:xfrm>
        </p:spPr>
        <p:txBody>
          <a:bodyPr>
            <a:noAutofit/>
          </a:bodyPr>
          <a:lstStyle/>
          <a:p>
            <a:pPr lvl="0" fontAlgn="b"/>
            <a:r>
              <a:rPr lang="en-IN" sz="2800" b="1" dirty="0" smtClean="0"/>
              <a:t>Annual Income (by </a:t>
            </a:r>
            <a:r>
              <a:rPr lang="en-IN" sz="2800" b="1" dirty="0" err="1" smtClean="0"/>
              <a:t>quantile</a:t>
            </a:r>
            <a:r>
              <a:rPr lang="en-IN" sz="2800" b="1" dirty="0" smtClean="0"/>
              <a:t> bands)</a:t>
            </a:r>
            <a:br>
              <a:rPr lang="en-IN" sz="2800" b="1" dirty="0" smtClean="0"/>
            </a:br>
            <a:r>
              <a:rPr lang="en-US" sz="2000" i="1" dirty="0" smtClean="0"/>
              <a:t>Higher income bands (a – g) is seeing higher % default</a:t>
            </a:r>
            <a:endParaRPr lang="en-US" sz="2000" i="1" dirty="0"/>
          </a:p>
        </p:txBody>
      </p:sp>
      <p:cxnSp>
        <p:nvCxnSpPr>
          <p:cNvPr id="4" name="Straight Connector 3"/>
          <p:cNvCxnSpPr/>
          <p:nvPr/>
        </p:nvCxnSpPr>
        <p:spPr>
          <a:xfrm>
            <a:off x="6000750" y="85725"/>
            <a:ext cx="19050" cy="677227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6019801" y="680085"/>
            <a:ext cx="6076950"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fontAlgn="b"/>
            <a:r>
              <a:rPr lang="en-US" sz="2800" b="1" smtClean="0"/>
              <a:t>Issue date</a:t>
            </a:r>
            <a:br>
              <a:rPr lang="en-US" sz="2800" b="1" smtClean="0"/>
            </a:br>
            <a:r>
              <a:rPr lang="en-US" sz="2000" i="1" smtClean="0"/>
              <a:t>After extracting year field </a:t>
            </a:r>
            <a:r>
              <a:rPr lang="en-US" sz="2800" b="1" smtClean="0"/>
              <a:t>‘</a:t>
            </a:r>
            <a:r>
              <a:rPr lang="en-US" sz="2000" i="1" smtClean="0"/>
              <a:t>2007’ has the highest default %. However, no trend observed at monthly trends</a:t>
            </a:r>
            <a:endParaRPr lang="en-US" sz="2000" i="1"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1795462"/>
            <a:ext cx="3733800" cy="245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8025" y="4336161"/>
            <a:ext cx="3562350" cy="241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4087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763</TotalTime>
  <Words>1209</Words>
  <Application>Microsoft Office PowerPoint</Application>
  <PresentationFormat>Custom</PresentationFormat>
  <Paragraphs>209</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GRAMENER EDA CASE STUDY   SUBMISSION </vt:lpstr>
      <vt:lpstr>A consumer finance company wants to identify the drivers for loan default</vt:lpstr>
      <vt:lpstr>The following steps have been followed in EDA process</vt:lpstr>
      <vt:lpstr>Data preparation</vt:lpstr>
      <vt:lpstr>Univariate analysis summary (continued)</vt:lpstr>
      <vt:lpstr>Univariate analysis summary</vt:lpstr>
      <vt:lpstr>Loan amount histogram Higher the loan amount , more case of default </vt:lpstr>
      <vt:lpstr>Interest rate Higher rate seem to have higher % default</vt:lpstr>
      <vt:lpstr>Annual Income (by quantile bands) Higher income bands (a – g) is seeing higher % default</vt:lpstr>
      <vt:lpstr>Purpose Highest default % is seen for “Small business”</vt:lpstr>
      <vt:lpstr>No of delinquencies Highest default % is seen for Higher number of delinquencies</vt:lpstr>
      <vt:lpstr>Earliest credit line opened month Based on the year credit line was opened, 2007 &amp; 2008 has highest default %</vt:lpstr>
      <vt:lpstr>No. of derogatory public records loans that had more derogatory records had higher default %</vt:lpstr>
      <vt:lpstr>% revolving balance utilization loans that had % utilization had higher default %. Higher % utilization of revolving balance shows a risky account</vt:lpstr>
      <vt:lpstr>Last credit date pulled % default is higher towards later years</vt:lpstr>
      <vt:lpstr>Derived metrics and summary</vt:lpstr>
      <vt:lpstr>EMI –annual income ratio Default % is high for higher emi_annual_inc_ratio </vt:lpstr>
      <vt:lpstr> Loan amount to annual income ratio As the loan_amnt_annual_inc_ratio goes beyond 20 the probablity of being a loan charged off is much more higher </vt:lpstr>
      <vt:lpstr>Sub grade vs Interest rate (rounded) Lower the sub_grade higher the interest_rate</vt:lpstr>
      <vt:lpstr>Correlation Heat maps across columns </vt:lpstr>
      <vt:lpstr>% default (Verification status vs Sub grade) Lower sub_graders are having high percentage despite the verification status being “Verified”</vt:lpstr>
      <vt:lpstr>% default (Verification status vs Purpose) “Small_business” purpose &amp; “Verified” group standing out in their default%</vt:lpstr>
      <vt:lpstr>Some hotspots for defaults have been identified with multiple column combinations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Ashwathi Ravindran</cp:lastModifiedBy>
  <cp:revision>77</cp:revision>
  <dcterms:created xsi:type="dcterms:W3CDTF">2016-06-09T08:16:28Z</dcterms:created>
  <dcterms:modified xsi:type="dcterms:W3CDTF">2018-07-29T17:59:38Z</dcterms:modified>
</cp:coreProperties>
</file>