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9" r:id="rId24"/>
    <p:sldId id="280" r:id="rId25"/>
    <p:sldId id="281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42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8900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08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88d1d9fc_0_6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88d1d9fc_0_6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9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88d1d9fc_0_6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88d1d9fc_0_6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4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88d1d9fc_0_6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88d1d9fc_0_6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08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88d1d9fc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e88d1d9fc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05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88d1d9fc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88d1d9fc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446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88d1d9fc_0_2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88d1d9fc_0_2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53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88d1d9fc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88d1d9fc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043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88d1d9fc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88d1d9fc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88d1d9fc_0_4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88d1d9fc_0_4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368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88d1d9fc_0_5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88d1d9fc_0_5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5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88d1d9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88d1d9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19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88d1d9fc_0_4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88d1d9fc_0_4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11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88d1d9fc_0_4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88d1d9fc_0_4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840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88d1d9fc_0_4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88d1d9fc_0_4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6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e88d1d9fc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e88d1d9fc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37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e88d1d9fc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e88d1d9fc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26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88d1d9fc_0_1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88d1d9fc_0_1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90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e88d1d9fc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e88d1d9fc_0_1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4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88d1d9fc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88d1d9fc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49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88d1d9fc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88d1d9fc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88d1d9fc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88d1d9fc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93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medcalc.org/manual/roc-curves.php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평가 및 검증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boaz 11기 분석 E조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기계학습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대표 모델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ko">
                <a:solidFill>
                  <a:schemeClr val="accent5"/>
                </a:solidFill>
              </a:rPr>
              <a:t>underfitting &amp; overfitting</a:t>
            </a:r>
            <a:endParaRPr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Cross Validation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00">
                <a:solidFill>
                  <a:schemeClr val="dk2"/>
                </a:solidFill>
              </a:rPr>
              <a:t>underfitting &amp; overfitting</a:t>
            </a:r>
            <a:endParaRPr sz="310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underfitting</a:t>
            </a:r>
            <a:endParaRPr/>
          </a:p>
          <a:p>
            <a:pPr marL="0" lvl="0" indent="3175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학습할 때, 테스트 및 검증할 때 모두 에러율이 높음, k값을 변경하</a:t>
            </a:r>
            <a:endParaRPr sz="1400">
              <a:solidFill>
                <a:schemeClr val="dk1"/>
              </a:solidFill>
            </a:endParaRPr>
          </a:p>
          <a:p>
            <a:pPr marL="0" lvl="0" indent="317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거나 다른 특성을 추가하는 등 데이터를 판별할 수 있는 새로운 방법을 적용해야 한다.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overfitting</a:t>
            </a:r>
            <a:endParaRPr/>
          </a:p>
          <a:p>
            <a:pPr marL="0" lvl="0" indent="3175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무시해야 할 노이즈나 아웃라이어 데이터까지 모두 정상적인</a:t>
            </a:r>
            <a:endParaRPr sz="1400">
              <a:solidFill>
                <a:schemeClr val="dk1"/>
              </a:solidFill>
            </a:endParaRPr>
          </a:p>
          <a:p>
            <a:pPr marL="0" lvl="0" indent="317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것으로 인식하고 학습하면서 생기는 문제이다. 학습 에러(training error)는 낮지만 왜곡된</a:t>
            </a:r>
            <a:endParaRPr sz="1400">
              <a:solidFill>
                <a:schemeClr val="dk1"/>
              </a:solidFill>
            </a:endParaRPr>
          </a:p>
          <a:p>
            <a:pPr marL="0" lvl="0" indent="31750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학습 모델이 결정되면서 검증 시 에러율(error rate)이 높아진다.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100">
                <a:solidFill>
                  <a:schemeClr val="dk2"/>
                </a:solidFill>
              </a:rPr>
              <a:t>underfitting &amp; overfitting</a:t>
            </a:r>
            <a:endParaRPr sz="31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75" y="1773760"/>
            <a:ext cx="3319625" cy="28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825" y="1773749"/>
            <a:ext cx="3221319" cy="28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1586500" y="4676650"/>
            <a:ext cx="2152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overfitting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5586225" y="4703625"/>
            <a:ext cx="21525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underfitting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기계학습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대표 모델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underfitting &amp; overfitting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ko" b="1">
                <a:solidFill>
                  <a:schemeClr val="accent5"/>
                </a:solidFill>
              </a:rPr>
              <a:t>Cross Validation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하는 이유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k-fold cross validation algorithm</a:t>
            </a:r>
            <a:endParaRPr b="1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Validation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/>
              <a:t>하는 이유</a:t>
            </a:r>
            <a:endParaRPr b="1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563" y="1730425"/>
            <a:ext cx="54197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Validation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k-fold cross validation algorithm</a:t>
            </a:r>
            <a:endParaRPr b="1"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데이터를 훈련용 데이터(Training Set)와 테스트용 데이터(Test Set)으로 나눈다.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Training Set을 k개의 fold로 나눈다.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k-1개는 Training Set, 남은 1개는 검증용 데이터(Validation Data Set)로 지정한다.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모델을 생성하고 예측을 진행하여, 이에 대한 에러값을 추출한다.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다음 fold로 넘어가, Validation Set을 바꿔서 지정한다.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위 과정을 k 번 반복하여, 가장 에러값이 낮은 모델을 선택한다.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375" y="3605675"/>
            <a:ext cx="2684100" cy="14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3789425" y="4191600"/>
            <a:ext cx="25668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4-fold cross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기계학습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대표 모델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underfitting &amp; overfitting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Cross Validation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ko" b="1">
                <a:solidFill>
                  <a:schemeClr val="accent5"/>
                </a:solidFill>
              </a:rPr>
              <a:t>Performance evaluation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Regression</a:t>
            </a:r>
            <a:endParaRPr b="1">
              <a:solidFill>
                <a:schemeClr val="accent5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romanLcPeriod"/>
            </a:pPr>
            <a:r>
              <a:rPr lang="ko" b="1">
                <a:solidFill>
                  <a:schemeClr val="accent5"/>
                </a:solidFill>
              </a:rPr>
              <a:t>RMSE(Root Mean Squared Error)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Classification</a:t>
            </a:r>
            <a:endParaRPr b="1">
              <a:solidFill>
                <a:schemeClr val="accent5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romanLcPeriod"/>
            </a:pPr>
            <a:r>
              <a:rPr lang="ko" b="1">
                <a:solidFill>
                  <a:schemeClr val="accent5"/>
                </a:solidFill>
              </a:rPr>
              <a:t>Confusion Matrix</a:t>
            </a:r>
            <a:endParaRPr b="1">
              <a:solidFill>
                <a:schemeClr val="accent5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romanLcPeriod"/>
            </a:pPr>
            <a:r>
              <a:rPr lang="ko" b="1">
                <a:solidFill>
                  <a:schemeClr val="accent5"/>
                </a:solidFill>
              </a:rPr>
              <a:t>F1 Measure</a:t>
            </a:r>
            <a:endParaRPr b="1">
              <a:solidFill>
                <a:schemeClr val="accent5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romanLcPeriod"/>
            </a:pPr>
            <a:r>
              <a:rPr lang="ko" b="1">
                <a:solidFill>
                  <a:schemeClr val="accent5"/>
                </a:solidFill>
              </a:rPr>
              <a:t>ROC Curves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Evaluation - Regression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MSE(Mean Squared Error)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(예측값-실제값) 의 제곱의 평균</a:t>
            </a:r>
            <a:endParaRPr/>
          </a:p>
          <a:p>
            <a: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/>
              <a:t>(예측값-실제값) 을 E, 즉 Error라고 한다. 차이가 양수여야 하므로 제곱해준다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RMSE(Root Mean Squared Error)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MSE 에 루트를 씌워준 것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제곱해서 너무 커졌으므로 다시 줄여준다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181225"/>
            <a:ext cx="2914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338" y="4125775"/>
            <a:ext cx="29813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Evaluation - Classification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Confusion Matrix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r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TP : 긍정이라고 예측했는데 실제로 긍정인 경우</a:t>
            </a:r>
            <a:endParaRPr sz="1500"/>
          </a:p>
          <a:p>
            <a:pPr marL="457200" lvl="0" indent="-323850" algn="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FP : 긍정이라고 예측했는데 실제로는 부정인 경우</a:t>
            </a:r>
            <a:endParaRPr sz="1500"/>
          </a:p>
          <a:p>
            <a:pPr marL="457200" lvl="0" indent="-323850" algn="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FN : 부정이라고 예측했는데 실제로는 긍정인 경우</a:t>
            </a:r>
            <a:endParaRPr sz="1500"/>
          </a:p>
          <a:p>
            <a:pPr marL="457200" lvl="0" indent="-323850" algn="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TN : 부정이라고 예측했는데 실제로 부정인 경우</a:t>
            </a:r>
            <a:endParaRPr sz="15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0" y="1790650"/>
            <a:ext cx="3889025" cy="2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Performance Evaluation - Classification</a:t>
            </a:r>
            <a:endParaRPr dirty="0"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 dirty="0"/>
              <a:t>Accuracy : 전체 중 올바르게 예측한 비율</a:t>
            </a:r>
            <a:endParaRPr sz="1500" dirty="0"/>
          </a:p>
          <a:p>
            <a:pPr marL="45720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 dirty="0"/>
              <a:t>  </a:t>
            </a:r>
            <a:endParaRPr sz="1500" dirty="0"/>
          </a:p>
          <a:p>
            <a:pPr marL="457200" lvl="0" indent="-323850" algn="r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 dirty="0"/>
              <a:t>Precision : 참으로 예측한 것 중 실제 참인 비율</a:t>
            </a:r>
            <a:endParaRPr sz="1500" dirty="0"/>
          </a:p>
          <a:p>
            <a:pPr marL="45720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r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 dirty="0"/>
              <a:t>Recall : 실제 값이 참인 것 중 참으로 예측한 비율</a:t>
            </a:r>
            <a:endParaRPr sz="1500" dirty="0"/>
          </a:p>
          <a:p>
            <a:pPr marL="45720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r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 dirty="0"/>
              <a:t>Specificity : 실제 값이 거짓인 것 중 거짓으로 예측한 비율</a:t>
            </a:r>
            <a:endParaRPr sz="15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5" y="1226400"/>
            <a:ext cx="3437925" cy="22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719" y="1514019"/>
            <a:ext cx="307659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075" y="2419900"/>
            <a:ext cx="2783249" cy="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494" y="3383619"/>
            <a:ext cx="3281839" cy="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6250" y="4347344"/>
            <a:ext cx="2613074" cy="6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116418" y="3931845"/>
            <a:ext cx="4857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1600"/>
              </a:spcBef>
              <a:buSzPts val="1800"/>
              <a:buChar char="-"/>
            </a:pPr>
            <a:r>
              <a:rPr lang="ko-KR" altLang="en-US" sz="1600" dirty="0"/>
              <a:t>암 환자 평가 모델의 예시</a:t>
            </a:r>
          </a:p>
          <a:p>
            <a:pPr marL="914400" lvl="1" indent="-317500">
              <a:buSzPts val="1400"/>
              <a:buChar char="-"/>
            </a:pPr>
            <a:r>
              <a:rPr lang="ko-KR" altLang="en-US" sz="1600" dirty="0"/>
              <a:t>전체 </a:t>
            </a:r>
            <a:r>
              <a:rPr lang="en-US" altLang="ko-KR" sz="1600" dirty="0"/>
              <a:t>100</a:t>
            </a:r>
            <a:r>
              <a:rPr lang="ko-KR" altLang="en-US" sz="1600" dirty="0"/>
              <a:t>명 중 암 환자는 </a:t>
            </a:r>
            <a:r>
              <a:rPr lang="en-US" altLang="ko-KR" sz="1600" dirty="0"/>
              <a:t>10</a:t>
            </a:r>
            <a:r>
              <a:rPr lang="ko-KR" altLang="en-US" sz="1600" dirty="0"/>
              <a:t>명</a:t>
            </a:r>
          </a:p>
          <a:p>
            <a:pPr marL="914400" lvl="1" indent="-317500">
              <a:buSzPts val="1400"/>
              <a:buChar char="-"/>
            </a:pPr>
            <a:r>
              <a:rPr lang="ko-KR" altLang="en-US" sz="1600" dirty="0"/>
              <a:t>무조건 암 아니라고 찍어도 </a:t>
            </a:r>
            <a:r>
              <a:rPr lang="en-US" altLang="ko-KR" sz="1600" dirty="0"/>
              <a:t>90%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기계학습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대표 모델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underfitting &amp; overfitting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Cross Validation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(</a:t>
            </a:r>
            <a:r>
              <a:rPr lang="ko-KR" altLang="en-US" dirty="0" smtClean="0"/>
              <a:t>암 환자 예시</a:t>
            </a:r>
            <a:r>
              <a:rPr lang="en-US" altLang="ko-KR" dirty="0" smtClean="0"/>
              <a:t>)</a:t>
            </a:r>
            <a:endParaRPr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01522"/>
              </p:ext>
            </p:extLst>
          </p:nvPr>
        </p:nvGraphicFramePr>
        <p:xfrm>
          <a:off x="311699" y="1159201"/>
          <a:ext cx="5138702" cy="370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13"/>
                <a:gridCol w="1618645"/>
                <a:gridCol w="1682462"/>
                <a:gridCol w="922982"/>
              </a:tblGrid>
              <a:tr h="68737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실제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암 환자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실제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암 환자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Total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82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예측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암 환자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160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예측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암 환자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89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96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77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Total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90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Google Shape;17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2718" y="1514019"/>
            <a:ext cx="307659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934" y="2654752"/>
            <a:ext cx="2783249" cy="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34" y="3743631"/>
            <a:ext cx="3281839" cy="6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5652718" y="1137488"/>
            <a:ext cx="219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Accuracy(</a:t>
            </a:r>
            <a:r>
              <a:rPr lang="ko-KR" altLang="en-US" sz="1800" b="1" dirty="0" smtClean="0"/>
              <a:t>정확도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50934" y="2283877"/>
            <a:ext cx="219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/>
              <a:t>Precision(</a:t>
            </a:r>
            <a:r>
              <a:rPr lang="ko-KR" altLang="en-US" sz="1800" b="1" dirty="0" smtClean="0"/>
              <a:t>정밀도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00334" y="3430266"/>
            <a:ext cx="318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Recall(</a:t>
            </a:r>
            <a:r>
              <a:rPr lang="ko-KR" altLang="en-US" b="1" dirty="0" err="1" smtClean="0"/>
              <a:t>재현성</a:t>
            </a:r>
            <a:r>
              <a:rPr lang="en-US" altLang="ko-KR" b="1" dirty="0" smtClean="0"/>
              <a:t>)=Sensitivity(</a:t>
            </a:r>
            <a:r>
              <a:rPr lang="ko-KR" altLang="en-US" b="1" dirty="0" smtClean="0"/>
              <a:t>민감성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650934" y="1514019"/>
                <a:ext cx="3078382" cy="5608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3+89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91%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34" y="1514019"/>
                <a:ext cx="3078382" cy="5608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5650934" y="2642886"/>
                <a:ext cx="2783249" cy="642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%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34" y="2642886"/>
                <a:ext cx="2783249" cy="6424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5600333" y="3737698"/>
                <a:ext cx="3331299" cy="6424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%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33" y="3737698"/>
                <a:ext cx="3331299" cy="6424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Evaluation - Classification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419700" y="110195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F1 Measure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50" y="1602775"/>
            <a:ext cx="72009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6800" y="3146400"/>
            <a:ext cx="75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암 환자 예시</a:t>
            </a:r>
            <a:r>
              <a:rPr lang="en-US" altLang="ko-KR" sz="2000" b="1" dirty="0" smtClean="0"/>
              <a:t>) </a:t>
            </a:r>
            <a:r>
              <a:rPr lang="en-US" altLang="ko-KR" sz="2000" dirty="0" smtClean="0"/>
              <a:t>Precision(</a:t>
            </a:r>
            <a:r>
              <a:rPr lang="ko-KR" altLang="en-US" sz="2000" dirty="0" smtClean="0"/>
              <a:t>정밀도</a:t>
            </a:r>
            <a:r>
              <a:rPr lang="en-US" altLang="ko-KR" sz="2000" dirty="0" smtClean="0"/>
              <a:t>) = 0.75, Recall(</a:t>
            </a:r>
            <a:r>
              <a:rPr lang="ko-KR" altLang="en-US" sz="2000" dirty="0" err="1" smtClean="0"/>
              <a:t>재현성</a:t>
            </a:r>
            <a:r>
              <a:rPr lang="en-US" altLang="ko-KR" sz="2000" dirty="0" smtClean="0"/>
              <a:t>) = 0.3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32065" y="3800781"/>
                <a:ext cx="3799053" cy="8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0.75</m:t>
                            </m:r>
                          </m:den>
                        </m:f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den>
                        </m:f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=42.86%</m:t>
                    </m:r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65" y="3800781"/>
                <a:ext cx="3799053" cy="889346"/>
              </a:xfrm>
              <a:prstGeom prst="rect">
                <a:avLst/>
              </a:prstGeom>
              <a:blipFill rotWithShape="0">
                <a:blip r:embed="rId4"/>
                <a:stretch>
                  <a:fillRect t="-3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ROC Curves</a:t>
            </a:r>
            <a:endParaRPr b="1"/>
          </a:p>
          <a:p>
            <a:pPr marL="45720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r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X 축 : 실제 값이 0인데 1로 예측한 것</a:t>
            </a:r>
            <a:endParaRPr/>
          </a:p>
          <a:p>
            <a: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Y 축 : 실제 값이 1인데 1로 예측한 것</a:t>
            </a:r>
            <a:endParaRPr/>
          </a:p>
          <a:p>
            <a: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y축의 값이 더 클 수록 좋은 성능을 가진다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Performance Evaluation - Classification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715400"/>
            <a:ext cx="3809949" cy="2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암 환자 예시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7" name="Picture 3" descr="ROC curve analysis with MedCalc ">
            <a:hlinkClick r:id="rId2" tooltip="ROC curve analysis with MedCalc  웹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50184"/>
            <a:ext cx="5430726" cy="32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319200" y="1972800"/>
            <a:ext cx="14400" cy="1958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12000" y="1972800"/>
            <a:ext cx="148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Cut off 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기준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400" y="2449195"/>
            <a:ext cx="1058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실제 참</a:t>
            </a:r>
            <a:r>
              <a:rPr lang="en-US" altLang="ko-KR" sz="1600" b="1" dirty="0" smtClean="0"/>
              <a:t>)</a:t>
            </a:r>
          </a:p>
          <a:p>
            <a:pPr algn="ctr"/>
            <a:r>
              <a:rPr lang="ko-KR" altLang="en-US" sz="1600" b="1" dirty="0" smtClean="0"/>
              <a:t>암 환자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2275900"/>
            <a:ext cx="1173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실제 거짓</a:t>
            </a:r>
            <a:r>
              <a:rPr lang="en-US" altLang="ko-KR" sz="1600" b="1" dirty="0" smtClean="0"/>
              <a:t>)</a:t>
            </a:r>
          </a:p>
          <a:p>
            <a:pPr algn="ctr"/>
            <a:r>
              <a:rPr lang="ko-KR" altLang="en-US" sz="1600" b="1" dirty="0" smtClean="0"/>
              <a:t>암 환자 </a:t>
            </a:r>
            <a:r>
              <a:rPr lang="en-US" altLang="ko-KR" sz="1600" b="1" dirty="0" smtClean="0"/>
              <a:t>X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12000" y="1447200"/>
            <a:ext cx="282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Cut off</a:t>
            </a:r>
            <a:r>
              <a:rPr lang="ko-KR" altLang="en-US" sz="2000" dirty="0" smtClean="0"/>
              <a:t>가 낮아질수록</a:t>
            </a:r>
            <a:endParaRPr lang="en-US" altLang="ko-KR" sz="2000" dirty="0" smtClean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TPR</a:t>
            </a:r>
            <a:r>
              <a:rPr lang="ko-KR" altLang="en-US" sz="2000" dirty="0" smtClean="0"/>
              <a:t>증가</a:t>
            </a: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dirty="0" smtClean="0"/>
              <a:t>FPR</a:t>
            </a:r>
            <a:r>
              <a:rPr lang="ko-KR" altLang="en-US" sz="2000" dirty="0" smtClean="0"/>
              <a:t>증가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95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암 환자 예시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47642"/>
              </p:ext>
            </p:extLst>
          </p:nvPr>
        </p:nvGraphicFramePr>
        <p:xfrm>
          <a:off x="436800" y="1209602"/>
          <a:ext cx="3667200" cy="35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600"/>
                <a:gridCol w="1346400"/>
                <a:gridCol w="1483200"/>
              </a:tblGrid>
              <a:tr h="5868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실제</a:t>
                      </a:r>
                      <a:r>
                        <a:rPr lang="en-US" altLang="ko-KR" sz="1600" b="1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암 환자 </a:t>
                      </a:r>
                      <a:r>
                        <a:rPr lang="en-US" altLang="ko-KR" sz="1600" b="1" dirty="0" smtClean="0"/>
                        <a:t>O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실제</a:t>
                      </a:r>
                      <a:r>
                        <a:rPr lang="en-US" altLang="ko-KR" sz="1600" b="1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b="1" dirty="0" smtClean="0"/>
                        <a:t>암 환자 </a:t>
                      </a:r>
                      <a:r>
                        <a:rPr lang="en-US" altLang="ko-KR" sz="1600" b="1" dirty="0" smtClean="0"/>
                        <a:t>X</a:t>
                      </a:r>
                      <a:endParaRPr lang="ko-KR" altLang="en-US" sz="1600" b="1" dirty="0"/>
                    </a:p>
                  </a:txBody>
                  <a:tcPr anchor="ctr"/>
                </a:tc>
              </a:tr>
              <a:tr h="58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3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</a:tr>
              <a:tr h="58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/>
                </a:tc>
              </a:tr>
              <a:tr h="58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/>
                </a:tc>
              </a:tr>
              <a:tr h="58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 anchor="ctr"/>
                </a:tc>
              </a:tr>
              <a:tr h="58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Total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10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10</a:t>
                      </a:r>
                      <a:endParaRPr lang="ko-KR" alt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H="1" flipV="1">
            <a:off x="2558400" y="2340000"/>
            <a:ext cx="2397600" cy="216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54400" y="2080800"/>
            <a:ext cx="148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Cut off 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200" y="1209602"/>
            <a:ext cx="1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TPR(y</a:t>
            </a:r>
            <a:r>
              <a:rPr lang="ko-KR" altLang="en-US" sz="2000" b="1" dirty="0" smtClean="0"/>
              <a:t>축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6000" y="1209602"/>
            <a:ext cx="1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FPR(x</a:t>
            </a:r>
            <a:r>
              <a:rPr lang="ko-KR" altLang="en-US" sz="2000" b="1" dirty="0" smtClean="0"/>
              <a:t>축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429998" y="1819601"/>
                <a:ext cx="884402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98" y="1819601"/>
                <a:ext cx="884402" cy="5203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47399" y="1841201"/>
                <a:ext cx="884402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99" y="1841201"/>
                <a:ext cx="884402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00398" y="2451192"/>
                <a:ext cx="1215602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6+2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98" y="2451192"/>
                <a:ext cx="1215602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25197" y="3003429"/>
                <a:ext cx="1817401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6+2+1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197" y="3003429"/>
                <a:ext cx="1817401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13101" y="3609258"/>
                <a:ext cx="1933797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6+2+1+1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01" y="3609258"/>
                <a:ext cx="1933797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196998" y="3609258"/>
                <a:ext cx="1896601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2+0+3+5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998" y="3609258"/>
                <a:ext cx="1896601" cy="525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182598" y="3088859"/>
                <a:ext cx="1738201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2+0+3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98" y="3088859"/>
                <a:ext cx="1738201" cy="5203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976800" y="2504689"/>
                <a:ext cx="1711500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2+0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800" y="2504689"/>
                <a:ext cx="1711500" cy="5203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/>
          <p:cNvSpPr/>
          <p:nvPr/>
        </p:nvSpPr>
        <p:spPr>
          <a:xfrm>
            <a:off x="4613101" y="2451192"/>
            <a:ext cx="4530899" cy="174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 smtClean="0"/>
              <a:t>?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8512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30787"/>
            <a:ext cx="4419600" cy="381952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암 환자 예시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10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6400"/>
              <a:t>Q &amp; A</a:t>
            </a:r>
            <a:endParaRPr sz="6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ko" b="1">
                <a:solidFill>
                  <a:schemeClr val="accent5"/>
                </a:solidFill>
              </a:rPr>
              <a:t>기계학습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기계학습이란?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지도학습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비지도학습</a:t>
            </a:r>
            <a:endParaRPr b="1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대표 모델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underfitting &amp; overfitting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Cross Validation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기계학습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기계학습이란?</a:t>
            </a:r>
            <a:r>
              <a:rPr lang="ko"/>
              <a:t> - Tom Mitchell, 1998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Well-posed Learning Problem : A computer program is said to learn from experience E with respect to some task T and some performance measure P, if is performance on T, as measured by P, improves with experience E.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만약 컴퓨터 프로그램이 특정한 태스크 T를 수행할 때 성능 P만큼 개선되는 경험 E를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보이면 그 컴퓨터 프로그램은 ‘태스크 T와 성능 P에 대해 경험 E를 학습했다’ 라고 말할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수 있다.</a:t>
            </a: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지도학습</a:t>
            </a:r>
            <a:endParaRPr b="1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컴퓨터에게 무언가를 어떻게 하는지 가르치는 것.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Regression 회귀 모델 - linear (범주형 결괏값을 예측하는 경우-&gt; logistic)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Predict continuous valued output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ex. 제품의 특성, 가격 등으로 판매량 예측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Classification 분류 모델 - kNN, SVM, DT 모델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Discrete valued output (0 or 1)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ex. 채무자의 직업, 소득 등으로 상환 가능성 예측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기계학습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기계학습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비지도학습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컴퓨터에게 스스로 배우라고 시키는 것.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Clustering 군집 모델 - flat/partition-based clustering, hierarchical clustering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ex. 웹에서 같은 주제를 가진 기사 끼리 분류하는 것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ex. 소비 패턴이 비슷한 고객들 끼리 군집화</a:t>
            </a:r>
            <a:endParaRPr/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ex. 시청 패턴이 비슷한 다른 고객들이 즐겨보는 영화를 추천 (추천 시스템)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기계학습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ko" b="1">
                <a:solidFill>
                  <a:schemeClr val="accent5"/>
                </a:solidFill>
              </a:rPr>
              <a:t>대표 모델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Linear Regression</a:t>
            </a:r>
            <a:endParaRPr b="1">
              <a:solidFill>
                <a:schemeClr val="accent5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ko" b="1">
                <a:solidFill>
                  <a:schemeClr val="accent5"/>
                </a:solidFill>
              </a:rPr>
              <a:t>kNN</a:t>
            </a:r>
            <a:endParaRPr b="1">
              <a:solidFill>
                <a:schemeClr val="accent5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underfitting &amp; overfitting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Cross Validation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Performance evaluation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 모델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Linear Regression</a:t>
            </a: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sz="1400">
                <a:solidFill>
                  <a:schemeClr val="dk1"/>
                </a:solidFill>
              </a:rPr>
              <a:t>"Linear", 선형 이라는 것은 독립변수가 1차항으로 되어 있다는 뜻.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입력값(독립변수)과 예상값(종속변수)의 관계가 2차원에서는 직선 형태로, 3차원 공간에서</a:t>
            </a:r>
            <a:endParaRPr sz="140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는 평면으로 나타난다.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 sz="1400">
                <a:solidFill>
                  <a:schemeClr val="dk1"/>
                </a:solidFill>
              </a:rPr>
              <a:t>선형 모델은 데이터를 선형 상관 관계로 모델링해 우리가 알고자 하는 값을 예측한다.</a:t>
            </a:r>
            <a:endParaRPr sz="1400">
              <a:solidFill>
                <a:schemeClr val="dk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744" y="2831419"/>
            <a:ext cx="3362550" cy="23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 모델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kNN</a:t>
            </a:r>
            <a:endParaRPr b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sz="1400">
                <a:solidFill>
                  <a:schemeClr val="dk1"/>
                </a:solidFill>
              </a:rPr>
              <a:t>새로운 데이터가 어느 그룹에 속하는지 분류하기 위해 그 데이터에 가장 가까이에 있는 학습 데이터가 속한 그룹을 알아보는 것.</a:t>
            </a:r>
            <a:endParaRPr sz="14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400">
                <a:solidFill>
                  <a:schemeClr val="dk1"/>
                </a:solidFill>
              </a:rPr>
              <a:t>k=n인 경우, 가상의 원을 n개의 데이터가 발견될 때까지 확장하고 n개의 데이터 중 가장 많은 그룹을 새로운 데이터의 그룹으로 정하는 방법.</a:t>
            </a:r>
            <a:endParaRPr sz="1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895" y="2782325"/>
            <a:ext cx="3057400" cy="2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902</Words>
  <Application>Microsoft Office PowerPoint</Application>
  <PresentationFormat>화면 슬라이드 쇼(16:9)</PresentationFormat>
  <Paragraphs>220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Symbol</vt:lpstr>
      <vt:lpstr>Simple Light</vt:lpstr>
      <vt:lpstr>모델 평가 및 검증</vt:lpstr>
      <vt:lpstr>목차</vt:lpstr>
      <vt:lpstr>목차</vt:lpstr>
      <vt:lpstr>기계학습</vt:lpstr>
      <vt:lpstr>기계학습</vt:lpstr>
      <vt:lpstr>기계학습</vt:lpstr>
      <vt:lpstr>목차</vt:lpstr>
      <vt:lpstr>대표 모델</vt:lpstr>
      <vt:lpstr>대표 모델</vt:lpstr>
      <vt:lpstr>목차</vt:lpstr>
      <vt:lpstr>underfitting &amp; overfitting</vt:lpstr>
      <vt:lpstr>underfitting &amp; overfitting </vt:lpstr>
      <vt:lpstr>목차</vt:lpstr>
      <vt:lpstr>Cross Validation</vt:lpstr>
      <vt:lpstr>Cross Validation</vt:lpstr>
      <vt:lpstr>목차</vt:lpstr>
      <vt:lpstr>Performance Evaluation - Regression</vt:lpstr>
      <vt:lpstr>Performance Evaluation - Classification</vt:lpstr>
      <vt:lpstr>Performance Evaluation - Classification</vt:lpstr>
      <vt:lpstr>(암 환자 예시)</vt:lpstr>
      <vt:lpstr>Performance Evaluation - Classification</vt:lpstr>
      <vt:lpstr>Performance Evaluation - Classification</vt:lpstr>
      <vt:lpstr>(암 환자 예시)</vt:lpstr>
      <vt:lpstr>(암 환자 예시)</vt:lpstr>
      <vt:lpstr>(암 환자 예시)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평가 및 검증</dc:title>
  <cp:lastModifiedBy>박보정</cp:lastModifiedBy>
  <cp:revision>8</cp:revision>
  <dcterms:modified xsi:type="dcterms:W3CDTF">2018-08-09T05:16:47Z</dcterms:modified>
</cp:coreProperties>
</file>