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8"/>
  </p:notesMasterIdLst>
  <p:handoutMasterIdLst>
    <p:handoutMasterId r:id="rId79"/>
  </p:handoutMasterIdLst>
  <p:sldIdLst>
    <p:sldId id="366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368" r:id="rId14"/>
    <p:sldId id="386" r:id="rId15"/>
    <p:sldId id="387" r:id="rId16"/>
    <p:sldId id="388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369" r:id="rId26"/>
    <p:sldId id="370" r:id="rId27"/>
    <p:sldId id="371" r:id="rId28"/>
    <p:sldId id="372" r:id="rId29"/>
    <p:sldId id="373" r:id="rId30"/>
    <p:sldId id="413" r:id="rId31"/>
    <p:sldId id="414" r:id="rId32"/>
    <p:sldId id="415" r:id="rId33"/>
    <p:sldId id="397" r:id="rId34"/>
    <p:sldId id="398" r:id="rId35"/>
    <p:sldId id="399" r:id="rId36"/>
    <p:sldId id="400" r:id="rId37"/>
    <p:sldId id="401" r:id="rId38"/>
    <p:sldId id="453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16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3" r:id="rId66"/>
    <p:sldId id="451" r:id="rId67"/>
    <p:sldId id="452" r:id="rId68"/>
    <p:sldId id="444" r:id="rId69"/>
    <p:sldId id="445" r:id="rId70"/>
    <p:sldId id="465" r:id="rId71"/>
    <p:sldId id="446" r:id="rId72"/>
    <p:sldId id="447" r:id="rId73"/>
    <p:sldId id="448" r:id="rId74"/>
    <p:sldId id="449" r:id="rId75"/>
    <p:sldId id="450" r:id="rId76"/>
    <p:sldId id="466" r:id="rId7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646" autoAdjust="0"/>
  </p:normalViewPr>
  <p:slideViewPr>
    <p:cSldViewPr>
      <p:cViewPr varScale="1">
        <p:scale>
          <a:sx n="61" d="100"/>
          <a:sy n="61" d="100"/>
        </p:scale>
        <p:origin x="162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852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5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  <p:sldLayoutId id="2147483697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EA3B768-3746-40DC-A602-98EF3C12B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 it!  R </a:t>
            </a:r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9197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503675"/>
            <a:ext cx="8055895" cy="625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12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503675"/>
            <a:ext cx="8370930" cy="580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86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458670"/>
            <a:ext cx="8362900" cy="55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4734145"/>
            <a:ext cx="4762500" cy="1665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41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14463"/>
            <a:ext cx="87249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027" y="122439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8804" y="6165304"/>
            <a:ext cx="9144000" cy="14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764704"/>
            <a:ext cx="8247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b="1" dirty="0"/>
              <a:t>화면에 결과를 보여</a:t>
            </a:r>
            <a:r>
              <a:rPr lang="ko-KR" altLang="en-US" sz="2400" b="1" dirty="0"/>
              <a:t>주기</a:t>
            </a:r>
            <a:r>
              <a:rPr lang="en-US" altLang="ko-KR" sz="2400" b="1" dirty="0"/>
              <a:t> - print( ) </a:t>
            </a:r>
            <a:r>
              <a:rPr lang="ko-KR" altLang="ko-KR" sz="2400" b="1" dirty="0"/>
              <a:t>와</a:t>
            </a:r>
            <a:r>
              <a:rPr lang="en-US" altLang="ko-KR" sz="2400" b="1" dirty="0"/>
              <a:t> cat( ) </a:t>
            </a:r>
            <a:r>
              <a:rPr lang="ko-KR" altLang="ko-KR" sz="2400" b="1" dirty="0"/>
              <a:t>사용하기</a:t>
            </a:r>
            <a:endParaRPr lang="ko-KR" altLang="ko-KR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341" y="1427584"/>
            <a:ext cx="8247062" cy="5097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print(1+2)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&lt;--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이렇게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print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안에 출력하고 싶은 내용 쓰면 됩니다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1+2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&lt;--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이렇게 해도 사실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print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명령이 생략된 것입니다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print('a')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문자를 출력할 때는 </a:t>
            </a:r>
            <a:r>
              <a:rPr kumimoji="1" lang="ko-K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홑따옴표를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붙여야 합니다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"a"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'a'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&lt;--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그냥 문자만 입력해도 정상적으로 출력됩니다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"a"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print(pi)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소수점일 경우 총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자리로 출력합니다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3.141593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print(</a:t>
            </a:r>
            <a:r>
              <a:rPr kumimoji="1" lang="en-US" altLang="ko-KR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pi,digits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=3)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digits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</a:t>
            </a:r>
            <a:r>
              <a:rPr kumimoji="1" lang="ko-K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자리수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지정할 수 있습니다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3.14</a:t>
            </a:r>
            <a:endParaRPr kumimoji="1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61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5432" y="470956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1124744"/>
            <a:ext cx="7704856" cy="30243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print(3,4)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&lt;---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개를 출력했는데 한 개만 나오죠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??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print('</a:t>
            </a:r>
            <a:r>
              <a:rPr kumimoji="1" lang="en-US" altLang="ko-KR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a'</a:t>
            </a:r>
            <a:r>
              <a:rPr kumimoji="1" lang="en-US" altLang="ko-KR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'b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문자의 경우는 아예 에러가 납니다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다음에 오류가 있습니다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print.default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("a", "b") : 'digits'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인자가 잘못되었습니다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추가정보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경고메시지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print.default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("a", "b") :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강제형변환에 의해 생성된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endParaRPr kumimoji="1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4293096"/>
            <a:ext cx="7716967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cat(1,':','a','\n',2,':','b')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&lt;--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숫자와 문자 여러 개를 한꺼번에 출력시켰습니다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: a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: b&gt;</a:t>
            </a:r>
            <a:endParaRPr kumimoji="1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5960" y="4797152"/>
            <a:ext cx="1944216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\n </a:t>
            </a:r>
            <a:r>
              <a:rPr lang="ko-KR" altLang="en-US" sz="2400" b="1" dirty="0"/>
              <a:t>문자란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393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260648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1052736"/>
            <a:ext cx="8712968" cy="48965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1;2;3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각 명령을 세미콜론으로 구분했습니다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1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1+2 ; 2*3 ; 4/2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세미콜론 을 기준으로 순서대로 명령이 실행됩니다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2</a:t>
            </a:r>
            <a:endParaRPr kumimoji="1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18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735" y="123592"/>
            <a:ext cx="286168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 자료형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4573" y="744662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b="1" dirty="0"/>
              <a:t>자료들</a:t>
            </a:r>
            <a:r>
              <a:rPr lang="en-US" altLang="ko-KR" sz="2400" b="1" dirty="0"/>
              <a:t> - 1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76858" y="124871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1) </a:t>
            </a:r>
            <a:r>
              <a:rPr lang="ko-KR" altLang="ko-KR" sz="2400" b="1" dirty="0" err="1"/>
              <a:t>숫자형과</a:t>
            </a:r>
            <a:r>
              <a:rPr lang="ko-KR" altLang="ko-KR" sz="2400" b="1" dirty="0"/>
              <a:t> 주요 산술연산자</a:t>
            </a:r>
            <a:endParaRPr lang="ko-KR" altLang="ko-KR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4094" y="1752774"/>
            <a:ext cx="5680075" cy="10281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1+2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7544" y="3068960"/>
          <a:ext cx="6984777" cy="295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기호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의미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사용 예</a:t>
                      </a:r>
                      <a:r>
                        <a:rPr lang="en-US" sz="2000" kern="100">
                          <a:effectLst/>
                        </a:rPr>
                        <a:t> -&gt; </a:t>
                      </a:r>
                      <a:r>
                        <a:rPr lang="ko-KR" sz="2000" kern="100">
                          <a:effectLst/>
                        </a:rPr>
                        <a:t>결과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+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더하기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5+6  -&gt;  11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빼기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5-4  -&gt;  1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*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곱하기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5*6  -&gt; 30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나누기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실수 가능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4/2  -&gt; 2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%/%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정수 나누기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</a:t>
                      </a:r>
                      <a:r>
                        <a:rPr lang="ko-KR" sz="2000" kern="100" dirty="0">
                          <a:effectLst/>
                        </a:rPr>
                        <a:t>위와 동일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%%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나머지 구하기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5%%4  -&gt;  1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^  , **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승수 구하기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3^2  -&gt; 9 , 3^3  -&gt; 27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98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332656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6890" y="1700808"/>
            <a:ext cx="8511574" cy="22322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1+2*3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연산자의 우선순위에 따라 뒤의 *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곱하기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부터 연산합니다</a:t>
            </a: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7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(1+2)*3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&lt;--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만약 더하기부터 하려면 왼쪽처럼 괄호를 사용해야 합니다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9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6890" y="1196752"/>
            <a:ext cx="383105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연산자의 우선순위 주의</a:t>
            </a:r>
          </a:p>
        </p:txBody>
      </p:sp>
    </p:spTree>
    <p:extLst>
      <p:ext uri="{BB962C8B-B14F-4D97-AF65-F5344CB8AC3E}">
        <p14:creationId xmlns:p14="http://schemas.microsoft.com/office/powerpoint/2010/main" val="152524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332656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8804" y="6165304"/>
            <a:ext cx="9144000" cy="14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16" y="980728"/>
            <a:ext cx="8712968" cy="51125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10000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&lt;-- 0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개 까지는 그대로 나옵니다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10000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100000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&lt;-- 0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개부터는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표시됩니다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1e+05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1000000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&lt;-- 0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개라서 결과에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* 10^6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으로 표시가 됩니다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1e+06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1e2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말은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* 10^2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이라는 뜻이므로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나옵니다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3e2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말은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* 10^2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아는 뜻이라서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*100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결과인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300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나옵니다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3e-1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-1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은 소숫점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자리까지 표시하라는 뜻입니다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0.3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3e-2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-2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는 소수점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자리까지 표시하라는 뜻입니다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0.03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9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503675"/>
            <a:ext cx="796588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37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332656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556792"/>
            <a:ext cx="8856984" cy="2808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'1' + '2'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숫자처럼 보여도 사실은 문자입니다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다음에 오류가 있습니다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"1" + "2" :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이항연산자에 수치가 아닌 인수입니다</a:t>
            </a: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as.numeric('1') + as.numeric('2')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숫자로 강제로 변환했습니다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  <a:endParaRPr kumimoji="1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980728"/>
            <a:ext cx="45365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강제로 </a:t>
            </a:r>
            <a:r>
              <a:rPr lang="ko-KR" altLang="en-US" b="1" dirty="0" err="1">
                <a:solidFill>
                  <a:schemeClr val="tx1"/>
                </a:solidFill>
              </a:rPr>
              <a:t>숫자형으로</a:t>
            </a:r>
            <a:r>
              <a:rPr lang="ko-KR" altLang="en-US" b="1" dirty="0">
                <a:solidFill>
                  <a:schemeClr val="tx1"/>
                </a:solidFill>
              </a:rPr>
              <a:t> 변환하기</a:t>
            </a:r>
          </a:p>
        </p:txBody>
      </p:sp>
    </p:spTree>
    <p:extLst>
      <p:ext uri="{BB962C8B-B14F-4D97-AF65-F5344CB8AC3E}">
        <p14:creationId xmlns:p14="http://schemas.microsoft.com/office/powerpoint/2010/main" val="280867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332656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052736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ko-KR" b="1" dirty="0"/>
              <a:t>문자형</a:t>
            </a:r>
            <a:endParaRPr lang="ko-KR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1556792"/>
            <a:ext cx="8784976" cy="23042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'First'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문자라서 홑따옴표로 감싸고 출력했습니다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"First"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"Second"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이렇게 쌍따옴표로 감싸도 됩니다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"Second"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First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그냥 사용하면 변수 이름으로 인식이 되어서 에러가 발생합니다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에러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객체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'First'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찾을 수 없습니다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4005064"/>
            <a:ext cx="8784976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class('1')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문자형 데이터를 검사합니다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"character" 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class(1)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숫자형 데이터를 검사합니다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"numeric"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18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91" y="110271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8804" y="6165304"/>
            <a:ext cx="9144000" cy="14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8804" y="587531"/>
            <a:ext cx="322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3) TRUE / FALSE </a:t>
            </a:r>
            <a:r>
              <a:rPr lang="ko-KR" altLang="ko-KR" b="1" dirty="0"/>
              <a:t>값</a:t>
            </a:r>
            <a:r>
              <a:rPr lang="en-US" altLang="ko-KR" b="1" dirty="0"/>
              <a:t> (</a:t>
            </a:r>
            <a:r>
              <a:rPr lang="ko-KR" altLang="ko-KR" b="1" dirty="0" err="1"/>
              <a:t>진리값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708" y="972611"/>
            <a:ext cx="8784976" cy="548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&amp; 0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&lt;-- 3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곱하기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뜻으로 거짓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(FALSE)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됩니다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FALSE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&amp; 1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&lt;-- 3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곱하기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뜻으로 참 곱하기 참이라서 참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(TRUE)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됩니다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TRUE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&amp; 2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 곱하기 참이라서 결과도 참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(TRUE)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 거 아시겠죠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TRUE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| 0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 더하기 거짓 이라서 결과는 참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(TRUE)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나옵니다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TRUE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| 1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 더하기 참 이라서 결과는 참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(TRUE)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나옵니다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TRUE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!0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거짓이 아닌 것이라서 참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(TRUE)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나옵니다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TRUE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!1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참이 아닌 것이라서 거짓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(FALSE)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나옵니다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FALSE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!3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참이 아닌 것이라서 거짓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(FALSE)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나옵니다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FALSE</a:t>
            </a:r>
            <a:endParaRPr kumimoji="1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31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43018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764088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4) NA </a:t>
            </a:r>
            <a:r>
              <a:rPr lang="ko-KR" altLang="ko-KR" b="1" dirty="0"/>
              <a:t>형</a:t>
            </a:r>
            <a:r>
              <a:rPr lang="en-US" altLang="ko-KR" b="1" dirty="0"/>
              <a:t> &amp; NULL </a:t>
            </a:r>
            <a:r>
              <a:rPr lang="ko-KR" altLang="ko-KR" b="1" dirty="0"/>
              <a:t>형</a:t>
            </a:r>
            <a:endParaRPr lang="ko-KR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506" y="2186526"/>
            <a:ext cx="8928992" cy="2158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cat(1,NA,2)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NA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그대로 출력됩니다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NA 2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cat(1,NULL,2)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NULL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값이 제거되고 출력됩니다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2&gt;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5" y="3864960"/>
            <a:ext cx="8928992" cy="22289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sum(1,NA,2)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NA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더하니까 결과가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출력됩니다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NA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sum(1,NULL,2)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NULL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값은 제외 해버리고 나머지 값만 더해서 결과가 나옵니다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723" y="1122130"/>
            <a:ext cx="8540264" cy="998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NA : </a:t>
            </a:r>
            <a:r>
              <a:rPr lang="ko-KR" altLang="en-US" b="1" dirty="0">
                <a:solidFill>
                  <a:schemeClr val="tx1"/>
                </a:solidFill>
              </a:rPr>
              <a:t>잘못된 값이 들어 올 경우 </a:t>
            </a:r>
            <a:r>
              <a:rPr lang="en-US" altLang="ko-KR" b="1" dirty="0">
                <a:solidFill>
                  <a:schemeClr val="tx1"/>
                </a:solidFill>
              </a:rPr>
              <a:t>( Not Applicable , Not Available 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- NULL : </a:t>
            </a:r>
            <a:r>
              <a:rPr lang="ko-KR" altLang="en-US" b="1" dirty="0">
                <a:solidFill>
                  <a:schemeClr val="tx1"/>
                </a:solidFill>
              </a:rPr>
              <a:t>값이 없을 경우 </a:t>
            </a:r>
          </a:p>
        </p:txBody>
      </p:sp>
    </p:spTree>
    <p:extLst>
      <p:ext uri="{BB962C8B-B14F-4D97-AF65-F5344CB8AC3E}">
        <p14:creationId xmlns:p14="http://schemas.microsoft.com/office/powerpoint/2010/main" val="3809614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874" y="332656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8201" y="1052736"/>
            <a:ext cx="8727598" cy="2952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sum(1,2,NA)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NA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값이 연산 결과를 틀리게 만들었습니다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NA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sum(1,2,NA,na.rm=T)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na.rm=T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값을 제거하고 올바른 계산을 했습니다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  <a:endParaRPr kumimoji="1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134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548680"/>
            <a:ext cx="778586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06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747713"/>
            <a:ext cx="847725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061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452438"/>
            <a:ext cx="894397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31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278650"/>
            <a:ext cx="8460940" cy="549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20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68660"/>
            <a:ext cx="7830870" cy="594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42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5" y="638690"/>
            <a:ext cx="8601075" cy="531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584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04664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443841"/>
            <a:ext cx="86122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# </a:t>
            </a:r>
            <a:r>
              <a:rPr lang="ko-KR" altLang="ko-KR" sz="2400" dirty="0"/>
              <a:t>월 추가하기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&gt; date2 &lt;- </a:t>
            </a:r>
            <a:r>
              <a:rPr lang="en-US" altLang="ko-KR" sz="2400" b="1" dirty="0" err="1">
                <a:solidFill>
                  <a:srgbClr val="FF0000"/>
                </a:solidFill>
              </a:rPr>
              <a:t>seq</a:t>
            </a:r>
            <a:r>
              <a:rPr lang="en-US" altLang="ko-KR" sz="2400" b="1" dirty="0">
                <a:solidFill>
                  <a:srgbClr val="FF0000"/>
                </a:solidFill>
              </a:rPr>
              <a:t>(from=</a:t>
            </a:r>
            <a:r>
              <a:rPr lang="en-US" altLang="ko-KR" sz="2400" b="1" dirty="0" err="1">
                <a:solidFill>
                  <a:srgbClr val="FF0000"/>
                </a:solidFill>
              </a:rPr>
              <a:t>as.Date</a:t>
            </a:r>
            <a:r>
              <a:rPr lang="en-US" altLang="ko-KR" sz="2400" b="1" dirty="0">
                <a:solidFill>
                  <a:srgbClr val="FF0000"/>
                </a:solidFill>
              </a:rPr>
              <a:t>('2014-01-01'),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+              to=</a:t>
            </a:r>
            <a:r>
              <a:rPr lang="en-US" altLang="ko-KR" sz="2400" b="1" dirty="0" err="1">
                <a:solidFill>
                  <a:srgbClr val="FF0000"/>
                </a:solidFill>
              </a:rPr>
              <a:t>as.Date</a:t>
            </a:r>
            <a:r>
              <a:rPr lang="en-US" altLang="ko-KR" sz="2400" b="1" dirty="0">
                <a:solidFill>
                  <a:srgbClr val="FF0000"/>
                </a:solidFill>
              </a:rPr>
              <a:t>('2014-05-31'),by='month')  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&gt; date2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[1] "2014-01-01" "2014-02-01" "2014-03-01" "2014-04-01" "2014-05-01“</a:t>
            </a:r>
          </a:p>
          <a:p>
            <a:endParaRPr lang="ko-KR" altLang="ko-KR" sz="2400" dirty="0"/>
          </a:p>
          <a:p>
            <a:r>
              <a:rPr lang="en-US" altLang="ko-KR" sz="2400" dirty="0"/>
              <a:t># </a:t>
            </a:r>
            <a:r>
              <a:rPr lang="ko-KR" altLang="ko-KR" sz="2400" dirty="0"/>
              <a:t>년 추가하기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&gt; date3 &lt;- </a:t>
            </a:r>
            <a:r>
              <a:rPr lang="en-US" altLang="ko-KR" sz="2400" b="1" dirty="0" err="1">
                <a:solidFill>
                  <a:srgbClr val="FF0000"/>
                </a:solidFill>
              </a:rPr>
              <a:t>seq</a:t>
            </a:r>
            <a:r>
              <a:rPr lang="en-US" altLang="ko-KR" sz="2400" b="1" dirty="0">
                <a:solidFill>
                  <a:srgbClr val="FF0000"/>
                </a:solidFill>
              </a:rPr>
              <a:t>(from=</a:t>
            </a:r>
            <a:r>
              <a:rPr lang="en-US" altLang="ko-KR" sz="2400" b="1" dirty="0" err="1">
                <a:solidFill>
                  <a:srgbClr val="FF0000"/>
                </a:solidFill>
              </a:rPr>
              <a:t>as.Date</a:t>
            </a:r>
            <a:r>
              <a:rPr lang="en-US" altLang="ko-KR" sz="2400" b="1" dirty="0">
                <a:solidFill>
                  <a:srgbClr val="FF0000"/>
                </a:solidFill>
              </a:rPr>
              <a:t>('2014-01-01'),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+              to=</a:t>
            </a:r>
            <a:r>
              <a:rPr lang="en-US" altLang="ko-KR" sz="2400" b="1" dirty="0" err="1">
                <a:solidFill>
                  <a:srgbClr val="FF0000"/>
                </a:solidFill>
              </a:rPr>
              <a:t>as.Date</a:t>
            </a:r>
            <a:r>
              <a:rPr lang="en-US" altLang="ko-KR" sz="2400" b="1" dirty="0">
                <a:solidFill>
                  <a:srgbClr val="FF0000"/>
                </a:solidFill>
              </a:rPr>
              <a:t>('2020-05-31'),by='year')   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&gt; date3</a:t>
            </a:r>
            <a:endParaRPr lang="ko-KR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0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7413" y="231052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662" y="814954"/>
            <a:ext cx="4294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5) </a:t>
            </a:r>
            <a:r>
              <a:rPr lang="ko-KR" altLang="ko-KR" sz="2400" b="1" dirty="0"/>
              <a:t>생성한 변수 모두 확인하기</a:t>
            </a:r>
            <a:endParaRPr lang="ko-KR" altLang="ko-KR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662" y="1378339"/>
            <a:ext cx="8835826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objects( )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[1] "char1"   "Comp"    "num1"    "num2"    "seq1"    "string1" "string2"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[8] "var1"    "var2"    "var3"    "var4"    "var5"    "var6"    "var8"  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[15] "var9"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3319824"/>
            <a:ext cx="87129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/>
              <a:t>위와 같이 </a:t>
            </a:r>
            <a:r>
              <a:rPr lang="en-US" altLang="ko-KR" dirty="0"/>
              <a:t>objects( ) </a:t>
            </a:r>
            <a:r>
              <a:rPr lang="ko-KR" altLang="ko-KR" dirty="0"/>
              <a:t>함수를 이용하면 생성되어 있는 변수를 보여주는데 숨김 속성의 변수는 안보여줍니다</a:t>
            </a:r>
            <a:r>
              <a:rPr lang="en-US" altLang="ko-KR" dirty="0"/>
              <a:t>. </a:t>
            </a:r>
            <a:r>
              <a:rPr lang="ko-KR" altLang="ko-KR" dirty="0"/>
              <a:t>유닉스에서 파일명을</a:t>
            </a:r>
            <a:r>
              <a:rPr lang="en-US" altLang="ko-KR" dirty="0"/>
              <a:t> .(dot) </a:t>
            </a:r>
            <a:r>
              <a:rPr lang="ko-KR" altLang="ko-KR" dirty="0"/>
              <a:t>로 시작하는 파일이 </a:t>
            </a:r>
            <a:r>
              <a:rPr lang="ko-KR" altLang="ko-KR" dirty="0" err="1"/>
              <a:t>숨김파일이듯이</a:t>
            </a:r>
            <a:r>
              <a:rPr lang="en-US" altLang="ko-KR" dirty="0"/>
              <a:t> R </a:t>
            </a:r>
            <a:r>
              <a:rPr lang="ko-KR" altLang="ko-KR" dirty="0"/>
              <a:t>에서도 </a:t>
            </a:r>
            <a:r>
              <a:rPr lang="ko-KR" altLang="ko-KR" dirty="0" err="1"/>
              <a:t>변수명을</a:t>
            </a:r>
            <a:r>
              <a:rPr lang="en-US" altLang="ko-KR" dirty="0"/>
              <a:t> . </a:t>
            </a:r>
            <a:r>
              <a:rPr lang="ko-KR" altLang="ko-KR" dirty="0"/>
              <a:t>으로 시작하면 숨김 변수가 됩니다</a:t>
            </a:r>
            <a:r>
              <a:rPr lang="en-US" altLang="ko-KR" dirty="0"/>
              <a:t>. </a:t>
            </a:r>
            <a:r>
              <a:rPr lang="ko-KR" altLang="ko-KR" dirty="0"/>
              <a:t>이런 변수들은</a:t>
            </a:r>
            <a:r>
              <a:rPr lang="en-US" altLang="ko-KR" dirty="0"/>
              <a:t> objects( ) </a:t>
            </a:r>
            <a:r>
              <a:rPr lang="ko-KR" altLang="ko-KR" dirty="0"/>
              <a:t>함수를 기본값으로 사용할 경우에는 안보이고 </a:t>
            </a:r>
            <a:r>
              <a:rPr lang="en-US" altLang="ko-KR" b="1" dirty="0">
                <a:solidFill>
                  <a:srgbClr val="FF0000"/>
                </a:solidFill>
              </a:rPr>
              <a:t>objects(</a:t>
            </a:r>
            <a:r>
              <a:rPr lang="en-US" altLang="ko-KR" b="1" dirty="0" err="1">
                <a:solidFill>
                  <a:srgbClr val="FF0000"/>
                </a:solidFill>
              </a:rPr>
              <a:t>all.names</a:t>
            </a:r>
            <a:r>
              <a:rPr lang="en-US" altLang="ko-KR" b="1" dirty="0">
                <a:solidFill>
                  <a:srgbClr val="FF0000"/>
                </a:solidFill>
              </a:rPr>
              <a:t>=T)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/>
              <a:t>라는 속성을 써줘야 조회가 된다는 점도 함께 기억하세요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49910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413" y="159044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413" y="764704"/>
            <a:ext cx="4403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6) </a:t>
            </a:r>
            <a:r>
              <a:rPr lang="ko-KR" altLang="ko-KR" sz="2400" b="1" dirty="0"/>
              <a:t>변수에 담아 둔 값 제거하기</a:t>
            </a:r>
            <a:endParaRPr lang="ko-KR" altLang="ko-KR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16" y="1236231"/>
            <a:ext cx="8712968" cy="52171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str1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"I'm James Seo"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rm(str1)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str1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변수를 삭제합니다</a:t>
            </a: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str1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에러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객체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'str1'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찾을 수 없습니다</a:t>
            </a: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objects()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[1] "char1"   "Comp"    "num1"    "num2"    "seq1"    "string1" "string2"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[8] "var1"    "var2"    "var3"    "var4"    "var5"    "var6"    "var8"  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[15] "var9"  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rm(list=ls( ))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모든 변수들을 삭제합니다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objects()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character(0)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48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53" y="-14508"/>
            <a:ext cx="34131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 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개별실습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4" name="직사각형 3"/>
          <p:cNvSpPr/>
          <p:nvPr/>
        </p:nvSpPr>
        <p:spPr>
          <a:xfrm>
            <a:off x="41382" y="47507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1) </a:t>
            </a:r>
            <a:r>
              <a:rPr lang="ko-KR" altLang="ko-KR" sz="2400" b="1" dirty="0"/>
              <a:t>변수에 데이터 담기</a:t>
            </a:r>
            <a:endParaRPr lang="ko-KR" altLang="ko-KR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539" y="1045866"/>
            <a:ext cx="8768921" cy="53370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var1 &lt;- "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&lt;-- var1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이라는 변수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그릇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문자형 데이터 담기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var2 &lt;- 111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var2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라는 변수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그릇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숫자형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데이터 담기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var3 &lt;- 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Sys.Date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)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&lt;-- var3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라는 변수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그릇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날짜형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데이터 담기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var4 &lt;- c("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a","b","c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")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&lt;--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여러 건의 데이터 한꺼번에 담기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var1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var2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111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var3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"2014-11-14"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var4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"a" "b" "c"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111 -&gt; var5 -&gt; var6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같은 값을 연속적으로 할당할 수 있습니다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var8 &lt;- var9 &lt;- 222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방법으로도 같은 값을 연속적으로 할당할 수 있습니다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94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532" y="193139"/>
            <a:ext cx="33009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개별실습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052736"/>
            <a:ext cx="8856984" cy="32259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string1 &lt;- "Very Easy R Programming"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string1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"Very Easy R Programming"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string2 &lt;- "I'm James Seo "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string2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"I'm James Seo "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67944" y="1916832"/>
            <a:ext cx="39604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변수에 문자열 저장하기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3645024"/>
            <a:ext cx="8856984" cy="20162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b="1" dirty="0">
                <a:solidFill>
                  <a:srgbClr val="FF0000"/>
                </a:solidFill>
              </a:rPr>
              <a:t>comp &lt;- c(1,"2")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b="1" dirty="0">
                <a:solidFill>
                  <a:srgbClr val="FF0000"/>
                </a:solidFill>
              </a:rPr>
              <a:t>comp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[1] "1" "2"</a:t>
            </a:r>
            <a:endParaRPr lang="ko-KR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b="1" dirty="0">
                <a:solidFill>
                  <a:srgbClr val="FF0000"/>
                </a:solidFill>
              </a:rPr>
              <a:t>class(Comp)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[1] "character"</a:t>
            </a:r>
            <a:endParaRPr lang="ko-KR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3059832" y="3789040"/>
            <a:ext cx="48245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하나의 변수에 다른 형이 함께 저장된다면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5014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770" y="168010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874" y="1052736"/>
            <a:ext cx="3788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2) </a:t>
            </a:r>
            <a:r>
              <a:rPr lang="ko-KR" altLang="ko-KR" sz="2400" b="1" dirty="0"/>
              <a:t>변수 설정 시 주의 사항</a:t>
            </a:r>
            <a:endParaRPr lang="ko-KR" altLang="ko-KR" sz="2400" dirty="0"/>
          </a:p>
        </p:txBody>
      </p:sp>
      <p:sp>
        <p:nvSpPr>
          <p:cNvPr id="4" name="직사각형 3"/>
          <p:cNvSpPr/>
          <p:nvPr/>
        </p:nvSpPr>
        <p:spPr>
          <a:xfrm>
            <a:off x="326925" y="1700808"/>
            <a:ext cx="86122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* </a:t>
            </a:r>
            <a:r>
              <a:rPr lang="ko-KR" altLang="ko-KR" sz="2400" dirty="0"/>
              <a:t>대소문자를 구분합니다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* </a:t>
            </a:r>
            <a:r>
              <a:rPr lang="ko-KR" altLang="ko-KR" sz="2400" dirty="0"/>
              <a:t>영어와 숫자 모두 쓸 수 있으나 시작은 반드시 문자여야 합니다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* </a:t>
            </a:r>
            <a:r>
              <a:rPr lang="ko-KR" altLang="ko-KR" sz="2400" dirty="0"/>
              <a:t>아래와 같은 </a:t>
            </a:r>
            <a:r>
              <a:rPr lang="ko-KR" altLang="ko-KR" sz="2400" dirty="0" err="1"/>
              <a:t>예약어는</a:t>
            </a:r>
            <a:r>
              <a:rPr lang="ko-KR" altLang="ko-KR" sz="2400" dirty="0"/>
              <a:t> 사용할 수 없습니다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</a:t>
            </a:r>
            <a:r>
              <a:rPr lang="ko-KR" altLang="ko-KR" sz="2400" dirty="0"/>
              <a:t>주요 </a:t>
            </a:r>
            <a:r>
              <a:rPr lang="ko-KR" altLang="ko-KR" sz="2400" dirty="0" err="1"/>
              <a:t>예약어들</a:t>
            </a:r>
            <a:r>
              <a:rPr lang="en-US" altLang="ko-KR" sz="2400" dirty="0"/>
              <a:t> :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break  else FALSE for  function if  in </a:t>
            </a:r>
            <a:r>
              <a:rPr lang="en-US" altLang="ko-KR" sz="2400" dirty="0" err="1"/>
              <a:t>Inf</a:t>
            </a:r>
            <a:r>
              <a:rPr lang="en-US" altLang="ko-KR" sz="2400" dirty="0"/>
              <a:t>  NA  </a:t>
            </a:r>
            <a:r>
              <a:rPr lang="en-US" altLang="ko-KR" sz="2400" dirty="0" err="1"/>
              <a:t>NaN</a:t>
            </a:r>
            <a:r>
              <a:rPr lang="en-US" altLang="ko-KR" sz="2400" dirty="0"/>
              <a:t> next NULL  repeat TRUE while </a:t>
            </a:r>
            <a:r>
              <a:rPr lang="ko-KR" altLang="ko-KR" sz="2400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43463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65147"/>
            <a:ext cx="33009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개별실습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3" name="직사각형 2"/>
          <p:cNvSpPr/>
          <p:nvPr/>
        </p:nvSpPr>
        <p:spPr>
          <a:xfrm>
            <a:off x="122035" y="699954"/>
            <a:ext cx="6308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3) </a:t>
            </a:r>
            <a:r>
              <a:rPr lang="ko-KR" altLang="ko-KR" sz="2800" b="1" dirty="0"/>
              <a:t>변수 값을 사용하여 산술 연산 하기</a:t>
            </a:r>
            <a:endParaRPr lang="ko-KR" altLang="ko-KR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1159887"/>
            <a:ext cx="8712968" cy="28928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num1 &lt;- 1</a:t>
            </a:r>
            <a:endParaRPr kumimoji="1" lang="en-US" altLang="ko-KR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num2 &lt;- 2</a:t>
            </a:r>
            <a:endParaRPr kumimoji="1" lang="en-US" altLang="ko-KR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num1 + num2</a:t>
            </a:r>
            <a:endParaRPr kumimoji="1" lang="en-US" altLang="ko-KR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  <a:endParaRPr kumimoji="1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5516" y="3424517"/>
            <a:ext cx="8712968" cy="30243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num1 &lt;- 1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숫자를 담았습니다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char1 &lt;- "a"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문자를 담았습니다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num1 + char1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+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문자의 연산을 시켰더니 에러가 납니다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다음에 오류가 있습니다 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num1 + char1 : 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이항연산자에 수치가 아닌 인수입니다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7435" y="2372574"/>
            <a:ext cx="4455045" cy="105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데이터 형이 다를 경우</a:t>
            </a:r>
          </a:p>
        </p:txBody>
      </p:sp>
    </p:spTree>
    <p:extLst>
      <p:ext uri="{BB962C8B-B14F-4D97-AF65-F5344CB8AC3E}">
        <p14:creationId xmlns:p14="http://schemas.microsoft.com/office/powerpoint/2010/main" val="3646255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243"/>
            <a:ext cx="33009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개별실습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512550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/>
              <a:t>변수에 연속적인 값 대입하기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287" y="890135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en-US" altLang="ko-KR" sz="2400" b="1" dirty="0">
                <a:solidFill>
                  <a:srgbClr val="FF0000"/>
                </a:solidFill>
              </a:rPr>
              <a:t>seq1 &lt;- 1:5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en-US" altLang="ko-KR" sz="2400" b="1" dirty="0">
                <a:solidFill>
                  <a:srgbClr val="FF0000"/>
                </a:solidFill>
              </a:rPr>
              <a:t>seq1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[1] 1 2 3 4 5</a:t>
            </a:r>
            <a:endParaRPr lang="ko-KR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en-US" altLang="ko-KR" sz="2400" b="1" dirty="0">
                <a:solidFill>
                  <a:srgbClr val="FF0000"/>
                </a:solidFill>
              </a:rPr>
              <a:t>seq2 &lt;- "</a:t>
            </a:r>
            <a:r>
              <a:rPr lang="en-US" altLang="ko-KR" sz="2400" b="1" dirty="0" err="1">
                <a:solidFill>
                  <a:srgbClr val="FF0000"/>
                </a:solidFill>
              </a:rPr>
              <a:t>a":"f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&lt;-- </a:t>
            </a:r>
            <a:r>
              <a:rPr lang="ko-KR" altLang="ko-KR" sz="2400" dirty="0"/>
              <a:t>문자는 연속적으로 할당 안됩니다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r>
              <a:rPr lang="ko-KR" altLang="ko-KR" sz="2000" dirty="0"/>
              <a:t>다음에 오류가 있습니다</a:t>
            </a:r>
            <a:r>
              <a:rPr lang="en-US" altLang="ko-KR" sz="2000" dirty="0"/>
              <a:t>"</a:t>
            </a:r>
            <a:r>
              <a:rPr lang="en-US" altLang="ko-KR" sz="2000" dirty="0" err="1"/>
              <a:t>a":"f</a:t>
            </a:r>
            <a:r>
              <a:rPr lang="en-US" altLang="ko-KR" sz="2000" dirty="0"/>
              <a:t>" : NA/</a:t>
            </a:r>
            <a:r>
              <a:rPr lang="en-US" altLang="ko-KR" sz="2000" dirty="0" err="1"/>
              <a:t>NaN</a:t>
            </a:r>
            <a:r>
              <a:rPr lang="en-US" altLang="ko-KR" sz="2000" dirty="0"/>
              <a:t> </a:t>
            </a:r>
            <a:r>
              <a:rPr lang="ko-KR" altLang="ko-KR" sz="2000" dirty="0"/>
              <a:t>인자입니다</a:t>
            </a:r>
          </a:p>
          <a:p>
            <a:r>
              <a:rPr lang="ko-KR" altLang="ko-KR" sz="2000" dirty="0"/>
              <a:t>추가정보</a:t>
            </a:r>
            <a:r>
              <a:rPr lang="en-US" altLang="ko-KR" sz="2000" dirty="0"/>
              <a:t>: </a:t>
            </a:r>
            <a:r>
              <a:rPr lang="ko-KR" altLang="ko-KR" sz="2000" dirty="0"/>
              <a:t>경고메시지</a:t>
            </a:r>
            <a:r>
              <a:rPr lang="en-US" altLang="ko-KR" sz="2000" dirty="0"/>
              <a:t>:</a:t>
            </a:r>
            <a:endParaRPr lang="ko-KR" altLang="ko-KR" sz="2000" dirty="0"/>
          </a:p>
          <a:p>
            <a:r>
              <a:rPr lang="en-US" altLang="ko-KR" sz="2000" dirty="0"/>
              <a:t>1: </a:t>
            </a:r>
            <a:r>
              <a:rPr lang="ko-KR" altLang="ko-KR" sz="2000" dirty="0" err="1"/>
              <a:t>강제형변환에</a:t>
            </a:r>
            <a:r>
              <a:rPr lang="ko-KR" altLang="ko-KR" sz="2000" dirty="0"/>
              <a:t> 의해 생성된</a:t>
            </a:r>
            <a:r>
              <a:rPr lang="en-US" altLang="ko-KR" sz="2000" dirty="0"/>
              <a:t> NA </a:t>
            </a:r>
            <a:r>
              <a:rPr lang="ko-KR" altLang="ko-KR" sz="2000" dirty="0"/>
              <a:t>입니다 </a:t>
            </a:r>
          </a:p>
          <a:p>
            <a:r>
              <a:rPr lang="en-US" altLang="ko-KR" sz="2000" dirty="0"/>
              <a:t>2: </a:t>
            </a:r>
            <a:r>
              <a:rPr lang="ko-KR" altLang="ko-KR" sz="2000" dirty="0" err="1"/>
              <a:t>강제형변환에</a:t>
            </a:r>
            <a:r>
              <a:rPr lang="ko-KR" altLang="ko-KR" sz="2000" dirty="0"/>
              <a:t> 의해 생성된</a:t>
            </a:r>
            <a:r>
              <a:rPr lang="en-US" altLang="ko-KR" sz="2000" dirty="0"/>
              <a:t> NA </a:t>
            </a:r>
            <a:r>
              <a:rPr lang="ko-KR" altLang="ko-KR" sz="2000" dirty="0"/>
              <a:t>입니다</a:t>
            </a:r>
            <a:endParaRPr lang="en-US" altLang="ko-KR" sz="2000" dirty="0"/>
          </a:p>
          <a:p>
            <a:r>
              <a:rPr lang="en-US" altLang="ko-KR" sz="2000" dirty="0"/>
              <a:t># </a:t>
            </a:r>
            <a:r>
              <a:rPr lang="ko-KR" altLang="en-US" sz="2000" dirty="0"/>
              <a:t>연속적인 </a:t>
            </a:r>
            <a:r>
              <a:rPr lang="ko-KR" altLang="ko-KR" sz="2000" dirty="0"/>
              <a:t>일 추가하기</a:t>
            </a:r>
            <a:endParaRPr lang="en-US" altLang="ko-KR" sz="20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&gt; date1 &lt;- </a:t>
            </a:r>
            <a:r>
              <a:rPr lang="en-US" altLang="ko-KR" sz="2400" b="1" dirty="0" err="1">
                <a:solidFill>
                  <a:srgbClr val="FF0000"/>
                </a:solidFill>
              </a:rPr>
              <a:t>seq</a:t>
            </a:r>
            <a:r>
              <a:rPr lang="en-US" altLang="ko-KR" sz="2400" b="1" dirty="0">
                <a:solidFill>
                  <a:srgbClr val="FF0000"/>
                </a:solidFill>
              </a:rPr>
              <a:t>(from=</a:t>
            </a:r>
            <a:r>
              <a:rPr lang="en-US" altLang="ko-KR" sz="2400" b="1" dirty="0" err="1">
                <a:solidFill>
                  <a:srgbClr val="FF0000"/>
                </a:solidFill>
              </a:rPr>
              <a:t>as.Date</a:t>
            </a:r>
            <a:r>
              <a:rPr lang="en-US" altLang="ko-KR" sz="2400" b="1" dirty="0">
                <a:solidFill>
                  <a:srgbClr val="FF0000"/>
                </a:solidFill>
              </a:rPr>
              <a:t>('2014-01-01'),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+              to=</a:t>
            </a:r>
            <a:r>
              <a:rPr lang="en-US" altLang="ko-KR" sz="2400" b="1" dirty="0" err="1">
                <a:solidFill>
                  <a:srgbClr val="FF0000"/>
                </a:solidFill>
              </a:rPr>
              <a:t>as.Date</a:t>
            </a:r>
            <a:r>
              <a:rPr lang="en-US" altLang="ko-KR" sz="2400" b="1" dirty="0">
                <a:solidFill>
                  <a:srgbClr val="FF0000"/>
                </a:solidFill>
              </a:rPr>
              <a:t>('2014-01-31'),by=1) 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&gt; date1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[1] "2014-01-01" "2014-01-02" "2014-01-03" "2014-01-04" "2014-01-05"</a:t>
            </a:r>
            <a:endParaRPr lang="ko-KR" altLang="ko-KR" sz="2000" dirty="0"/>
          </a:p>
          <a:p>
            <a:r>
              <a:rPr lang="en-US" altLang="ko-KR" sz="2000" dirty="0"/>
              <a:t> [6] "2014-01-06" "2014-01-07" "2014-01-08" "2014-01-09" "2014-01-10"</a:t>
            </a:r>
            <a:endParaRPr lang="ko-KR" altLang="ko-KR" sz="2000" dirty="0"/>
          </a:p>
          <a:p>
            <a:r>
              <a:rPr lang="en-US" altLang="ko-KR" sz="2000" dirty="0"/>
              <a:t> ( </a:t>
            </a:r>
            <a:r>
              <a:rPr lang="ko-KR" altLang="ko-KR" sz="2000" dirty="0"/>
              <a:t>이하 내용은 생략합니다</a:t>
            </a:r>
            <a:r>
              <a:rPr lang="en-US" altLang="ko-KR" sz="2000" dirty="0"/>
              <a:t> )</a:t>
            </a:r>
            <a:endParaRPr lang="ko-KR" altLang="ko-KR" sz="2000" dirty="0"/>
          </a:p>
          <a:p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58064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" y="413665"/>
            <a:ext cx="9144000" cy="589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709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417993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998413"/>
            <a:ext cx="3544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1) </a:t>
            </a:r>
            <a:r>
              <a:rPr lang="ko-KR" altLang="ko-KR" sz="2800" b="1" dirty="0"/>
              <a:t>벡터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많은 데이터</a:t>
            </a:r>
            <a:r>
              <a:rPr lang="en-US" altLang="ko-KR" sz="2800" b="1" dirty="0"/>
              <a:t>)</a:t>
            </a:r>
            <a:endParaRPr lang="ko-KR" altLang="ko-KR" sz="2800" dirty="0"/>
          </a:p>
        </p:txBody>
      </p:sp>
      <p:pic>
        <p:nvPicPr>
          <p:cNvPr id="5" name="그림 4" descr="p21_그림 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60" y="1124744"/>
            <a:ext cx="4710659" cy="115212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6799" y="2456892"/>
            <a:ext cx="8570402" cy="28623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c(1,2,3,4,5)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모두 숫자형으로 이루어진 벡터입니다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2 3 4 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c(1,2,3,4,"5")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마지막 요소가 문자라서 모두 문자로 변환되었습니다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"1" "2" "3" "4" "5"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vec1 &lt;- c(1,2,3,4,5)</a:t>
            </a:r>
            <a:endParaRPr kumimoji="1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23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503674"/>
            <a:ext cx="7515835" cy="526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556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525" y="201016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525" y="764704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</a:t>
            </a:r>
            <a:r>
              <a:rPr lang="ko-KR" altLang="ko-KR" b="1" dirty="0"/>
              <a:t>특정 위치 값 제어하기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43508" y="1220670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&gt; vec1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[1] 1 2 3 4 5</a:t>
            </a:r>
            <a:endParaRPr lang="ko-KR" altLang="ko-KR" sz="1600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&gt; vec1[3]  </a:t>
            </a:r>
            <a:r>
              <a:rPr lang="en-US" altLang="ko-KR" sz="1600" dirty="0"/>
              <a:t>&lt;-- 3</a:t>
            </a:r>
            <a:r>
              <a:rPr lang="ko-KR" altLang="ko-KR" sz="1600" dirty="0"/>
              <a:t>번째 요소 값만 보여줍니다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[1] 3</a:t>
            </a:r>
            <a:endParaRPr lang="ko-KR" altLang="ko-KR" sz="1600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&gt; vec1[-3]  </a:t>
            </a:r>
            <a:r>
              <a:rPr lang="en-US" altLang="ko-KR" sz="1600" dirty="0"/>
              <a:t>&lt;-- </a:t>
            </a:r>
            <a:r>
              <a:rPr lang="ko-KR" altLang="ko-KR" sz="1600" dirty="0"/>
              <a:t>마이너스를 붙일 경우</a:t>
            </a:r>
            <a:r>
              <a:rPr lang="en-US" altLang="ko-KR" sz="1600" dirty="0"/>
              <a:t> 3</a:t>
            </a:r>
            <a:r>
              <a:rPr lang="ko-KR" altLang="ko-KR" sz="1600" dirty="0"/>
              <a:t>번째만 빼고 보여줍니다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[1] 1 2 4 5</a:t>
            </a:r>
            <a:endParaRPr lang="ko-KR" altLang="ko-KR" sz="1600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&gt; vec1[1:(length(vec1)-2)]  </a:t>
            </a:r>
            <a:r>
              <a:rPr lang="en-US" altLang="ko-KR" sz="1600" dirty="0"/>
              <a:t>&lt;-- vec1 </a:t>
            </a:r>
            <a:r>
              <a:rPr lang="ko-KR" altLang="ko-KR" sz="1600" dirty="0"/>
              <a:t>의 총 길이에서</a:t>
            </a:r>
            <a:r>
              <a:rPr lang="en-US" altLang="ko-KR" sz="1600" dirty="0"/>
              <a:t> 2 </a:t>
            </a:r>
            <a:r>
              <a:rPr lang="ko-KR" altLang="ko-KR" sz="1600" dirty="0"/>
              <a:t>개를 뺀 개수만큼 출력합니다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[1] 1 2 3</a:t>
            </a:r>
            <a:endParaRPr lang="ko-KR" altLang="ko-KR" sz="1600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&gt; vec1[-1:-3]  </a:t>
            </a:r>
            <a:r>
              <a:rPr lang="en-US" altLang="ko-KR" sz="1600" dirty="0"/>
              <a:t>&lt;-- 1</a:t>
            </a:r>
            <a:r>
              <a:rPr lang="ko-KR" altLang="ko-KR" sz="1600" dirty="0"/>
              <a:t>번</a:t>
            </a:r>
            <a:r>
              <a:rPr lang="en-US" altLang="ko-KR" sz="1600" dirty="0"/>
              <a:t>-3</a:t>
            </a:r>
            <a:r>
              <a:rPr lang="ko-KR" altLang="ko-KR" sz="1600" dirty="0"/>
              <a:t>번 요소를 뺀 나머지만 출력합니다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[1] 4 5</a:t>
            </a:r>
            <a:endParaRPr lang="ko-KR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b="1" dirty="0">
                <a:solidFill>
                  <a:srgbClr val="FF0000"/>
                </a:solidFill>
              </a:rPr>
              <a:t>vec1[2:4]  </a:t>
            </a:r>
            <a:r>
              <a:rPr lang="en-US" altLang="ko-KR" sz="1600" dirty="0"/>
              <a:t>&lt;-- 2</a:t>
            </a:r>
            <a:r>
              <a:rPr lang="ko-KR" altLang="ko-KR" sz="1600" dirty="0"/>
              <a:t>번째부터</a:t>
            </a:r>
            <a:r>
              <a:rPr lang="en-US" altLang="ko-KR" sz="1600" dirty="0"/>
              <a:t> 4</a:t>
            </a:r>
            <a:r>
              <a:rPr lang="ko-KR" altLang="ko-KR" sz="1600" dirty="0"/>
              <a:t>번째까지의 요소 값들을 보여줍니다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[1] 2 3 4</a:t>
            </a:r>
            <a:endParaRPr lang="ko-KR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b="1" dirty="0">
                <a:solidFill>
                  <a:srgbClr val="FF0000"/>
                </a:solidFill>
              </a:rPr>
              <a:t>vec1 &lt;- c(1,2,3,4,5) 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b="1" dirty="0">
                <a:solidFill>
                  <a:srgbClr val="FF0000"/>
                </a:solidFill>
              </a:rPr>
              <a:t>vec1[2]  </a:t>
            </a:r>
            <a:r>
              <a:rPr lang="en-US" altLang="ko-KR" sz="1600" dirty="0"/>
              <a:t>&lt;-- vec1 </a:t>
            </a:r>
            <a:r>
              <a:rPr lang="ko-KR" altLang="ko-KR" sz="1600" dirty="0"/>
              <a:t>벡터의</a:t>
            </a:r>
            <a:r>
              <a:rPr lang="en-US" altLang="ko-KR" sz="1600" dirty="0"/>
              <a:t> 2</a:t>
            </a:r>
            <a:r>
              <a:rPr lang="ko-KR" altLang="ko-KR" sz="1600" dirty="0"/>
              <a:t>번째 항목을 의미합니다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[1] 2</a:t>
            </a:r>
            <a:endParaRPr lang="ko-KR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b="1" dirty="0">
                <a:solidFill>
                  <a:srgbClr val="FF0000"/>
                </a:solidFill>
              </a:rPr>
              <a:t>vec1[2] &lt;- 6  </a:t>
            </a:r>
            <a:r>
              <a:rPr lang="en-US" altLang="ko-KR" sz="1600" dirty="0"/>
              <a:t>&lt;-- vec1[2] </a:t>
            </a:r>
            <a:r>
              <a:rPr lang="ko-KR" altLang="ko-KR" sz="1600" dirty="0"/>
              <a:t>항목의 값을</a:t>
            </a:r>
            <a:r>
              <a:rPr lang="en-US" altLang="ko-KR" sz="1600" dirty="0"/>
              <a:t> 6</a:t>
            </a:r>
            <a:r>
              <a:rPr lang="ko-KR" altLang="ko-KR" sz="1600" dirty="0"/>
              <a:t>으로 변경합니다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b="1" dirty="0">
                <a:solidFill>
                  <a:srgbClr val="FF0000"/>
                </a:solidFill>
              </a:rPr>
              <a:t>vec1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[1] 1</a:t>
            </a:r>
            <a:r>
              <a:rPr lang="en-US" altLang="ko-KR" sz="1600" dirty="0">
                <a:solidFill>
                  <a:srgbClr val="FF0000"/>
                </a:solidFill>
              </a:rPr>
              <a:t> 6 </a:t>
            </a:r>
            <a:r>
              <a:rPr lang="en-US" altLang="ko-KR" sz="1600" dirty="0"/>
              <a:t>3 4 5</a:t>
            </a:r>
            <a:endParaRPr lang="ko-KR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b="1" dirty="0">
                <a:solidFill>
                  <a:srgbClr val="FF0000"/>
                </a:solidFill>
              </a:rPr>
              <a:t>vec1 &lt;- c(vec1,7)  </a:t>
            </a:r>
            <a:r>
              <a:rPr lang="en-US" altLang="ko-KR" sz="1600" dirty="0"/>
              <a:t>&lt;-- </a:t>
            </a:r>
            <a:r>
              <a:rPr lang="ko-KR" altLang="ko-KR" sz="1600" dirty="0"/>
              <a:t>벡터에 새로운 내용을 추가할 수도 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b="1" dirty="0">
                <a:solidFill>
                  <a:srgbClr val="FF0000"/>
                </a:solidFill>
              </a:rPr>
              <a:t>vec1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[1] 1 6 3 4 5 7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69044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96652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196752"/>
            <a:ext cx="8856984" cy="13321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vec1[9] &lt;- 9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vec1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 1  6  3  4  5  7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 NA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63888" y="1484784"/>
            <a:ext cx="54006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 </a:t>
            </a:r>
            <a:r>
              <a:rPr lang="ko-KR" altLang="en-US" dirty="0"/>
              <a:t>이 아닌 </a:t>
            </a:r>
            <a:r>
              <a:rPr lang="en-US" altLang="ko-KR" dirty="0"/>
              <a:t>NA </a:t>
            </a:r>
            <a:r>
              <a:rPr lang="ko-KR" altLang="en-US" dirty="0"/>
              <a:t>가 채워지는 점 주의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3429000"/>
            <a:ext cx="8856984" cy="17551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append(vec1,10,after=3)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&lt;-- 3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다음 위치에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넣으라는 의미입니다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[1]  1  6  3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5  7 NA NA  9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append(vec1,c(10,11),after=3)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[1]  1  6  3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10  11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5  7 NA NA  9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2915" y="4104075"/>
            <a:ext cx="445157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APPEND </a:t>
            </a:r>
            <a:r>
              <a:rPr lang="ko-KR" altLang="en-US" dirty="0"/>
              <a:t>로 추가하기</a:t>
            </a:r>
          </a:p>
        </p:txBody>
      </p:sp>
    </p:spTree>
    <p:extLst>
      <p:ext uri="{BB962C8B-B14F-4D97-AF65-F5344CB8AC3E}">
        <p14:creationId xmlns:p14="http://schemas.microsoft.com/office/powerpoint/2010/main" val="1638184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23655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1124743"/>
            <a:ext cx="8712968" cy="45995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vec2 &lt;- c(1,2,3,3,4,5)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vec2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2 3 3 4 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append(vec2,10,after=3)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&lt;-- 3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번째 위치 뒤에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넣었습니다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 1  2  3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3  4  5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append(vec2,11,after=3)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&lt;-- 3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번째 위치 뒤에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11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넣으라고 하니까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없어지죠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 1  2  3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11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3  4  5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append(vec2,11,after=0)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&lt;-- 0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은 가장 앞자리라는 특별한 의미가 있습니다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11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1  2  3  3  4  5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53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24934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874" y="1052736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 </a:t>
            </a:r>
            <a:r>
              <a:rPr lang="ko-KR" altLang="ko-KR" b="1" dirty="0"/>
              <a:t>벡터로 연산하기</a:t>
            </a:r>
            <a:endParaRPr lang="ko-KR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1628800"/>
            <a:ext cx="8784976" cy="4590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c(1,2,3) + c(4,5,6)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5 7 9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c(1,2,3) + 1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2 3 4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b="1" dirty="0">
                <a:solidFill>
                  <a:srgbClr val="FF0000"/>
                </a:solidFill>
              </a:rPr>
              <a:t>var1 &lt;- c(1,2,3)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b="1" dirty="0">
                <a:solidFill>
                  <a:srgbClr val="FF0000"/>
                </a:solidFill>
              </a:rPr>
              <a:t>var2 &lt;- c(3,4,5)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b="1" dirty="0">
                <a:solidFill>
                  <a:srgbClr val="FF0000"/>
                </a:solidFill>
              </a:rPr>
              <a:t>var1 + var2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[1] 4 6 8</a:t>
            </a:r>
            <a:endParaRPr lang="ko-KR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b="1" dirty="0">
                <a:solidFill>
                  <a:srgbClr val="FF0000"/>
                </a:solidFill>
              </a:rPr>
              <a:t>var3 &lt;- c('3','4',5) </a:t>
            </a:r>
            <a:r>
              <a:rPr lang="en-US" altLang="ko-KR" sz="2000" dirty="0"/>
              <a:t>&lt;-- </a:t>
            </a:r>
            <a:r>
              <a:rPr lang="ko-KR" altLang="ko-KR" sz="2000" dirty="0"/>
              <a:t>전부 문자로 바뀐 후 저장되겠죠</a:t>
            </a:r>
            <a:r>
              <a:rPr lang="en-US" altLang="ko-KR" sz="2000" dirty="0"/>
              <a:t>?</a:t>
            </a:r>
            <a:endParaRPr lang="ko-KR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b="1" dirty="0">
                <a:solidFill>
                  <a:srgbClr val="FF0000"/>
                </a:solidFill>
              </a:rPr>
              <a:t>var1 + var3 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ko-KR" altLang="ko-KR" sz="2000" dirty="0"/>
              <a:t>다음에 오류가 있습니다</a:t>
            </a:r>
            <a:r>
              <a:rPr lang="en-US" altLang="ko-KR" sz="2000" dirty="0"/>
              <a:t>var1 + var3 : </a:t>
            </a:r>
            <a:r>
              <a:rPr lang="ko-KR" altLang="ko-KR" sz="2000" dirty="0"/>
              <a:t>이항연산자에 수치가 아닌 인수입니다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b="1" dirty="0">
                <a:solidFill>
                  <a:srgbClr val="FF0000"/>
                </a:solidFill>
              </a:rPr>
              <a:t>union(var1,var3) </a:t>
            </a:r>
            <a:r>
              <a:rPr lang="en-US" altLang="ko-KR" sz="2000" dirty="0"/>
              <a:t>&lt;-- </a:t>
            </a:r>
            <a:r>
              <a:rPr lang="ko-KR" altLang="ko-KR" sz="2000" dirty="0"/>
              <a:t>데이터 형이 다를 경우</a:t>
            </a:r>
            <a:r>
              <a:rPr lang="en-US" altLang="ko-KR" sz="2000" dirty="0"/>
              <a:t> union </a:t>
            </a:r>
            <a:r>
              <a:rPr lang="ko-KR" altLang="ko-KR" sz="2000" dirty="0"/>
              <a:t>을 사용해야 합니다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r>
              <a:rPr lang="en-US" altLang="ko-KR" sz="2000" dirty="0"/>
              <a:t>[1] "1" "2" "3" "4" "5"</a:t>
            </a:r>
            <a:endParaRPr lang="ko-KR" altLang="ko-KR" sz="2000" dirty="0"/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1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458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33645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124744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en-US" altLang="ko-KR" sz="2400" b="1" dirty="0">
                <a:solidFill>
                  <a:srgbClr val="FF0000"/>
                </a:solidFill>
              </a:rPr>
              <a:t>var4 &lt;- c(1,2,3,4,5)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en-US" altLang="ko-KR" sz="2400" b="1" dirty="0">
                <a:solidFill>
                  <a:srgbClr val="FF0000"/>
                </a:solidFill>
              </a:rPr>
              <a:t>var1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[1] 1 2 3</a:t>
            </a:r>
            <a:endParaRPr lang="ko-KR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en-US" altLang="ko-KR" sz="2400" b="1" dirty="0">
                <a:solidFill>
                  <a:srgbClr val="FF0000"/>
                </a:solidFill>
              </a:rPr>
              <a:t>var4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[1] 1 2 3 4 5</a:t>
            </a:r>
            <a:endParaRPr lang="ko-KR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en-US" altLang="ko-KR" sz="2400" b="1" dirty="0">
                <a:solidFill>
                  <a:srgbClr val="FF0000"/>
                </a:solidFill>
              </a:rPr>
              <a:t>var1 + var4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[1] 2 4 6 5 7</a:t>
            </a:r>
            <a:endParaRPr lang="ko-KR" altLang="ko-KR" sz="2400" dirty="0"/>
          </a:p>
          <a:p>
            <a:r>
              <a:rPr lang="ko-KR" altLang="ko-KR" sz="2400" dirty="0"/>
              <a:t>경고메시지</a:t>
            </a:r>
            <a:r>
              <a:rPr lang="en-US" altLang="ko-KR" sz="2400" dirty="0"/>
              <a:t>:</a:t>
            </a:r>
            <a:endParaRPr lang="ko-KR" altLang="ko-KR" sz="2400" dirty="0"/>
          </a:p>
          <a:p>
            <a:r>
              <a:rPr lang="en-US" altLang="ko-KR" sz="2400" dirty="0"/>
              <a:t>In var1 + var4 : </a:t>
            </a:r>
            <a:r>
              <a:rPr lang="ko-KR" altLang="ko-KR" sz="2400" dirty="0"/>
              <a:t>두 객체의 길이가 서로 배수관계에 있지 않습니다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31840" y="1700808"/>
            <a:ext cx="5616624" cy="71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두 벡터의 길이가 다를 경우 순환 원리가 적용됨</a:t>
            </a:r>
          </a:p>
        </p:txBody>
      </p:sp>
    </p:spTree>
    <p:extLst>
      <p:ext uri="{BB962C8B-B14F-4D97-AF65-F5344CB8AC3E}">
        <p14:creationId xmlns:p14="http://schemas.microsoft.com/office/powerpoint/2010/main" val="429339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33645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794543"/>
            <a:ext cx="8640960" cy="53555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var1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2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var2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 4 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var1 - var2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-2 -2 -2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setdiff(var1,var2)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var1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있는데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var2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없는 요소 출력하기</a:t>
            </a: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setdiff(var2,var1)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var2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있는데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var1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없는 요소 출력하기</a:t>
            </a: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4 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intersect(var1,var2)</a:t>
            </a: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var1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과 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var2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공통적으로 있는 요소 찾기</a:t>
            </a: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374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2212" y="216927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874" y="1052736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(3) </a:t>
            </a:r>
            <a:r>
              <a:rPr lang="ko-KR" altLang="ko-KR" b="1" dirty="0"/>
              <a:t>벡터의 각 </a:t>
            </a:r>
            <a:r>
              <a:rPr lang="ko-KR" altLang="ko-KR" b="1" dirty="0" err="1"/>
              <a:t>컬럼에</a:t>
            </a:r>
            <a:r>
              <a:rPr lang="ko-KR" altLang="ko-KR" b="1" dirty="0"/>
              <a:t> 이름 지정하기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1628799"/>
            <a:ext cx="8496944" cy="3915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fruits &lt;- c(10,20,30)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fruits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10 20 30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names(fruits) &lt;- c('</a:t>
            </a:r>
            <a:r>
              <a:rPr kumimoji="1" lang="en-US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apple','banana','peach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이름을 지정합니다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fruits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apple banana  peach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10     20     30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401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2024" y="85127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5036" y="562181"/>
            <a:ext cx="8915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(4) </a:t>
            </a:r>
            <a:r>
              <a:rPr lang="ko-KR" altLang="ko-KR" b="1" dirty="0"/>
              <a:t>벡터에 연속적인 데이터 할당하기</a:t>
            </a:r>
            <a:r>
              <a:rPr lang="en-US" altLang="ko-KR" b="1" dirty="0"/>
              <a:t> - </a:t>
            </a:r>
            <a:r>
              <a:rPr lang="en-US" altLang="ko-KR" b="1" dirty="0" err="1"/>
              <a:t>seq</a:t>
            </a:r>
            <a:r>
              <a:rPr lang="en-US" altLang="ko-KR" b="1" dirty="0"/>
              <a:t>( ) , rep( 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0988" y="1066237"/>
            <a:ext cx="8735589" cy="2592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var5 &lt;- </a:t>
            </a:r>
            <a:r>
              <a:rPr kumimoji="1" lang="en-US" altLang="ko-KR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(1,5) ; var5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2 3 4 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var6 &lt;- </a:t>
            </a:r>
            <a:r>
              <a:rPr kumimoji="1" lang="en-US" altLang="ko-KR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(2,-2) ; var6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 2  1  0 -1 -2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var7 &lt;- </a:t>
            </a:r>
            <a:r>
              <a:rPr kumimoji="1" lang="en-US" altLang="ko-KR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(1,10,2) ; var7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&lt;--2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씩 증가시키면서 값을 할당합니다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3 5 7 9</a:t>
            </a:r>
            <a:endParaRPr kumimoji="1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036" y="3813779"/>
            <a:ext cx="8735589" cy="2004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var8 &lt;- rep(1:3,2) ; var8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2 3 1 2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var9 &lt;- rep(1:3,each=2) ; var9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1 2 2 3 3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266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217" y="143635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052736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(5) </a:t>
            </a:r>
            <a:r>
              <a:rPr lang="ko-KR" altLang="ko-KR" b="1" dirty="0"/>
              <a:t>벡터의 길이 찾기 </a:t>
            </a:r>
            <a:endParaRPr lang="ko-KR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2217" y="1556792"/>
            <a:ext cx="8612271" cy="35823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var1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2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length(var1)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NROW(var1)</a:t>
            </a:r>
            <a:endParaRPr kumimoji="1" lang="en-US" altLang="ko-KR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3</a:t>
            </a:r>
            <a:endParaRPr kumimoji="1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79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641" y="268696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052736"/>
            <a:ext cx="5546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(6) </a:t>
            </a:r>
            <a:r>
              <a:rPr lang="ko-KR" altLang="ko-KR" sz="2400" b="1" dirty="0"/>
              <a:t>벡터에 특정 문자의 포함 여부 찾기</a:t>
            </a:r>
            <a:endParaRPr lang="ko-KR" altLang="ko-KR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1821387"/>
            <a:ext cx="8758427" cy="3002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var7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3 5 7 9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3 %in% var7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var7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에서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있는지 검색함</a:t>
            </a: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TRUE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4 %in% var7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var7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에서 </a:t>
            </a: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 </a:t>
            </a:r>
            <a:r>
              <a: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있는지 검색함</a:t>
            </a: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FALSE</a:t>
            </a:r>
            <a:endParaRPr kumimoji="1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22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68660"/>
            <a:ext cx="73247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5229200"/>
            <a:ext cx="50863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29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332656"/>
            <a:ext cx="38667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  <a:r>
              <a:rPr lang="en-US" altLang="ko-KR" sz="2500" b="1" dirty="0"/>
              <a:t>-</a:t>
            </a:r>
            <a:r>
              <a:rPr lang="ko-KR" altLang="en-US" sz="2500" b="1" dirty="0"/>
              <a:t>실습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보고서</a:t>
            </a:r>
            <a:r>
              <a:rPr lang="en-US" altLang="ko-KR" sz="2500" b="1" dirty="0"/>
              <a:t>)</a:t>
            </a:r>
            <a:r>
              <a:rPr lang="ko-KR" altLang="en-US" sz="2500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115452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 err="1"/>
              <a:t>벡터형</a:t>
            </a:r>
            <a:r>
              <a:rPr lang="ko-KR" altLang="en-US" dirty="0"/>
              <a:t> 연습문제 </a:t>
            </a:r>
            <a:r>
              <a:rPr lang="en-US" altLang="ko-KR" dirty="0"/>
              <a:t>]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368210" cy="429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386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332656"/>
            <a:ext cx="36391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  <a:r>
              <a:rPr lang="en-US" altLang="ko-KR" sz="2500" b="1" dirty="0"/>
              <a:t>-</a:t>
            </a:r>
            <a:r>
              <a:rPr lang="ko-KR" altLang="en-US" sz="2500" b="1" dirty="0"/>
              <a:t>실습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보고서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115452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 err="1"/>
              <a:t>벡터형</a:t>
            </a:r>
            <a:r>
              <a:rPr lang="ko-KR" altLang="en-US" dirty="0"/>
              <a:t> 연습문제 </a:t>
            </a:r>
            <a:r>
              <a:rPr lang="en-US" altLang="ko-KR" dirty="0"/>
              <a:t>]</a:t>
            </a:r>
            <a:endParaRPr lang="ko-KR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9" y="1844824"/>
            <a:ext cx="7138565" cy="319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517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1570" y="278650"/>
            <a:ext cx="29787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prstClr val="black"/>
                </a:solidFill>
              </a:rPr>
              <a:t>실습문제</a:t>
            </a:r>
            <a:r>
              <a:rPr lang="en-US" altLang="ko-KR" sz="2500" b="1" dirty="0">
                <a:solidFill>
                  <a:prstClr val="black"/>
                </a:solidFill>
              </a:rPr>
              <a:t>(1)-</a:t>
            </a:r>
            <a:r>
              <a:rPr lang="ko-KR" altLang="en-US" sz="2500" b="1" dirty="0">
                <a:solidFill>
                  <a:prstClr val="black"/>
                </a:solidFill>
              </a:rPr>
              <a:t>보고서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1074509"/>
            <a:ext cx="6480720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에 </a:t>
            </a:r>
            <a:r>
              <a:rPr lang="en-US" altLang="ko-KR" sz="2000" dirty="0">
                <a:solidFill>
                  <a:prstClr val="black"/>
                </a:solidFill>
              </a:rPr>
              <a:t>1</a:t>
            </a:r>
            <a:r>
              <a:rPr lang="ko-KR" altLang="en-US" sz="2000" dirty="0">
                <a:solidFill>
                  <a:prstClr val="black"/>
                </a:solidFill>
              </a:rPr>
              <a:t>부터 </a:t>
            </a:r>
            <a:r>
              <a:rPr lang="en-US" altLang="ko-KR" sz="2000" dirty="0">
                <a:solidFill>
                  <a:prstClr val="black"/>
                </a:solidFill>
              </a:rPr>
              <a:t>10</a:t>
            </a:r>
            <a:r>
              <a:rPr lang="ko-KR" altLang="en-US" sz="2000" dirty="0">
                <a:solidFill>
                  <a:prstClr val="black"/>
                </a:solidFill>
              </a:rPr>
              <a:t>까지 대입후 출력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에서 </a:t>
            </a:r>
            <a:r>
              <a:rPr lang="en-US" altLang="ko-KR" sz="2000" dirty="0">
                <a:solidFill>
                  <a:prstClr val="black"/>
                </a:solidFill>
              </a:rPr>
              <a:t>1</a:t>
            </a:r>
            <a:r>
              <a:rPr lang="ko-KR" altLang="en-US" sz="2000" dirty="0">
                <a:solidFill>
                  <a:prstClr val="black"/>
                </a:solidFill>
              </a:rPr>
              <a:t>번째부터 </a:t>
            </a:r>
            <a:r>
              <a:rPr lang="en-US" altLang="ko-KR" sz="2000" dirty="0">
                <a:solidFill>
                  <a:prstClr val="black"/>
                </a:solidFill>
              </a:rPr>
              <a:t> 5</a:t>
            </a:r>
            <a:r>
              <a:rPr lang="ko-KR" altLang="en-US" sz="2000" dirty="0">
                <a:solidFill>
                  <a:prstClr val="black"/>
                </a:solidFill>
              </a:rPr>
              <a:t>번째까지의 데이터 출력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에서 </a:t>
            </a:r>
            <a:r>
              <a:rPr lang="en-US" altLang="ko-KR" sz="2000" dirty="0">
                <a:solidFill>
                  <a:prstClr val="black"/>
                </a:solidFill>
              </a:rPr>
              <a:t>3</a:t>
            </a:r>
            <a:r>
              <a:rPr lang="ko-KR" altLang="en-US" sz="2000" dirty="0">
                <a:solidFill>
                  <a:prstClr val="black"/>
                </a:solidFill>
              </a:rPr>
              <a:t>번째부터 </a:t>
            </a:r>
            <a:r>
              <a:rPr lang="en-US" altLang="ko-KR" sz="2000" dirty="0">
                <a:solidFill>
                  <a:prstClr val="black"/>
                </a:solidFill>
              </a:rPr>
              <a:t>7</a:t>
            </a:r>
            <a:r>
              <a:rPr lang="ko-KR" altLang="en-US" sz="2000" dirty="0">
                <a:solidFill>
                  <a:prstClr val="black"/>
                </a:solidFill>
              </a:rPr>
              <a:t>번째까지 데이터 출력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에서 </a:t>
            </a:r>
            <a:r>
              <a:rPr lang="en-US" altLang="ko-KR" sz="2000" dirty="0">
                <a:solidFill>
                  <a:prstClr val="black"/>
                </a:solidFill>
              </a:rPr>
              <a:t>1</a:t>
            </a:r>
            <a:r>
              <a:rPr lang="ko-KR" altLang="en-US" sz="2000" dirty="0">
                <a:solidFill>
                  <a:prstClr val="black"/>
                </a:solidFill>
              </a:rPr>
              <a:t>번째부터 </a:t>
            </a:r>
            <a:r>
              <a:rPr lang="en-US" altLang="ko-KR" sz="2000" dirty="0">
                <a:solidFill>
                  <a:prstClr val="black"/>
                </a:solidFill>
              </a:rPr>
              <a:t> 5</a:t>
            </a:r>
            <a:r>
              <a:rPr lang="ko-KR" altLang="en-US" sz="2000" dirty="0">
                <a:solidFill>
                  <a:prstClr val="black"/>
                </a:solidFill>
              </a:rPr>
              <a:t>번째까지의 데이터만 빼고 출력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에서 </a:t>
            </a:r>
            <a:r>
              <a:rPr lang="en-US" altLang="ko-KR" sz="2000" dirty="0">
                <a:solidFill>
                  <a:prstClr val="black"/>
                </a:solidFill>
              </a:rPr>
              <a:t>3</a:t>
            </a:r>
            <a:r>
              <a:rPr lang="ko-KR" altLang="en-US" sz="2000" dirty="0">
                <a:solidFill>
                  <a:prstClr val="black"/>
                </a:solidFill>
              </a:rPr>
              <a:t>번째부터 </a:t>
            </a:r>
            <a:r>
              <a:rPr lang="en-US" altLang="ko-KR" sz="2000" dirty="0">
                <a:solidFill>
                  <a:prstClr val="black"/>
                </a:solidFill>
              </a:rPr>
              <a:t>7</a:t>
            </a:r>
            <a:r>
              <a:rPr lang="ko-KR" altLang="en-US" sz="2000" dirty="0">
                <a:solidFill>
                  <a:prstClr val="black"/>
                </a:solidFill>
              </a:rPr>
              <a:t>번째까지의 데이터만 빼고 출력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</a:rPr>
              <a:t>3</a:t>
            </a:r>
            <a:r>
              <a:rPr lang="ko-KR" altLang="en-US" sz="2000" dirty="0">
                <a:solidFill>
                  <a:prstClr val="black"/>
                </a:solidFill>
              </a:rPr>
              <a:t>번째</a:t>
            </a:r>
            <a:r>
              <a:rPr lang="en-US" altLang="ko-KR" sz="2000" dirty="0">
                <a:solidFill>
                  <a:prstClr val="black"/>
                </a:solidFill>
              </a:rPr>
              <a:t>, 6</a:t>
            </a:r>
            <a:r>
              <a:rPr lang="ko-KR" altLang="en-US" sz="2000" dirty="0">
                <a:solidFill>
                  <a:prstClr val="black"/>
                </a:solidFill>
              </a:rPr>
              <a:t>번째 값을 각각 </a:t>
            </a:r>
            <a:r>
              <a:rPr lang="en-US" altLang="ko-KR" sz="2000" dirty="0">
                <a:solidFill>
                  <a:prstClr val="black"/>
                </a:solidFill>
              </a:rPr>
              <a:t>0</a:t>
            </a:r>
            <a:r>
              <a:rPr lang="ko-KR" altLang="en-US" sz="2000" dirty="0">
                <a:solidFill>
                  <a:prstClr val="black"/>
                </a:solidFill>
              </a:rPr>
              <a:t>으로 변경 후 출력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</a:rPr>
              <a:t>9</a:t>
            </a:r>
            <a:r>
              <a:rPr lang="ko-KR" altLang="en-US" sz="2000" dirty="0">
                <a:solidFill>
                  <a:prstClr val="black"/>
                </a:solidFill>
              </a:rPr>
              <a:t>번째 값을 </a:t>
            </a:r>
            <a:r>
              <a:rPr lang="en-US" altLang="ko-KR" sz="2000" dirty="0">
                <a:solidFill>
                  <a:prstClr val="black"/>
                </a:solidFill>
              </a:rPr>
              <a:t>“0”</a:t>
            </a:r>
            <a:r>
              <a:rPr lang="ko-KR" altLang="en-US" sz="2000" dirty="0">
                <a:solidFill>
                  <a:prstClr val="black"/>
                </a:solidFill>
              </a:rPr>
              <a:t>으로 변경 후 출력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의 데이터 타입 확인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을 숫자 타입으로 변경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0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9744" y="332656"/>
            <a:ext cx="18838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prstClr val="black"/>
                </a:solidFill>
              </a:rPr>
              <a:t>실습문제</a:t>
            </a:r>
            <a:r>
              <a:rPr lang="en-US" altLang="ko-KR" sz="2500" b="1" dirty="0">
                <a:solidFill>
                  <a:prstClr val="black"/>
                </a:solidFill>
              </a:rPr>
              <a:t>(2)</a:t>
            </a:r>
            <a:endParaRPr lang="ko-KR" altLang="en-US" sz="2500" b="1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1640" y="1124748"/>
            <a:ext cx="648072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의 맨 앞에 </a:t>
            </a:r>
            <a:r>
              <a:rPr lang="en-US" altLang="ko-KR" sz="2000" dirty="0">
                <a:solidFill>
                  <a:prstClr val="black"/>
                </a:solidFill>
              </a:rPr>
              <a:t>0</a:t>
            </a:r>
            <a:r>
              <a:rPr lang="ko-KR" altLang="en-US" sz="2000" dirty="0">
                <a:solidFill>
                  <a:prstClr val="black"/>
                </a:solidFill>
              </a:rPr>
              <a:t>을 추가하여 출력</a:t>
            </a:r>
            <a:r>
              <a:rPr lang="en-US" altLang="ko-KR" sz="2000" dirty="0">
                <a:solidFill>
                  <a:prstClr val="black"/>
                </a:solidFill>
              </a:rPr>
              <a:t>(v1</a:t>
            </a:r>
            <a:r>
              <a:rPr lang="ko-KR" altLang="en-US" sz="2000" dirty="0">
                <a:solidFill>
                  <a:prstClr val="black"/>
                </a:solidFill>
              </a:rPr>
              <a:t>은 변경하지 않음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</a:rPr>
              <a:t>11</a:t>
            </a:r>
            <a:r>
              <a:rPr lang="ko-KR" altLang="en-US" sz="2000" dirty="0">
                <a:solidFill>
                  <a:prstClr val="black"/>
                </a:solidFill>
              </a:rPr>
              <a:t>번째에 </a:t>
            </a:r>
            <a:r>
              <a:rPr lang="en-US" altLang="ko-KR" sz="2000" dirty="0">
                <a:solidFill>
                  <a:prstClr val="black"/>
                </a:solidFill>
              </a:rPr>
              <a:t>11</a:t>
            </a:r>
            <a:r>
              <a:rPr lang="ko-KR" altLang="en-US" sz="2000" dirty="0">
                <a:solidFill>
                  <a:prstClr val="black"/>
                </a:solidFill>
              </a:rPr>
              <a:t>을 추가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을 변경함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의 맨 뒤에 </a:t>
            </a:r>
            <a:r>
              <a:rPr lang="en-US" altLang="ko-KR" sz="2000" dirty="0">
                <a:solidFill>
                  <a:prstClr val="black"/>
                </a:solidFill>
              </a:rPr>
              <a:t>14~20</a:t>
            </a:r>
            <a:r>
              <a:rPr lang="ko-KR" altLang="en-US" sz="2000" dirty="0">
                <a:solidFill>
                  <a:prstClr val="black"/>
                </a:solidFill>
              </a:rPr>
              <a:t>을 추가</a:t>
            </a:r>
            <a:r>
              <a:rPr lang="en-US" altLang="ko-KR" sz="2000" dirty="0">
                <a:solidFill>
                  <a:prstClr val="black"/>
                </a:solidFill>
              </a:rPr>
              <a:t>. v1</a:t>
            </a:r>
            <a:r>
              <a:rPr lang="ko-KR" altLang="en-US" sz="2000" dirty="0">
                <a:solidFill>
                  <a:prstClr val="black"/>
                </a:solidFill>
              </a:rPr>
              <a:t>을 변경함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에서 위에서 추가한 </a:t>
            </a:r>
            <a:r>
              <a:rPr lang="en-US" altLang="ko-KR" sz="2000" dirty="0">
                <a:solidFill>
                  <a:prstClr val="black"/>
                </a:solidFill>
              </a:rPr>
              <a:t>11</a:t>
            </a:r>
            <a:r>
              <a:rPr lang="ko-KR" altLang="en-US" sz="2000" dirty="0">
                <a:solidFill>
                  <a:prstClr val="black"/>
                </a:solidFill>
              </a:rPr>
              <a:t>과 </a:t>
            </a:r>
            <a:r>
              <a:rPr lang="en-US" altLang="ko-KR" sz="2000" dirty="0">
                <a:solidFill>
                  <a:prstClr val="black"/>
                </a:solidFill>
              </a:rPr>
              <a:t>14</a:t>
            </a:r>
            <a:r>
              <a:rPr lang="ko-KR" altLang="en-US" sz="2000" dirty="0">
                <a:solidFill>
                  <a:prstClr val="black"/>
                </a:solidFill>
              </a:rPr>
              <a:t>사이에 </a:t>
            </a:r>
            <a:r>
              <a:rPr lang="en-US" altLang="ko-KR" sz="2000" dirty="0">
                <a:solidFill>
                  <a:prstClr val="black"/>
                </a:solidFill>
              </a:rPr>
              <a:t>12, 13</a:t>
            </a:r>
            <a:r>
              <a:rPr lang="ko-KR" altLang="en-US" sz="2000" dirty="0">
                <a:solidFill>
                  <a:prstClr val="black"/>
                </a:solidFill>
              </a:rPr>
              <a:t>을 추가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v2</a:t>
            </a:r>
            <a:r>
              <a:rPr lang="ko-KR" altLang="en-US" sz="2000" dirty="0">
                <a:solidFill>
                  <a:prstClr val="black"/>
                </a:solidFill>
              </a:rPr>
              <a:t>에 </a:t>
            </a:r>
            <a:r>
              <a:rPr lang="en-US" altLang="ko-KR" sz="2000" dirty="0">
                <a:solidFill>
                  <a:prstClr val="black"/>
                </a:solidFill>
              </a:rPr>
              <a:t>100</a:t>
            </a:r>
            <a:r>
              <a:rPr lang="ko-KR" altLang="en-US" sz="2000" dirty="0">
                <a:solidFill>
                  <a:prstClr val="black"/>
                </a:solidFill>
              </a:rPr>
              <a:t>을 대입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과 </a:t>
            </a:r>
            <a:r>
              <a:rPr lang="en-US" altLang="ko-KR" sz="2000" dirty="0">
                <a:solidFill>
                  <a:prstClr val="black"/>
                </a:solidFill>
              </a:rPr>
              <a:t>v2</a:t>
            </a:r>
            <a:r>
              <a:rPr lang="ko-KR" altLang="en-US" sz="2000" dirty="0">
                <a:solidFill>
                  <a:prstClr val="black"/>
                </a:solidFill>
              </a:rPr>
              <a:t>를 더하기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v2</a:t>
            </a:r>
            <a:r>
              <a:rPr lang="ko-KR" altLang="en-US" sz="2000" dirty="0">
                <a:solidFill>
                  <a:prstClr val="black"/>
                </a:solidFill>
              </a:rPr>
              <a:t>에 </a:t>
            </a:r>
            <a:r>
              <a:rPr lang="en-US" altLang="ko-KR" sz="2000" dirty="0">
                <a:solidFill>
                  <a:prstClr val="black"/>
                </a:solidFill>
              </a:rPr>
              <a:t>100, 200, 300</a:t>
            </a:r>
            <a:r>
              <a:rPr lang="ko-KR" altLang="en-US" sz="2000" dirty="0">
                <a:solidFill>
                  <a:prstClr val="black"/>
                </a:solidFill>
              </a:rPr>
              <a:t>을 대입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과 </a:t>
            </a:r>
            <a:r>
              <a:rPr lang="en-US" altLang="ko-KR" sz="2000" dirty="0">
                <a:solidFill>
                  <a:prstClr val="black"/>
                </a:solidFill>
              </a:rPr>
              <a:t>v2</a:t>
            </a:r>
            <a:r>
              <a:rPr lang="ko-KR" altLang="en-US" sz="2000" dirty="0">
                <a:solidFill>
                  <a:prstClr val="black"/>
                </a:solidFill>
              </a:rPr>
              <a:t>를 더하기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6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9744" y="332656"/>
            <a:ext cx="18838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prstClr val="black"/>
                </a:solidFill>
              </a:rPr>
              <a:t>실습문제</a:t>
            </a:r>
            <a:r>
              <a:rPr lang="en-US" altLang="ko-KR" sz="2500" b="1" dirty="0">
                <a:solidFill>
                  <a:prstClr val="black"/>
                </a:solidFill>
              </a:rPr>
              <a:t>(3)</a:t>
            </a:r>
            <a:endParaRPr lang="ko-KR" altLang="en-US" sz="2500" b="1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652" y="1052737"/>
            <a:ext cx="6184068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과 </a:t>
            </a:r>
            <a:r>
              <a:rPr lang="en-US" altLang="ko-KR" sz="2000" dirty="0">
                <a:solidFill>
                  <a:prstClr val="black"/>
                </a:solidFill>
              </a:rPr>
              <a:t>v2</a:t>
            </a:r>
            <a:r>
              <a:rPr lang="ko-KR" altLang="en-US" sz="2000" dirty="0">
                <a:solidFill>
                  <a:prstClr val="black"/>
                </a:solidFill>
              </a:rPr>
              <a:t>의 합집합 출력하기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에서 </a:t>
            </a:r>
            <a:r>
              <a:rPr lang="en-US" altLang="ko-KR" sz="2000" dirty="0">
                <a:solidFill>
                  <a:prstClr val="black"/>
                </a:solidFill>
              </a:rPr>
              <a:t>v2</a:t>
            </a:r>
            <a:r>
              <a:rPr lang="ko-KR" altLang="en-US" sz="2000" dirty="0">
                <a:solidFill>
                  <a:prstClr val="black"/>
                </a:solidFill>
              </a:rPr>
              <a:t>의 차집합 출력하기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v2</a:t>
            </a:r>
            <a:r>
              <a:rPr lang="ko-KR" altLang="en-US" sz="2000" dirty="0">
                <a:solidFill>
                  <a:prstClr val="black"/>
                </a:solidFill>
              </a:rPr>
              <a:t>에서 </a:t>
            </a:r>
            <a:r>
              <a:rPr lang="en-US" altLang="ko-KR" sz="2000" dirty="0">
                <a:solidFill>
                  <a:prstClr val="black"/>
                </a:solidFill>
              </a:rPr>
              <a:t>v1</a:t>
            </a:r>
            <a:r>
              <a:rPr lang="ko-KR" altLang="en-US" sz="2000" dirty="0">
                <a:solidFill>
                  <a:prstClr val="black"/>
                </a:solidFill>
              </a:rPr>
              <a:t>의 교집합 출력하기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v2</a:t>
            </a:r>
            <a:r>
              <a:rPr lang="ko-KR" altLang="en-US" sz="2000" dirty="0">
                <a:solidFill>
                  <a:prstClr val="black"/>
                </a:solidFill>
              </a:rPr>
              <a:t>의 열 이름 </a:t>
            </a:r>
            <a:r>
              <a:rPr lang="en-US" altLang="ko-KR" sz="2000" dirty="0">
                <a:solidFill>
                  <a:prstClr val="black"/>
                </a:solidFill>
              </a:rPr>
              <a:t>(A, B, C) </a:t>
            </a:r>
            <a:r>
              <a:rPr lang="ko-KR" altLang="en-US" sz="2000" dirty="0">
                <a:solidFill>
                  <a:prstClr val="black"/>
                </a:solidFill>
              </a:rPr>
              <a:t>지정하기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v3</a:t>
            </a:r>
            <a:r>
              <a:rPr lang="ko-KR" altLang="en-US" sz="2000" dirty="0">
                <a:solidFill>
                  <a:prstClr val="black"/>
                </a:solidFill>
              </a:rPr>
              <a:t>에 </a:t>
            </a:r>
            <a:r>
              <a:rPr lang="en-US" altLang="ko-KR" sz="2000" dirty="0">
                <a:solidFill>
                  <a:prstClr val="black"/>
                </a:solidFill>
              </a:rPr>
              <a:t>5</a:t>
            </a:r>
            <a:r>
              <a:rPr lang="ko-KR" altLang="en-US" sz="2000" dirty="0">
                <a:solidFill>
                  <a:prstClr val="black"/>
                </a:solidFill>
              </a:rPr>
              <a:t>부터 </a:t>
            </a:r>
            <a:r>
              <a:rPr lang="en-US" altLang="ko-KR" sz="2000" dirty="0">
                <a:solidFill>
                  <a:prstClr val="black"/>
                </a:solidFill>
              </a:rPr>
              <a:t>5</a:t>
            </a:r>
            <a:r>
              <a:rPr lang="ko-KR" altLang="en-US" sz="2000" dirty="0">
                <a:solidFill>
                  <a:prstClr val="black"/>
                </a:solidFill>
              </a:rPr>
              <a:t>의 간격으로 </a:t>
            </a:r>
            <a:r>
              <a:rPr lang="en-US" altLang="ko-KR" sz="2000" dirty="0">
                <a:solidFill>
                  <a:prstClr val="black"/>
                </a:solidFill>
              </a:rPr>
              <a:t>50</a:t>
            </a:r>
            <a:r>
              <a:rPr lang="ko-KR" altLang="en-US" sz="2000" dirty="0">
                <a:solidFill>
                  <a:prstClr val="black"/>
                </a:solidFill>
              </a:rPr>
              <a:t>까지 할당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v4</a:t>
            </a:r>
            <a:r>
              <a:rPr lang="ko-KR" altLang="en-US" sz="2000" dirty="0">
                <a:solidFill>
                  <a:prstClr val="black"/>
                </a:solidFill>
              </a:rPr>
              <a:t>에 </a:t>
            </a:r>
            <a:r>
              <a:rPr lang="en-US" altLang="ko-KR" sz="2000" dirty="0">
                <a:solidFill>
                  <a:prstClr val="black"/>
                </a:solidFill>
              </a:rPr>
              <a:t>5 6 5 6 5 6 </a:t>
            </a:r>
            <a:r>
              <a:rPr lang="ko-KR" altLang="en-US" sz="2000" dirty="0">
                <a:solidFill>
                  <a:prstClr val="black"/>
                </a:solidFill>
              </a:rPr>
              <a:t>을 할당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v5</a:t>
            </a:r>
            <a:r>
              <a:rPr lang="ko-KR" altLang="en-US" sz="2000" dirty="0">
                <a:solidFill>
                  <a:prstClr val="black"/>
                </a:solidFill>
              </a:rPr>
              <a:t>에 </a:t>
            </a:r>
            <a:r>
              <a:rPr lang="en-US" altLang="ko-KR" sz="2000" dirty="0">
                <a:solidFill>
                  <a:prstClr val="black"/>
                </a:solidFill>
              </a:rPr>
              <a:t>-1 -1 -1 0 0 0 1 1 1 </a:t>
            </a:r>
            <a:r>
              <a:rPr lang="ko-KR" altLang="en-US" sz="2000" dirty="0">
                <a:solidFill>
                  <a:prstClr val="black"/>
                </a:solidFill>
              </a:rPr>
              <a:t>을 할당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v5</a:t>
            </a:r>
            <a:r>
              <a:rPr lang="ko-KR" altLang="en-US" sz="2000" dirty="0">
                <a:solidFill>
                  <a:prstClr val="black"/>
                </a:solidFill>
              </a:rPr>
              <a:t>의 길이 출력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v3</a:t>
            </a:r>
            <a:r>
              <a:rPr lang="ko-KR" altLang="en-US" sz="2000" dirty="0">
                <a:solidFill>
                  <a:prstClr val="black"/>
                </a:solidFill>
              </a:rPr>
              <a:t>에 </a:t>
            </a:r>
            <a:r>
              <a:rPr lang="en-US" altLang="ko-KR" sz="2000" dirty="0">
                <a:solidFill>
                  <a:prstClr val="black"/>
                </a:solidFill>
              </a:rPr>
              <a:t>15</a:t>
            </a:r>
            <a:r>
              <a:rPr lang="ko-KR" altLang="en-US" sz="2000" dirty="0">
                <a:solidFill>
                  <a:prstClr val="black"/>
                </a:solidFill>
              </a:rPr>
              <a:t>가 있는지 검색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prstClr val="black"/>
                </a:solidFill>
              </a:rPr>
              <a:t>v3</a:t>
            </a:r>
            <a:r>
              <a:rPr lang="ko-KR" altLang="en-US" sz="2000" dirty="0">
                <a:solidFill>
                  <a:prstClr val="black"/>
                </a:solidFill>
              </a:rPr>
              <a:t>에 </a:t>
            </a:r>
            <a:r>
              <a:rPr lang="en-US" altLang="ko-KR" sz="2000" dirty="0">
                <a:solidFill>
                  <a:prstClr val="black"/>
                </a:solidFill>
              </a:rPr>
              <a:t>55</a:t>
            </a:r>
            <a:r>
              <a:rPr lang="ko-KR" altLang="en-US" sz="2000" dirty="0">
                <a:solidFill>
                  <a:prstClr val="black"/>
                </a:solidFill>
              </a:rPr>
              <a:t>가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있는지 검색하여 결과를 변수 </a:t>
            </a:r>
            <a:r>
              <a:rPr lang="en-US" altLang="ko-KR" sz="2000" dirty="0">
                <a:solidFill>
                  <a:prstClr val="black"/>
                </a:solidFill>
              </a:rPr>
              <a:t>vv</a:t>
            </a:r>
            <a:r>
              <a:rPr lang="ko-KR" altLang="en-US" sz="2000" dirty="0">
                <a:solidFill>
                  <a:prstClr val="black"/>
                </a:solidFill>
              </a:rPr>
              <a:t>에 대입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7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8067" y="311105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0938" y="1052736"/>
            <a:ext cx="6683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ko-KR" b="1" dirty="0"/>
              <a:t>행렬 신공 발휘 하기</a:t>
            </a:r>
            <a:r>
              <a:rPr lang="en-US" altLang="ko-KR" b="1" dirty="0"/>
              <a:t> - Matrix( ) </a:t>
            </a:r>
            <a:r>
              <a:rPr lang="ko-KR" altLang="ko-KR" b="1" dirty="0"/>
              <a:t>함수 사용</a:t>
            </a:r>
            <a:endParaRPr lang="ko-KR" altLang="ko-KR" dirty="0"/>
          </a:p>
        </p:txBody>
      </p:sp>
      <p:pic>
        <p:nvPicPr>
          <p:cNvPr id="4" name="그림 3" descr="p27_그림 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0112" y="1052736"/>
            <a:ext cx="3358515" cy="17195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512" y="1536328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</a:t>
            </a:r>
            <a:r>
              <a:rPr lang="ko-KR" altLang="ko-KR" b="1" dirty="0"/>
              <a:t>기본 문법</a:t>
            </a:r>
            <a:endParaRPr lang="ko-KR" altLang="ko-K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2217" y="2924944"/>
            <a:ext cx="8586410" cy="27363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mat1 &lt;- matrix(c(1,2,3,4))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기본적으로 열로 생성됩니다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mat1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[,1]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   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   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[3,]   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[4,]    4</a:t>
            </a:r>
            <a:endParaRPr kumimoji="1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4077072"/>
            <a:ext cx="62646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/>
              <a:t>모든 </a:t>
            </a:r>
            <a:r>
              <a:rPr lang="ko-KR" altLang="ko-KR" b="1" dirty="0" err="1"/>
              <a:t>컬럼과</a:t>
            </a:r>
            <a:r>
              <a:rPr lang="ko-KR" altLang="ko-KR" b="1" dirty="0"/>
              <a:t> 행은 </a:t>
            </a:r>
            <a:r>
              <a:rPr lang="ko-KR" altLang="ko-KR" b="1" dirty="0" err="1"/>
              <a:t>데이터형이</a:t>
            </a:r>
            <a:r>
              <a:rPr lang="ko-KR" altLang="ko-KR" b="1" dirty="0"/>
              <a:t> 동일해야 한다는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96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1" y="411128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1" y="1190625"/>
            <a:ext cx="8712969" cy="1878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mat2 &lt;- matrix(c(1,2,3,4),nrow=2)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mat2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[,1] [,2]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   1   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   2    4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1929" y="3196792"/>
            <a:ext cx="8730551" cy="18883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mat3 &lt;- matrix(c(1,2,3,4),nrow=2,byrow=T)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mat3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[,1] [,2]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   1    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   3    4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116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405" y="270988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052736"/>
            <a:ext cx="329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 Matrix</a:t>
            </a:r>
            <a:r>
              <a:rPr lang="ko-KR" altLang="ko-KR" b="1" dirty="0"/>
              <a:t>의 데이터 조회하기</a:t>
            </a:r>
            <a:endParaRPr lang="ko-KR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2870" y="1556792"/>
            <a:ext cx="8751618" cy="3960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mat3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[,1] [,2]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   1    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   3    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mat3[ ,1]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모든 행의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열 값을 출력합니다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mat3[1,]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&lt;-- 1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행의 모든 열 값을 출력합니다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 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mat3[1,1]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&lt;-- 1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행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열의 값을 출력합니다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1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322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772" y="269793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05273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(3) </a:t>
            </a:r>
            <a:r>
              <a:rPr lang="ko-KR" altLang="ko-KR" b="1" dirty="0"/>
              <a:t>새로운 행과 열 추가하기</a:t>
            </a:r>
            <a:r>
              <a:rPr lang="en-US" altLang="ko-KR" b="1" dirty="0"/>
              <a:t> - </a:t>
            </a:r>
            <a:r>
              <a:rPr lang="en-US" altLang="ko-KR" b="1" dirty="0" err="1"/>
              <a:t>rbind</a:t>
            </a:r>
            <a:r>
              <a:rPr lang="en-US" altLang="ko-KR" b="1" dirty="0"/>
              <a:t>( ) , </a:t>
            </a:r>
            <a:r>
              <a:rPr lang="en-US" altLang="ko-KR" b="1" dirty="0" err="1"/>
              <a:t>cbind</a:t>
            </a:r>
            <a:r>
              <a:rPr lang="en-US" altLang="ko-KR" b="1" dirty="0"/>
              <a:t>( ) </a:t>
            </a:r>
            <a:r>
              <a:rPr lang="ko-KR" altLang="ko-KR" b="1" dirty="0"/>
              <a:t>사용</a:t>
            </a:r>
            <a:endParaRPr lang="ko-KR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2217" y="1556792"/>
            <a:ext cx="8540263" cy="31683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mat4 &lt;- matrix(c(1,2,3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+                 ,4,5,6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+                 ,7,8,9),nrow=3,byrow=T)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mat4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[,1] [,2] [,3]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   1    2   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   4    5    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[3,]    7    8    9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29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33645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1052736"/>
            <a:ext cx="8640960" cy="4320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mat4 &lt;- rbind(mat4,c(11,12,13))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마지막 행이 추가가 됩니다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mat4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[,1] [,2] [,3]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   1    2   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   4    5    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[3,]    7    8    9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[4,]    11   12   13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추가 되었습니다</a:t>
            </a:r>
            <a:endParaRPr kumimoji="1" lang="ko-KR" altLang="en-US" sz="16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mat4 &lt;- rbind(mat4,c(15,16,17,18))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길이가 다를 경우 아래처럼 에러가 납니다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경고메시지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rbind(mat4, c(15, 16, 17, 18)) 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number of columns of result is not a multiple of vector length (arg 2)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3928" y="1844824"/>
            <a:ext cx="41764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rbind</a:t>
            </a:r>
            <a:r>
              <a:rPr lang="en-US" altLang="ko-KR" dirty="0"/>
              <a:t>( ) </a:t>
            </a:r>
            <a:r>
              <a:rPr lang="ko-KR" altLang="en-US" dirty="0"/>
              <a:t>로 행 추가</a:t>
            </a:r>
          </a:p>
        </p:txBody>
      </p:sp>
    </p:spTree>
    <p:extLst>
      <p:ext uri="{BB962C8B-B14F-4D97-AF65-F5344CB8AC3E}">
        <p14:creationId xmlns:p14="http://schemas.microsoft.com/office/powerpoint/2010/main" val="26913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8650"/>
            <a:ext cx="828092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1875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94592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520" y="3284984"/>
            <a:ext cx="8640960" cy="19442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mat5 &lt;- cbind(mat5,c('e','f'))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mat5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[,1] [,2]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[,3]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"a"  "b"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"e" 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"c"  "d"  </a:t>
            </a: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"f"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1196752"/>
            <a:ext cx="8640960" cy="19442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mat5 &lt;- matrix(c('a','b','c','d'),nrow=2,byrow=T)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mat5</a:t>
            </a:r>
            <a:endParaRPr kumimoji="1" lang="en-US" altLang="ko-K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[,1] [,2]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"a"  "b"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"c"  "d"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40692" y="3933056"/>
            <a:ext cx="43204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cbind</a:t>
            </a:r>
            <a:r>
              <a:rPr lang="en-US" altLang="ko-KR" dirty="0"/>
              <a:t>( ) </a:t>
            </a:r>
            <a:r>
              <a:rPr lang="ko-KR" altLang="en-US" dirty="0"/>
              <a:t>로 열 추가</a:t>
            </a:r>
          </a:p>
        </p:txBody>
      </p:sp>
    </p:spTree>
    <p:extLst>
      <p:ext uri="{BB962C8B-B14F-4D97-AF65-F5344CB8AC3E}">
        <p14:creationId xmlns:p14="http://schemas.microsoft.com/office/powerpoint/2010/main" val="597421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1530" y="278650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052736"/>
            <a:ext cx="8856984" cy="19442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colnames(mat5) &lt;- c('First','Second','Third')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mat5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First Second Third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"a"   "b"    "e" 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"c"   "d"    "f"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3928" y="1916832"/>
            <a:ext cx="47525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컬럼</a:t>
            </a:r>
            <a:r>
              <a:rPr lang="ko-KR" altLang="en-US" dirty="0"/>
              <a:t> 이름 지정하기</a:t>
            </a:r>
          </a:p>
        </p:txBody>
      </p:sp>
    </p:spTree>
    <p:extLst>
      <p:ext uri="{BB962C8B-B14F-4D97-AF65-F5344CB8AC3E}">
        <p14:creationId xmlns:p14="http://schemas.microsoft.com/office/powerpoint/2010/main" val="2136623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1550" y="415269"/>
            <a:ext cx="37545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  <a:r>
              <a:rPr lang="en-US" altLang="ko-KR" sz="2500" b="1" dirty="0"/>
              <a:t>-</a:t>
            </a:r>
            <a:r>
              <a:rPr lang="ko-KR" altLang="en-US" sz="2500" b="1" dirty="0"/>
              <a:t>실습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보고서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052736"/>
            <a:ext cx="47525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Matrix </a:t>
            </a:r>
            <a:r>
              <a:rPr lang="ko-KR" altLang="en-US" b="1" dirty="0">
                <a:solidFill>
                  <a:schemeClr val="tx1"/>
                </a:solidFill>
              </a:rPr>
              <a:t>형 연습문제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6362477" cy="440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91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87650"/>
            <a:ext cx="37545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  <a:r>
              <a:rPr lang="en-US" altLang="ko-KR" sz="2500" b="1" dirty="0"/>
              <a:t>-</a:t>
            </a:r>
            <a:r>
              <a:rPr lang="ko-KR" altLang="en-US" sz="2500" b="1" dirty="0"/>
              <a:t>실습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보고서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052736"/>
            <a:ext cx="47525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Matrix </a:t>
            </a:r>
            <a:r>
              <a:rPr lang="ko-KR" altLang="en-US" b="1" dirty="0">
                <a:solidFill>
                  <a:schemeClr val="tx1"/>
                </a:solidFill>
              </a:rPr>
              <a:t>형 연습문제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6696744" cy="257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794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51646"/>
            <a:ext cx="37545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  <a:r>
              <a:rPr lang="en-US" altLang="ko-KR" sz="2500" b="1" dirty="0"/>
              <a:t>-</a:t>
            </a:r>
            <a:r>
              <a:rPr lang="ko-KR" altLang="en-US" sz="2500" b="1" dirty="0"/>
              <a:t>실습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보고서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052736"/>
            <a:ext cx="47525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Matrix </a:t>
            </a:r>
            <a:r>
              <a:rPr lang="ko-KR" altLang="en-US" b="1" dirty="0">
                <a:solidFill>
                  <a:schemeClr val="tx1"/>
                </a:solidFill>
              </a:rPr>
              <a:t>형 연습문제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0808"/>
            <a:ext cx="7128792" cy="352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968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87650"/>
            <a:ext cx="37545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  <a:r>
              <a:rPr lang="en-US" altLang="ko-KR" sz="2500" b="1" dirty="0"/>
              <a:t>-</a:t>
            </a:r>
            <a:r>
              <a:rPr lang="ko-KR" altLang="en-US" sz="2500" b="1" dirty="0"/>
              <a:t>실습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보고서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052736"/>
            <a:ext cx="47525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Matrix </a:t>
            </a:r>
            <a:r>
              <a:rPr lang="ko-KR" altLang="en-US" b="1" dirty="0">
                <a:solidFill>
                  <a:schemeClr val="tx1"/>
                </a:solidFill>
              </a:rPr>
              <a:t>형 연습문제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0" y="1628800"/>
            <a:ext cx="6902780" cy="371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184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9744" y="260648"/>
            <a:ext cx="3312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실습문제</a:t>
            </a:r>
            <a:r>
              <a:rPr lang="en-US" altLang="ko-KR" sz="2800" b="1" dirty="0">
                <a:solidFill>
                  <a:prstClr val="black"/>
                </a:solidFill>
              </a:rPr>
              <a:t>(1)-</a:t>
            </a:r>
            <a:r>
              <a:rPr lang="ko-KR" altLang="en-US" sz="2800" b="1" dirty="0">
                <a:solidFill>
                  <a:prstClr val="black"/>
                </a:solidFill>
              </a:rPr>
              <a:t>보고서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77634" y="1044023"/>
            <a:ext cx="6534726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prstClr val="black"/>
                </a:solidFill>
              </a:rPr>
              <a:t>다음과 같은 행렬을 </a:t>
            </a:r>
            <a:r>
              <a:rPr lang="en-US" altLang="ko-KR" sz="2000" dirty="0">
                <a:solidFill>
                  <a:prstClr val="black"/>
                </a:solidFill>
              </a:rPr>
              <a:t>m</a:t>
            </a:r>
            <a:r>
              <a:rPr lang="ko-KR" altLang="en-US" sz="2000" dirty="0">
                <a:solidFill>
                  <a:prstClr val="black"/>
                </a:solidFill>
              </a:rPr>
              <a:t>에 대입하시오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	1 	5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 	2	6	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	3	7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	4	8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en-US" altLang="ko-KR" sz="2000" dirty="0">
                <a:solidFill>
                  <a:prstClr val="black"/>
                </a:solidFill>
              </a:rPr>
              <a:t>m</a:t>
            </a:r>
            <a:r>
              <a:rPr lang="ko-KR" altLang="en-US" sz="2000" dirty="0">
                <a:solidFill>
                  <a:prstClr val="black"/>
                </a:solidFill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</a:rPr>
              <a:t>1</a:t>
            </a:r>
            <a:r>
              <a:rPr lang="ko-KR" altLang="en-US" sz="2000" dirty="0">
                <a:solidFill>
                  <a:prstClr val="black"/>
                </a:solidFill>
              </a:rPr>
              <a:t>열을 출력하시오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en-US" altLang="ko-KR" sz="2000" dirty="0">
                <a:solidFill>
                  <a:prstClr val="black"/>
                </a:solidFill>
              </a:rPr>
              <a:t>m</a:t>
            </a:r>
            <a:r>
              <a:rPr lang="ko-KR" altLang="en-US" sz="2000" dirty="0">
                <a:solidFill>
                  <a:prstClr val="black"/>
                </a:solidFill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</a:rPr>
              <a:t>2</a:t>
            </a:r>
            <a:r>
              <a:rPr lang="ko-KR" altLang="en-US" sz="2000" dirty="0">
                <a:solidFill>
                  <a:prstClr val="black"/>
                </a:solidFill>
              </a:rPr>
              <a:t>행을 출력하시오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ko-KR" altLang="en-US" sz="2000" dirty="0">
                <a:solidFill>
                  <a:prstClr val="black"/>
                </a:solidFill>
              </a:rPr>
              <a:t>행렬 </a:t>
            </a:r>
            <a:r>
              <a:rPr lang="en-US" altLang="ko-KR" sz="2000" dirty="0">
                <a:solidFill>
                  <a:prstClr val="black"/>
                </a:solidFill>
              </a:rPr>
              <a:t>m</a:t>
            </a:r>
            <a:r>
              <a:rPr lang="ko-KR" altLang="en-US" sz="2000" dirty="0">
                <a:solidFill>
                  <a:prstClr val="black"/>
                </a:solidFill>
              </a:rPr>
              <a:t>의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 err="1">
                <a:solidFill>
                  <a:prstClr val="black"/>
                </a:solidFill>
              </a:rPr>
              <a:t>컬럼의</a:t>
            </a:r>
            <a:r>
              <a:rPr lang="ko-KR" altLang="en-US" sz="2000" dirty="0">
                <a:solidFill>
                  <a:prstClr val="black"/>
                </a:solidFill>
              </a:rPr>
              <a:t> 이름을 </a:t>
            </a:r>
            <a:r>
              <a:rPr lang="en-US" altLang="ko-KR" sz="2000" dirty="0">
                <a:solidFill>
                  <a:prstClr val="black"/>
                </a:solidFill>
              </a:rPr>
              <a:t>A, B</a:t>
            </a:r>
            <a:r>
              <a:rPr lang="ko-KR" altLang="en-US" sz="2000" dirty="0">
                <a:solidFill>
                  <a:prstClr val="black"/>
                </a:solidFill>
              </a:rPr>
              <a:t>로 설정해주세요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en-US" altLang="ko-KR" sz="2000" dirty="0">
                <a:solidFill>
                  <a:prstClr val="black"/>
                </a:solidFill>
              </a:rPr>
              <a:t>m</a:t>
            </a:r>
            <a:r>
              <a:rPr lang="ko-KR" altLang="en-US" sz="2000" dirty="0">
                <a:solidFill>
                  <a:prstClr val="black"/>
                </a:solidFill>
              </a:rPr>
              <a:t>에 마지막 열 </a:t>
            </a:r>
            <a:r>
              <a:rPr lang="en-US" altLang="ko-KR" sz="2000" dirty="0">
                <a:solidFill>
                  <a:prstClr val="black"/>
                </a:solidFill>
              </a:rPr>
              <a:t>(9, 10, 11, 12)</a:t>
            </a:r>
            <a:r>
              <a:rPr lang="ko-KR" altLang="en-US" sz="2000" dirty="0">
                <a:solidFill>
                  <a:prstClr val="black"/>
                </a:solidFill>
              </a:rPr>
              <a:t>을 추가하여 </a:t>
            </a:r>
            <a:r>
              <a:rPr lang="en-US" altLang="ko-KR" sz="2000" dirty="0">
                <a:solidFill>
                  <a:prstClr val="black"/>
                </a:solidFill>
              </a:rPr>
              <a:t>mm </a:t>
            </a:r>
            <a:r>
              <a:rPr lang="ko-KR" altLang="en-US" sz="2000" dirty="0">
                <a:solidFill>
                  <a:prstClr val="black"/>
                </a:solidFill>
              </a:rPr>
              <a:t>행렬을 만들고 </a:t>
            </a:r>
            <a:r>
              <a:rPr lang="en-US" altLang="ko-KR" sz="2000" dirty="0">
                <a:solidFill>
                  <a:prstClr val="black"/>
                </a:solidFill>
              </a:rPr>
              <a:t>mm</a:t>
            </a:r>
            <a:r>
              <a:rPr lang="ko-KR" altLang="en-US" sz="2000" dirty="0">
                <a:solidFill>
                  <a:prstClr val="black"/>
                </a:solidFill>
              </a:rPr>
              <a:t>을 확인하시오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2672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9744" y="260648"/>
            <a:ext cx="3312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실습문제</a:t>
            </a:r>
            <a:r>
              <a:rPr lang="en-US" altLang="ko-KR" sz="2800" b="1" dirty="0">
                <a:solidFill>
                  <a:prstClr val="black"/>
                </a:solidFill>
              </a:rPr>
              <a:t>(2)-</a:t>
            </a:r>
            <a:r>
              <a:rPr lang="ko-KR" altLang="en-US" sz="2800" b="1" dirty="0">
                <a:solidFill>
                  <a:prstClr val="black"/>
                </a:solidFill>
              </a:rPr>
              <a:t>보고서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77634" y="1044020"/>
            <a:ext cx="6534726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prstClr val="black"/>
                </a:solidFill>
              </a:rPr>
              <a:t>다음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행렬을 </a:t>
            </a:r>
            <a:r>
              <a:rPr lang="en-US" altLang="ko-KR" sz="2000" dirty="0">
                <a:solidFill>
                  <a:prstClr val="black"/>
                </a:solidFill>
              </a:rPr>
              <a:t>n</a:t>
            </a:r>
            <a:r>
              <a:rPr lang="ko-KR" altLang="en-US" sz="2000" dirty="0">
                <a:solidFill>
                  <a:prstClr val="black"/>
                </a:solidFill>
              </a:rPr>
              <a:t>에 대입하시오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	1 	2 	3	4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	5	6	7	8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en-US" altLang="ko-KR" sz="2000" dirty="0">
                <a:solidFill>
                  <a:prstClr val="black"/>
                </a:solidFill>
              </a:rPr>
              <a:t>n</a:t>
            </a:r>
            <a:r>
              <a:rPr lang="ko-KR" altLang="en-US" sz="2000" dirty="0">
                <a:solidFill>
                  <a:prstClr val="black"/>
                </a:solidFill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</a:rPr>
              <a:t>1</a:t>
            </a:r>
            <a:r>
              <a:rPr lang="ko-KR" altLang="en-US" sz="2000" dirty="0">
                <a:solidFill>
                  <a:prstClr val="black"/>
                </a:solidFill>
              </a:rPr>
              <a:t>행을 출력하시오</a:t>
            </a:r>
            <a:r>
              <a:rPr lang="en-US" altLang="ko-KR" sz="2000" dirty="0">
                <a:solidFill>
                  <a:prstClr val="black"/>
                </a:solidFill>
              </a:rPr>
              <a:t>.  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2"/>
            </a:pPr>
            <a:r>
              <a:rPr lang="en-US" altLang="ko-KR" sz="2000" dirty="0">
                <a:solidFill>
                  <a:prstClr val="black"/>
                </a:solidFill>
              </a:rPr>
              <a:t>n</a:t>
            </a:r>
            <a:r>
              <a:rPr lang="ko-KR" altLang="en-US" sz="2000" dirty="0">
                <a:solidFill>
                  <a:prstClr val="black"/>
                </a:solidFill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</a:rPr>
              <a:t>4</a:t>
            </a:r>
            <a:r>
              <a:rPr lang="ko-KR" altLang="en-US" sz="2000" dirty="0">
                <a:solidFill>
                  <a:prstClr val="black"/>
                </a:solidFill>
              </a:rPr>
              <a:t>열을 출력하시오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3.   n</a:t>
            </a:r>
            <a:r>
              <a:rPr lang="ko-KR" altLang="en-US" sz="2000" dirty="0">
                <a:solidFill>
                  <a:prstClr val="black"/>
                </a:solidFill>
              </a:rPr>
              <a:t>에 마지막 행</a:t>
            </a:r>
            <a:r>
              <a:rPr lang="en-US" altLang="ko-KR" sz="2000" dirty="0">
                <a:solidFill>
                  <a:prstClr val="black"/>
                </a:solidFill>
              </a:rPr>
              <a:t>(9, 10, 11, 12)</a:t>
            </a:r>
            <a:r>
              <a:rPr lang="ko-KR" altLang="en-US" sz="2000" dirty="0">
                <a:solidFill>
                  <a:prstClr val="black"/>
                </a:solidFill>
              </a:rPr>
              <a:t>를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추가하여 </a:t>
            </a:r>
            <a:r>
              <a:rPr lang="en-US" altLang="ko-KR" sz="2000" dirty="0" err="1">
                <a:solidFill>
                  <a:prstClr val="black"/>
                </a:solidFill>
              </a:rPr>
              <a:t>nn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행렬을 만들고 확인하시오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4.   </a:t>
            </a:r>
            <a:r>
              <a:rPr lang="ko-KR" altLang="en-US" sz="2000" dirty="0">
                <a:solidFill>
                  <a:prstClr val="black"/>
                </a:solidFill>
              </a:rPr>
              <a:t>행렬 </a:t>
            </a:r>
            <a:r>
              <a:rPr lang="en-US" altLang="ko-KR" sz="2000" dirty="0">
                <a:solidFill>
                  <a:prstClr val="black"/>
                </a:solidFill>
              </a:rPr>
              <a:t>n</a:t>
            </a:r>
            <a:r>
              <a:rPr lang="ko-KR" altLang="en-US" sz="2000" dirty="0">
                <a:solidFill>
                  <a:prstClr val="black"/>
                </a:solidFill>
              </a:rPr>
              <a:t>의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 err="1">
                <a:solidFill>
                  <a:prstClr val="black"/>
                </a:solidFill>
              </a:rPr>
              <a:t>컬럼의</a:t>
            </a:r>
            <a:r>
              <a:rPr lang="ko-KR" altLang="en-US" sz="2000" dirty="0">
                <a:solidFill>
                  <a:prstClr val="black"/>
                </a:solidFill>
              </a:rPr>
              <a:t> 이름을 </a:t>
            </a:r>
            <a:r>
              <a:rPr lang="en-US" altLang="ko-KR" sz="2000" dirty="0">
                <a:solidFill>
                  <a:prstClr val="black"/>
                </a:solidFill>
              </a:rPr>
              <a:t>A, B, C, D</a:t>
            </a:r>
            <a:r>
              <a:rPr lang="ko-KR" altLang="en-US" sz="2000" dirty="0">
                <a:solidFill>
                  <a:prstClr val="black"/>
                </a:solidFill>
              </a:rPr>
              <a:t>로 설정해주세요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5.   </a:t>
            </a:r>
            <a:r>
              <a:rPr lang="ko-KR" altLang="en-US" sz="2000" dirty="0">
                <a:solidFill>
                  <a:prstClr val="black"/>
                </a:solidFill>
              </a:rPr>
              <a:t>다음 행렬을 출력하시오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     J  A  V  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     C  A  F  E</a:t>
            </a:r>
          </a:p>
        </p:txBody>
      </p:sp>
    </p:spTree>
    <p:extLst>
      <p:ext uri="{BB962C8B-B14F-4D97-AF65-F5344CB8AC3E}">
        <p14:creationId xmlns:p14="http://schemas.microsoft.com/office/powerpoint/2010/main" val="20067829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03" y="145812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6" y="652046"/>
            <a:ext cx="333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3) Array(</a:t>
            </a:r>
            <a:r>
              <a:rPr lang="ko-KR" altLang="ko-KR" b="1" dirty="0"/>
              <a:t>배열</a:t>
            </a:r>
            <a:r>
              <a:rPr lang="en-US" altLang="ko-KR" b="1" dirty="0"/>
              <a:t>) </a:t>
            </a:r>
            <a:r>
              <a:rPr lang="ko-KR" altLang="ko-KR" b="1" dirty="0"/>
              <a:t>신공 발휘 하기</a:t>
            </a:r>
            <a:endParaRPr lang="ko-KR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1510" y="1048914"/>
            <a:ext cx="7965885" cy="53504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array1 &lt;- array(c(1:12), dim=c(4,3)) 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 matrix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처럼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차원 배열입니다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array1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[,1]   [,2]  [,3]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   1    5    9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   2    6   10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[3,]    3    7   11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[4,]    4    8   12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array2 &lt;- array(c(1:12), dim=c(2,2,3)) 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&lt;- 3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차원 배열을 생성합니다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array2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, 1   &lt;-- 1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층입니다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[,1] [,2]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   1   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   2    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, 2  &lt;-- 2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층 입니다</a:t>
            </a:r>
            <a:endParaRPr kumimoji="1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423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515" y="278650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2217" y="1085850"/>
            <a:ext cx="7730173" cy="4863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[,1] [,2]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   5    7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   6    8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, 3  &lt;-- 3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층입니다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[,1] [,2]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[1,]    9   11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[2,]   10   12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array2[1,1,3] 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 x :1 , y : 1 ,z : 3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 데이터를 조회 했습니다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9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0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413664"/>
            <a:ext cx="7830870" cy="544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6687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9744" y="260648"/>
            <a:ext cx="3312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실습문제</a:t>
            </a:r>
            <a:r>
              <a:rPr lang="en-US" altLang="ko-KR" sz="2800" b="1" dirty="0">
                <a:solidFill>
                  <a:prstClr val="black"/>
                </a:solidFill>
              </a:rPr>
              <a:t>(3)-</a:t>
            </a:r>
            <a:r>
              <a:rPr lang="ko-KR" altLang="en-US" sz="2800" b="1" dirty="0">
                <a:solidFill>
                  <a:prstClr val="black"/>
                </a:solidFill>
              </a:rPr>
              <a:t>보고서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31640" y="1052736"/>
            <a:ext cx="6534726" cy="49398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prstClr val="black"/>
                </a:solidFill>
              </a:rPr>
              <a:t>다음과 같은 </a:t>
            </a:r>
            <a:r>
              <a:rPr lang="en-US" altLang="ko-KR" sz="2000" dirty="0">
                <a:solidFill>
                  <a:prstClr val="black"/>
                </a:solidFill>
              </a:rPr>
              <a:t>array(</a:t>
            </a:r>
            <a:r>
              <a:rPr lang="ko-KR" altLang="en-US" sz="2000" dirty="0">
                <a:solidFill>
                  <a:prstClr val="black"/>
                </a:solidFill>
              </a:rPr>
              <a:t>배열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r>
              <a:rPr lang="ko-KR" altLang="en-US" sz="2000" dirty="0">
                <a:solidFill>
                  <a:prstClr val="black"/>
                </a:solidFill>
              </a:rPr>
              <a:t>를 </a:t>
            </a:r>
            <a:r>
              <a:rPr lang="en-US" altLang="ko-KR" sz="2000" dirty="0">
                <a:solidFill>
                  <a:prstClr val="black"/>
                </a:solidFill>
              </a:rPr>
              <a:t> arr2</a:t>
            </a:r>
            <a:r>
              <a:rPr lang="ko-KR" altLang="en-US" sz="2000" dirty="0">
                <a:solidFill>
                  <a:prstClr val="black"/>
                </a:solidFill>
              </a:rPr>
              <a:t>에 대입하시오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     O  A  L  S  R  E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     R  C   E  </a:t>
            </a:r>
            <a:r>
              <a:rPr lang="en-US" altLang="ko-KR" sz="2000" dirty="0" err="1">
                <a:solidFill>
                  <a:prstClr val="black"/>
                </a:solidFill>
              </a:rPr>
              <a:t>E</a:t>
            </a:r>
            <a:r>
              <a:rPr lang="en-US" altLang="ko-KR" sz="2000" dirty="0">
                <a:solidFill>
                  <a:prstClr val="black"/>
                </a:solidFill>
              </a:rPr>
              <a:t>  V  R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2.   arr2 </a:t>
            </a:r>
            <a:r>
              <a:rPr lang="ko-KR" altLang="en-US" sz="2000" dirty="0">
                <a:solidFill>
                  <a:prstClr val="black"/>
                </a:solidFill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</a:rPr>
              <a:t>x:1, y:3 </a:t>
            </a:r>
            <a:r>
              <a:rPr lang="ko-KR" altLang="en-US" sz="2000" dirty="0">
                <a:solidFill>
                  <a:prstClr val="black"/>
                </a:solidFill>
              </a:rPr>
              <a:t>인 데이터를 검색하시오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3.  </a:t>
            </a:r>
            <a:r>
              <a:rPr lang="ko-KR" altLang="en-US" sz="2000" dirty="0">
                <a:solidFill>
                  <a:prstClr val="black"/>
                </a:solidFill>
              </a:rPr>
              <a:t>다음 </a:t>
            </a:r>
            <a:r>
              <a:rPr lang="en-US" altLang="ko-KR" sz="2000" dirty="0">
                <a:solidFill>
                  <a:prstClr val="black"/>
                </a:solidFill>
              </a:rPr>
              <a:t>3</a:t>
            </a:r>
            <a:r>
              <a:rPr lang="ko-KR" altLang="en-US" sz="2000" dirty="0">
                <a:solidFill>
                  <a:prstClr val="black"/>
                </a:solidFill>
              </a:rPr>
              <a:t>차원 배열을 </a:t>
            </a:r>
            <a:r>
              <a:rPr lang="en-US" altLang="ko-KR" sz="2000" dirty="0">
                <a:solidFill>
                  <a:prstClr val="black"/>
                </a:solidFill>
              </a:rPr>
              <a:t>arr3</a:t>
            </a:r>
            <a:r>
              <a:rPr lang="ko-KR" altLang="en-US" sz="2000" dirty="0">
                <a:solidFill>
                  <a:prstClr val="black"/>
                </a:solidFill>
              </a:rPr>
              <a:t>에 대입하시오</a:t>
            </a:r>
            <a:r>
              <a:rPr lang="en-US" altLang="ko-KR" sz="2000" dirty="0">
                <a:solidFill>
                  <a:prstClr val="black"/>
                </a:solidFill>
              </a:rPr>
              <a:t>.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   z:1   15  25  35  45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          20  30  40  50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    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   z:2    55  65  75  85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          60  70  80  90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4. arr3</a:t>
            </a:r>
            <a:r>
              <a:rPr lang="ko-KR" altLang="en-US" sz="2000" dirty="0">
                <a:solidFill>
                  <a:prstClr val="black"/>
                </a:solidFill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</a:rPr>
              <a:t>z:2</a:t>
            </a:r>
            <a:r>
              <a:rPr lang="ko-KR" altLang="en-US" sz="2000" dirty="0">
                <a:solidFill>
                  <a:prstClr val="black"/>
                </a:solidFill>
              </a:rPr>
              <a:t>인 데이터를 검색하시오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139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305" y="-7239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45" y="739700"/>
            <a:ext cx="612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4) list </a:t>
            </a:r>
            <a:r>
              <a:rPr lang="ko-KR" altLang="ko-KR" b="1" dirty="0"/>
              <a:t>신공 발휘 하기</a:t>
            </a:r>
            <a:r>
              <a:rPr lang="en-US" altLang="ko-KR" b="1" dirty="0"/>
              <a:t> – </a:t>
            </a:r>
            <a:r>
              <a:rPr lang="ko-KR" altLang="en-US" b="1" dirty="0"/>
              <a:t>서로 다른 데이터 유형 저장 가능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89" y="117174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List </a:t>
            </a:r>
            <a:r>
              <a:rPr lang="ko-KR" altLang="ko-KR" b="1" dirty="0"/>
              <a:t>생성하고 조회하기</a:t>
            </a:r>
            <a:endParaRPr lang="ko-KR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9403" y="1718809"/>
            <a:ext cx="8545194" cy="49055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list1 &lt;- list(name='James </a:t>
            </a:r>
            <a:r>
              <a:rPr kumimoji="1" lang="en-US" altLang="ko-KR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Seo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 ,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+           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address='Seoul' ,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+            </a:t>
            </a:r>
            <a:r>
              <a:rPr kumimoji="1" lang="en-US" altLang="ko-KR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tel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='010-8706-4712',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+           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pay=500)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list1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$name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&lt;--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부분을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Key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부분이라고 합니다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"James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Seo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 &lt;--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부분을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Value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부분이라고 합니다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$address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"Seoul"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$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tel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"010-8706-4712"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$pay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500</a:t>
            </a:r>
            <a:endParaRPr kumimoji="1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302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525" y="233645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052736"/>
            <a:ext cx="8712968" cy="34563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list1$name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"James </a:t>
            </a:r>
            <a:r>
              <a:rPr kumimoji="1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Seo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“</a:t>
            </a:r>
            <a:endParaRPr kumimoji="1" lang="en-US" altLang="ko-KR" sz="2400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en-US" altLang="ko-KR" sz="2400" b="1" dirty="0">
                <a:solidFill>
                  <a:srgbClr val="FF0000"/>
                </a:solidFill>
              </a:rPr>
              <a:t>list1[1:2]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$name</a:t>
            </a:r>
            <a:endParaRPr lang="ko-KR" altLang="ko-KR" sz="2400" dirty="0"/>
          </a:p>
          <a:p>
            <a:r>
              <a:rPr lang="en-US" altLang="ko-KR" sz="2400" dirty="0"/>
              <a:t>[1] "James </a:t>
            </a:r>
            <a:r>
              <a:rPr lang="en-US" altLang="ko-KR" sz="2400" dirty="0" err="1"/>
              <a:t>Seo</a:t>
            </a:r>
            <a:r>
              <a:rPr lang="en-US" altLang="ko-KR" sz="2400" dirty="0"/>
              <a:t>"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$address</a:t>
            </a:r>
            <a:endParaRPr lang="ko-KR" altLang="ko-KR" sz="2400" dirty="0"/>
          </a:p>
          <a:p>
            <a:r>
              <a:rPr lang="en-US" altLang="ko-KR" sz="2400" dirty="0"/>
              <a:t>[1] "Seoul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1772816"/>
            <a:ext cx="48965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</a:t>
            </a:r>
            <a:r>
              <a:rPr lang="en-US" altLang="ko-KR" dirty="0"/>
              <a:t>key </a:t>
            </a:r>
            <a:r>
              <a:rPr lang="ko-KR" altLang="en-US" dirty="0"/>
              <a:t>값만 조회하기</a:t>
            </a:r>
          </a:p>
        </p:txBody>
      </p:sp>
    </p:spTree>
    <p:extLst>
      <p:ext uri="{BB962C8B-B14F-4D97-AF65-F5344CB8AC3E}">
        <p14:creationId xmlns:p14="http://schemas.microsoft.com/office/powerpoint/2010/main" val="28428438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69793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782487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 List </a:t>
            </a:r>
            <a:r>
              <a:rPr lang="ko-KR" altLang="ko-KR" b="1" dirty="0"/>
              <a:t>에 새로운 요소 추가</a:t>
            </a:r>
            <a:r>
              <a:rPr lang="en-US" altLang="ko-KR" b="1" dirty="0"/>
              <a:t>/</a:t>
            </a:r>
            <a:r>
              <a:rPr lang="ko-KR" altLang="ko-KR" b="1" dirty="0"/>
              <a:t>삭제하기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81533" y="1196994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en-US" altLang="ko-KR" sz="2400" b="1" dirty="0">
                <a:solidFill>
                  <a:srgbClr val="FF0000"/>
                </a:solidFill>
              </a:rPr>
              <a:t>list1$birth  &lt;- '1975-10-23'  </a:t>
            </a:r>
            <a:r>
              <a:rPr lang="en-US" altLang="ko-KR" sz="2400" dirty="0"/>
              <a:t>&lt;-- </a:t>
            </a:r>
            <a:r>
              <a:rPr lang="ko-KR" altLang="ko-KR" sz="2400" dirty="0"/>
              <a:t>생일을 추가합니다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en-US" altLang="ko-KR" sz="2400" b="1" dirty="0">
                <a:solidFill>
                  <a:srgbClr val="FF0000"/>
                </a:solidFill>
              </a:rPr>
              <a:t>list1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$name</a:t>
            </a:r>
            <a:endParaRPr lang="ko-KR" altLang="ko-KR" sz="2400" dirty="0"/>
          </a:p>
          <a:p>
            <a:r>
              <a:rPr lang="en-US" altLang="ko-KR" sz="2400" dirty="0"/>
              <a:t>[1] "James </a:t>
            </a:r>
            <a:r>
              <a:rPr lang="en-US" altLang="ko-KR" sz="2400" dirty="0" err="1"/>
              <a:t>Seo</a:t>
            </a:r>
            <a:r>
              <a:rPr lang="en-US" altLang="ko-KR" sz="2400" dirty="0"/>
              <a:t>" </a:t>
            </a:r>
            <a:endParaRPr lang="ko-KR" altLang="ko-KR" sz="2400" dirty="0"/>
          </a:p>
          <a:p>
            <a:r>
              <a:rPr lang="en-US" altLang="ko-KR" sz="2400" dirty="0"/>
              <a:t>$address</a:t>
            </a:r>
            <a:endParaRPr lang="ko-KR" altLang="ko-KR" sz="2400" dirty="0"/>
          </a:p>
          <a:p>
            <a:r>
              <a:rPr lang="en-US" altLang="ko-KR" sz="2400" dirty="0"/>
              <a:t>[1] "Seoul" </a:t>
            </a:r>
            <a:endParaRPr lang="ko-KR" altLang="ko-KR" sz="2400" dirty="0"/>
          </a:p>
          <a:p>
            <a:r>
              <a:rPr lang="en-US" altLang="ko-KR" sz="2400" dirty="0"/>
              <a:t>$</a:t>
            </a:r>
            <a:r>
              <a:rPr lang="en-US" altLang="ko-KR" sz="2400" dirty="0" err="1"/>
              <a:t>tel</a:t>
            </a:r>
            <a:endParaRPr lang="ko-KR" altLang="ko-KR" sz="2400" dirty="0"/>
          </a:p>
          <a:p>
            <a:r>
              <a:rPr lang="en-US" altLang="ko-KR" sz="2400" dirty="0"/>
              <a:t>[1] "010-8706-4712" </a:t>
            </a:r>
            <a:endParaRPr lang="ko-KR" altLang="ko-KR" sz="2400" dirty="0"/>
          </a:p>
          <a:p>
            <a:r>
              <a:rPr lang="en-US" altLang="ko-KR" sz="2400" dirty="0"/>
              <a:t>$pay</a:t>
            </a:r>
            <a:endParaRPr lang="ko-KR" altLang="ko-KR" sz="2400" dirty="0"/>
          </a:p>
          <a:p>
            <a:r>
              <a:rPr lang="en-US" altLang="ko-KR" sz="2400" dirty="0"/>
              <a:t>[1] 500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$birth   &lt;-- </a:t>
            </a:r>
            <a:r>
              <a:rPr lang="ko-KR" altLang="ko-KR" sz="2400" dirty="0">
                <a:solidFill>
                  <a:srgbClr val="FF0000"/>
                </a:solidFill>
              </a:rPr>
              <a:t>이 부분이 추가 되었습니다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[1] "1975-10-23"</a:t>
            </a:r>
            <a:endParaRPr lang="ko-KR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15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98630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052736"/>
            <a:ext cx="8784976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list1$name &lt;- c('Seojinsu','James Seo')</a:t>
            </a:r>
            <a:endParaRPr kumimoji="1" lang="en-US" altLang="ko-KR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list1$name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"Seojinsu"  "James Seo"</a:t>
            </a:r>
            <a:endParaRPr kumimoji="1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1960" y="1880828"/>
            <a:ext cx="47525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하나의 </a:t>
            </a:r>
            <a:r>
              <a:rPr lang="en-US" altLang="ko-KR" dirty="0"/>
              <a:t>key </a:t>
            </a:r>
            <a:r>
              <a:rPr lang="ko-KR" altLang="en-US" dirty="0"/>
              <a:t>에 </a:t>
            </a:r>
            <a:r>
              <a:rPr lang="ko-KR" altLang="en-US" dirty="0" err="1"/>
              <a:t>두개의</a:t>
            </a:r>
            <a:r>
              <a:rPr lang="ko-KR" altLang="en-US" dirty="0"/>
              <a:t> </a:t>
            </a:r>
            <a:r>
              <a:rPr lang="en-US" altLang="ko-KR" dirty="0"/>
              <a:t>value </a:t>
            </a:r>
            <a:r>
              <a:rPr lang="ko-KR" altLang="en-US" dirty="0"/>
              <a:t>동시에 넣기</a:t>
            </a:r>
          </a:p>
        </p:txBody>
      </p:sp>
    </p:spTree>
    <p:extLst>
      <p:ext uri="{BB962C8B-B14F-4D97-AF65-F5344CB8AC3E}">
        <p14:creationId xmlns:p14="http://schemas.microsoft.com/office/powerpoint/2010/main" val="19655378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282" y="143635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기초문법편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147328"/>
            <a:ext cx="8568952" cy="54320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list1$birth &lt;- NULL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list1</a:t>
            </a: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$name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</a:t>
            </a:r>
            <a:r>
              <a:rPr kumimoji="1" lang="en-US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Seojinsu</a:t>
            </a: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 "James </a:t>
            </a:r>
            <a:r>
              <a:rPr kumimoji="1" lang="en-US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Seo</a:t>
            </a: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$address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"Seoul"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$</a:t>
            </a:r>
            <a:r>
              <a:rPr kumimoji="1" lang="en-US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tel</a:t>
            </a: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"010-8706-4712"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$pay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500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72000" y="1147329"/>
            <a:ext cx="39604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값 삭제하기</a:t>
            </a:r>
          </a:p>
        </p:txBody>
      </p:sp>
    </p:spTree>
    <p:extLst>
      <p:ext uri="{BB962C8B-B14F-4D97-AF65-F5344CB8AC3E}">
        <p14:creationId xmlns:p14="http://schemas.microsoft.com/office/powerpoint/2010/main" val="4166958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9744" y="260648"/>
            <a:ext cx="3312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실습문제</a:t>
            </a:r>
            <a:r>
              <a:rPr lang="en-US" altLang="ko-KR" sz="2800" b="1" dirty="0">
                <a:solidFill>
                  <a:prstClr val="black"/>
                </a:solidFill>
              </a:rPr>
              <a:t>(4)-</a:t>
            </a:r>
            <a:r>
              <a:rPr lang="ko-KR" altLang="en-US" sz="2800" b="1" dirty="0">
                <a:solidFill>
                  <a:prstClr val="black"/>
                </a:solidFill>
              </a:rPr>
              <a:t>보고서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31640" y="1052739"/>
            <a:ext cx="6534726" cy="51706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prstClr val="black"/>
                </a:solidFill>
              </a:rPr>
              <a:t>다음과 같은 리스트를 </a:t>
            </a:r>
            <a:r>
              <a:rPr lang="en-US" altLang="ko-KR" sz="2000" dirty="0">
                <a:solidFill>
                  <a:prstClr val="black"/>
                </a:solidFill>
              </a:rPr>
              <a:t> s</a:t>
            </a:r>
            <a:r>
              <a:rPr lang="ko-KR" altLang="en-US" sz="2000" dirty="0">
                <a:solidFill>
                  <a:prstClr val="black"/>
                </a:solidFill>
              </a:rPr>
              <a:t>에 대입하시오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err="1">
                <a:solidFill>
                  <a:srgbClr val="A5A5A5">
                    <a:lumMod val="50000"/>
                  </a:srgbClr>
                </a:solidFill>
              </a:rPr>
              <a:t>ko</a:t>
            </a:r>
            <a:r>
              <a:rPr lang="en-US" altLang="ko-KR" sz="2000" dirty="0">
                <a:solidFill>
                  <a:srgbClr val="A5A5A5">
                    <a:lumMod val="50000"/>
                  </a:srgbClr>
                </a:solidFill>
              </a:rPr>
              <a:t> = 90, ma = 100, en = 98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2.   sc = 100 </a:t>
            </a:r>
            <a:r>
              <a:rPr lang="ko-KR" altLang="en-US" sz="2000" dirty="0">
                <a:solidFill>
                  <a:prstClr val="black"/>
                </a:solidFill>
              </a:rPr>
              <a:t>인 데이터를 </a:t>
            </a:r>
            <a:r>
              <a:rPr lang="en-US" altLang="ko-KR" sz="2000" dirty="0">
                <a:solidFill>
                  <a:prstClr val="black"/>
                </a:solidFill>
              </a:rPr>
              <a:t>s </a:t>
            </a:r>
            <a:r>
              <a:rPr lang="ko-KR" altLang="en-US" sz="2000" dirty="0">
                <a:solidFill>
                  <a:prstClr val="black"/>
                </a:solidFill>
              </a:rPr>
              <a:t>리스트에 추가하시오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n-US" altLang="ko-KR" sz="2000" dirty="0">
                <a:solidFill>
                  <a:prstClr val="black"/>
                </a:solidFill>
              </a:rPr>
              <a:t>s </a:t>
            </a:r>
            <a:r>
              <a:rPr lang="ko-KR" altLang="en-US" sz="2000" dirty="0">
                <a:solidFill>
                  <a:prstClr val="black"/>
                </a:solidFill>
              </a:rPr>
              <a:t>리스트의 </a:t>
            </a:r>
            <a:r>
              <a:rPr lang="en-US" altLang="ko-KR" sz="2000" dirty="0">
                <a:solidFill>
                  <a:prstClr val="black"/>
                </a:solidFill>
              </a:rPr>
              <a:t>en </a:t>
            </a:r>
            <a:r>
              <a:rPr lang="ko-KR" altLang="en-US" sz="2000" dirty="0">
                <a:solidFill>
                  <a:prstClr val="black"/>
                </a:solidFill>
              </a:rPr>
              <a:t>값을 확인하시오</a:t>
            </a:r>
            <a:r>
              <a:rPr lang="en-US" altLang="ko-KR" sz="2000" dirty="0">
                <a:solidFill>
                  <a:prstClr val="black"/>
                </a:solidFill>
              </a:rPr>
              <a:t>.  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n-US" altLang="ko-KR" sz="2000" dirty="0">
                <a:solidFill>
                  <a:prstClr val="black"/>
                </a:solidFill>
              </a:rPr>
              <a:t>s </a:t>
            </a:r>
            <a:r>
              <a:rPr lang="ko-KR" altLang="en-US" sz="2000" dirty="0">
                <a:solidFill>
                  <a:prstClr val="black"/>
                </a:solidFill>
              </a:rPr>
              <a:t>리스트의 </a:t>
            </a:r>
            <a:r>
              <a:rPr lang="en-US" altLang="ko-KR" sz="2000" dirty="0">
                <a:solidFill>
                  <a:prstClr val="black"/>
                </a:solidFill>
              </a:rPr>
              <a:t>2, 3</a:t>
            </a:r>
            <a:r>
              <a:rPr lang="ko-KR" altLang="en-US" sz="2000" dirty="0">
                <a:solidFill>
                  <a:prstClr val="black"/>
                </a:solidFill>
              </a:rPr>
              <a:t>번 리스트 값을 확인하시오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endParaRPr lang="en-US" altLang="ko-KR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n-US" altLang="ko-KR" sz="2000" dirty="0">
                <a:solidFill>
                  <a:prstClr val="black"/>
                </a:solidFill>
              </a:rPr>
              <a:t>s </a:t>
            </a:r>
            <a:r>
              <a:rPr lang="ko-KR" altLang="en-US" sz="2000" dirty="0">
                <a:solidFill>
                  <a:prstClr val="black"/>
                </a:solidFill>
              </a:rPr>
              <a:t>리스트의 </a:t>
            </a:r>
            <a:r>
              <a:rPr lang="en-US" altLang="ko-KR" sz="2000" dirty="0">
                <a:solidFill>
                  <a:prstClr val="black"/>
                </a:solidFill>
              </a:rPr>
              <a:t>en </a:t>
            </a:r>
            <a:r>
              <a:rPr lang="ko-KR" altLang="en-US" sz="2000" dirty="0">
                <a:solidFill>
                  <a:prstClr val="black"/>
                </a:solidFill>
              </a:rPr>
              <a:t>값을 </a:t>
            </a:r>
            <a:r>
              <a:rPr lang="en-US" altLang="ko-KR" sz="2000" dirty="0">
                <a:solidFill>
                  <a:prstClr val="black"/>
                </a:solidFill>
              </a:rPr>
              <a:t>95</a:t>
            </a:r>
            <a:r>
              <a:rPr lang="ko-KR" altLang="en-US" sz="2000" dirty="0">
                <a:solidFill>
                  <a:prstClr val="black"/>
                </a:solidFill>
              </a:rPr>
              <a:t>점으로 변경하시오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n-US" altLang="ko-KR" sz="2000" dirty="0">
                <a:solidFill>
                  <a:prstClr val="black"/>
                </a:solidFill>
              </a:rPr>
              <a:t>s </a:t>
            </a:r>
            <a:r>
              <a:rPr lang="ko-KR" altLang="en-US" sz="2000" dirty="0">
                <a:solidFill>
                  <a:prstClr val="black"/>
                </a:solidFill>
              </a:rPr>
              <a:t>리스트에 저장된 네 과목의 합계를 구해 </a:t>
            </a:r>
            <a:r>
              <a:rPr lang="en-US" altLang="ko-KR" sz="2000" dirty="0">
                <a:solidFill>
                  <a:prstClr val="black"/>
                </a:solidFill>
              </a:rPr>
              <a:t>sum</a:t>
            </a:r>
            <a:r>
              <a:rPr lang="ko-KR" altLang="en-US" sz="2000" dirty="0">
                <a:solidFill>
                  <a:prstClr val="black"/>
                </a:solidFill>
              </a:rPr>
              <a:t>에 저장하시오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7.   sc </a:t>
            </a:r>
            <a:r>
              <a:rPr lang="ko-KR" altLang="en-US" sz="2000" dirty="0">
                <a:solidFill>
                  <a:prstClr val="black"/>
                </a:solidFill>
              </a:rPr>
              <a:t>값을 삭제하시오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8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278650"/>
            <a:ext cx="7785865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00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305686"/>
            <a:ext cx="7605845" cy="624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787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</TotalTime>
  <Words>4218</Words>
  <Application>Microsoft Office PowerPoint</Application>
  <PresentationFormat>화면 슬라이드 쇼(4:3)</PresentationFormat>
  <Paragraphs>612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5" baseType="lpstr">
      <vt:lpstr>HY견명조</vt:lpstr>
      <vt:lpstr>HY헤드라인M</vt:lpstr>
      <vt:lpstr>굴림</vt:lpstr>
      <vt:lpstr>맑은 고딕</vt:lpstr>
      <vt:lpstr>Arial</vt:lpstr>
      <vt:lpstr>Times New Roman</vt:lpstr>
      <vt:lpstr>Verdana</vt:lpstr>
      <vt:lpstr>Wingdings</vt:lpstr>
      <vt:lpstr>Office 테마</vt:lpstr>
      <vt:lpstr>Do it!  R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admin</cp:lastModifiedBy>
  <cp:revision>194</cp:revision>
  <dcterms:created xsi:type="dcterms:W3CDTF">2012-07-23T02:34:37Z</dcterms:created>
  <dcterms:modified xsi:type="dcterms:W3CDTF">2018-01-07T03:16:24Z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