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of these things are not trivial but rather serious impact your life stuff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2" type="sldNum"/>
          </p:nvPr>
        </p:nvSpPr>
        <p:spPr>
          <a:xfrm>
            <a:off x="8088921" y="4767263"/>
            <a:ext cx="59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Montserrat"/>
              <a:buNone/>
              <a:defRPr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25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25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25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088921" y="4767263"/>
            <a:ext cx="59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ov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1301" y="864000"/>
            <a:ext cx="74814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EB2426"/>
              </a:buClr>
              <a:buFont typeface="Montserrat"/>
              <a:buNone/>
              <a:defRPr b="1" sz="4800">
                <a:solidFill>
                  <a:srgbClr val="EB24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buNone/>
              <a:defRPr sz="6000"/>
            </a:lvl2pPr>
            <a:lvl3pPr lvl="2" rtl="0" algn="ctr">
              <a:spcBef>
                <a:spcPts val="0"/>
              </a:spcBef>
              <a:buNone/>
              <a:defRPr sz="6000"/>
            </a:lvl3pPr>
            <a:lvl4pPr lvl="3" rtl="0" algn="ctr">
              <a:spcBef>
                <a:spcPts val="0"/>
              </a:spcBef>
              <a:buNone/>
              <a:defRPr sz="6000"/>
            </a:lvl4pPr>
            <a:lvl5pPr lvl="4" rtl="0" algn="ctr">
              <a:spcBef>
                <a:spcPts val="0"/>
              </a:spcBef>
              <a:buNone/>
              <a:defRPr sz="6000"/>
            </a:lvl5pPr>
            <a:lvl6pPr lvl="5" rtl="0" algn="ctr">
              <a:spcBef>
                <a:spcPts val="0"/>
              </a:spcBef>
              <a:buNone/>
              <a:defRPr sz="6000"/>
            </a:lvl6pPr>
            <a:lvl7pPr lvl="6" rtl="0" algn="ctr">
              <a:spcBef>
                <a:spcPts val="0"/>
              </a:spcBef>
              <a:buNone/>
              <a:defRPr sz="6000"/>
            </a:lvl7pPr>
            <a:lvl8pPr lvl="7" rtl="0" algn="ctr">
              <a:spcBef>
                <a:spcPts val="0"/>
              </a:spcBef>
              <a:buNone/>
              <a:defRPr sz="6000"/>
            </a:lvl8pPr>
            <a:lvl9pPr lvl="8" rtl="0" algn="ctr">
              <a:spcBef>
                <a:spcPts val="0"/>
              </a:spcBef>
              <a:buNone/>
              <a:defRPr sz="60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3790" y="4686699"/>
            <a:ext cx="45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827350" y="3914700"/>
            <a:ext cx="34893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ontserrat"/>
              <a:buNone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eetup-logo-script-red.png"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5950" y="152400"/>
            <a:ext cx="1461150" cy="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">
    <p:bg>
      <p:bgPr>
        <a:solidFill>
          <a:srgbClr val="EB242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1301" y="864000"/>
            <a:ext cx="74814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3790" y="4686699"/>
            <a:ext cx="45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meetup-logo-script-sass-gray.png"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7250" y="137375"/>
            <a:ext cx="1409850" cy="5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sight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553790" y="4686699"/>
            <a:ext cx="45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" name="Shape 26"/>
          <p:cNvSpPr/>
          <p:nvPr/>
        </p:nvSpPr>
        <p:spPr>
          <a:xfrm>
            <a:off x="6564302" y="-7875"/>
            <a:ext cx="2579700" cy="5151300"/>
          </a:xfrm>
          <a:prstGeom prst="rect">
            <a:avLst/>
          </a:prstGeom>
          <a:solidFill>
            <a:srgbClr val="EB24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79002" y="368400"/>
            <a:ext cx="1950300" cy="4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Montserrat"/>
              <a:buNone/>
              <a:defRPr b="1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None/>
              <a:defRPr b="1" sz="1200"/>
            </a:lvl2pPr>
            <a:lvl3pPr lvl="2" rtl="0">
              <a:lnSpc>
                <a:spcPct val="115000"/>
              </a:lnSpc>
              <a:spcBef>
                <a:spcPts val="0"/>
              </a:spcBef>
              <a:buNone/>
              <a:defRPr b="1" sz="1200"/>
            </a:lvl3pPr>
            <a:lvl4pPr lvl="3" rtl="0">
              <a:lnSpc>
                <a:spcPct val="115000"/>
              </a:lnSpc>
              <a:spcBef>
                <a:spcPts val="0"/>
              </a:spcBef>
              <a:buNone/>
              <a:defRPr b="1" sz="1200"/>
            </a:lvl4pPr>
            <a:lvl5pPr lvl="4" rtl="0">
              <a:lnSpc>
                <a:spcPct val="115000"/>
              </a:lnSpc>
              <a:spcBef>
                <a:spcPts val="0"/>
              </a:spcBef>
              <a:buNone/>
              <a:defRPr b="1" sz="1200"/>
            </a:lvl5pPr>
            <a:lvl6pPr lvl="5" rtl="0">
              <a:lnSpc>
                <a:spcPct val="115000"/>
              </a:lnSpc>
              <a:spcBef>
                <a:spcPts val="0"/>
              </a:spcBef>
              <a:buNone/>
              <a:defRPr b="1" sz="1200"/>
            </a:lvl6pPr>
            <a:lvl7pPr lvl="6" rtl="0">
              <a:lnSpc>
                <a:spcPct val="115000"/>
              </a:lnSpc>
              <a:spcBef>
                <a:spcPts val="0"/>
              </a:spcBef>
              <a:buNone/>
              <a:defRPr b="1" sz="1200"/>
            </a:lvl7pPr>
            <a:lvl8pPr lvl="7" rtl="0">
              <a:lnSpc>
                <a:spcPct val="115000"/>
              </a:lnSpc>
              <a:spcBef>
                <a:spcPts val="0"/>
              </a:spcBef>
              <a:buNone/>
              <a:defRPr b="1" sz="1200"/>
            </a:lvl8pPr>
            <a:lvl9pPr lvl="8" rtl="0">
              <a:lnSpc>
                <a:spcPct val="115000"/>
              </a:lnSpc>
              <a:spcBef>
                <a:spcPts val="0"/>
              </a:spcBef>
              <a:buNone/>
              <a:defRPr b="1" sz="12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1175" y="990600"/>
            <a:ext cx="6116100" cy="3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title"/>
          </p:nvPr>
        </p:nvSpPr>
        <p:spPr>
          <a:xfrm>
            <a:off x="191175" y="368400"/>
            <a:ext cx="61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EB2426"/>
              </a:buClr>
              <a:buFont typeface="Montserrat"/>
              <a:buNone/>
              <a:defRPr b="1" sz="2400">
                <a:solidFill>
                  <a:srgbClr val="EB24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ighligh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875" y="-7875"/>
            <a:ext cx="4577100" cy="5151300"/>
          </a:xfrm>
          <a:prstGeom prst="rect">
            <a:avLst/>
          </a:prstGeom>
          <a:solidFill>
            <a:srgbClr val="EB24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rot="5400000">
            <a:off x="4254798" y="2314749"/>
            <a:ext cx="794400" cy="582000"/>
          </a:xfrm>
          <a:prstGeom prst="triangle">
            <a:avLst>
              <a:gd fmla="val 50000" name="adj"/>
            </a:avLst>
          </a:prstGeom>
          <a:solidFill>
            <a:srgbClr val="EB24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84877" y="988149"/>
            <a:ext cx="35916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Montserrat"/>
              <a:buNone/>
              <a:def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5085501" y="668850"/>
            <a:ext cx="36285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3790" y="4686699"/>
            <a:ext cx="45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ll me something in red">
    <p:bg>
      <p:bgPr>
        <a:solidFill>
          <a:srgbClr val="EB242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3790" y="4686699"/>
            <a:ext cx="45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" name="Shape 38"/>
          <p:cNvSpPr/>
          <p:nvPr/>
        </p:nvSpPr>
        <p:spPr>
          <a:xfrm>
            <a:off x="-7875" y="-7875"/>
            <a:ext cx="9151800" cy="833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10800000">
            <a:off x="322448" y="598949"/>
            <a:ext cx="794399" cy="582000"/>
          </a:xfrm>
          <a:prstGeom prst="triangle">
            <a:avLst>
              <a:gd fmla="val 50000" name="adj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ll me something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-7875" y="-7875"/>
            <a:ext cx="9151800" cy="833700"/>
          </a:xfrm>
          <a:prstGeom prst="rect">
            <a:avLst/>
          </a:prstGeom>
          <a:solidFill>
            <a:srgbClr val="EB24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322448" y="598949"/>
            <a:ext cx="794399" cy="582000"/>
          </a:xfrm>
          <a:prstGeom prst="triangle">
            <a:avLst>
              <a:gd fmla="val 50000" name="adj"/>
            </a:avLst>
          </a:prstGeom>
          <a:solidFill>
            <a:srgbClr val="EB24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3790" y="4686699"/>
            <a:ext cx="45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1371601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88921" y="4767263"/>
            <a:ext cx="59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483614" y="4686699"/>
            <a:ext cx="52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b="0" i="0" lang="en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search.google.com/bigpicture/attacking-discrimination-in-ml/" TargetMode="External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technologyreview.com/view/510646/racism-is-poisoning-online-ad-delivery-says-harvard-professor/" TargetMode="External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heguardian.com/technology/2015/jul/08/women-less-likely-ads-high-paid-jobs-google-study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fastcompany.com/3048093/fast-feed/holy-fk-when-facial-recognition-algorithms-go-wrong" TargetMode="External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1301" y="864000"/>
            <a:ext cx="7481399" cy="279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Machine Learning Heresy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and the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Church of Optimality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827350" y="3914700"/>
            <a:ext cx="3489300" cy="122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Evan Estola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3/9/17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879002" y="368400"/>
            <a:ext cx="1950300" cy="44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Twitter bot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“Garbage in, garbage out”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Responsibility?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91175" y="990600"/>
            <a:ext cx="6116100" cy="36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“In the span of 15 hours Tay referred to feminism as a "cult" and a "cancer," as well as noting "gender equality = feminism" and "i love feminism now." Tweeting "Bruce Jenner" at the bot got similar mixed response, ranging from "caitlyn jenner is a hero &amp; is a stunning, beautiful woman!" to the transphobic "caitlyn jenner isn't a real woman yet she won woman of the year?"”</a:t>
            </a:r>
          </a:p>
        </p:txBody>
      </p:sp>
      <p:sp>
        <p:nvSpPr>
          <p:cNvPr id="125" name="Shape 125"/>
          <p:cNvSpPr txBox="1"/>
          <p:nvPr>
            <p:ph idx="2" type="title"/>
          </p:nvPr>
        </p:nvSpPr>
        <p:spPr>
          <a:xfrm>
            <a:off x="191175" y="368400"/>
            <a:ext cx="6116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Tay.ai</a:t>
            </a:r>
          </a:p>
        </p:txBody>
      </p:sp>
      <p:pic>
        <p:nvPicPr>
          <p:cNvPr descr="taybot1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0" y="990600"/>
            <a:ext cx="6075950" cy="7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71550" y="864000"/>
            <a:ext cx="8378100" cy="3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You know racist computers are a bad idea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Don’t let your company invent racist computers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556425" y="529500"/>
            <a:ext cx="1439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B7B7B7"/>
                </a:solidFill>
              </a:rPr>
              <a:t>@estola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_top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183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_end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183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_mid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183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Math Aside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Summary statistics are crap on multimodal distributions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“there is no presently generally agreed summary statistic (or set of statistics) to quantify the parameters of a general bimodal distribution”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stats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9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1300" y="727150"/>
            <a:ext cx="7481400" cy="402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restricting or </a:t>
            </a:r>
            <a:r>
              <a:rPr lang="en" sz="2400"/>
              <a:t>removing certain features aren’t you sacrificing performance?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Isn’t it actually adding bias if you decide which features to put in or not?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If the data shows that there is a relationship between X and Y, isn’t that your ground truth?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>
              <a:spcBef>
                <a:spcPts val="0"/>
              </a:spcBef>
              <a:buNone/>
            </a:pPr>
            <a:r>
              <a:rPr lang="en" sz="3200"/>
              <a:t>Isn’t that sub-optimal?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Features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all features are ok!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‘Time travelling’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Rating a movie =&gt; watched the movie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Went to a Meetup =&gt; joined the Meetup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Benign Features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all Features are useful!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Member only features don’t affect ranking (in simple models)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Clicked an email =&gt; likely to join/rsvp/etc.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91177" y="201699"/>
            <a:ext cx="80534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Evan Estola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Staff Machine Learning Engineer, Data Team Lead @ Meetup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evan@meetup.com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@estola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1301" y="864000"/>
            <a:ext cx="74814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“It’s difficult to make predictions, especially about the future”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Misguided Models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Offline performance != Online performance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Predicting past behavior != Influencing behavior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Clicks vs. buy behavior in ads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84877" y="988149"/>
            <a:ext cx="3591600" cy="32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“Computers are useless, they can only give you answers”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5085501" y="668850"/>
            <a:ext cx="3628500" cy="39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olo_Monti_-_Servizio_fotografico_(Milano%2C_1953)_-_BEIC_6356204.jp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149" y="-28950"/>
            <a:ext cx="4577850" cy="579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Asking the right questions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a human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Choosing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Choosing the right target variable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Value-added 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Asking the right questions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a human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Auto-ethics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Tramer, FairTest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Defining un-ethical features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Who decides to look for fairness in the first place?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https://research.google.com/bigpicture/attacking-discrimination-in-ml/</a:t>
            </a:r>
          </a:p>
        </p:txBody>
      </p:sp>
      <p:pic>
        <p:nvPicPr>
          <p:cNvPr descr="loanpops.png" id="211" name="Shape 2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943"/>
            <a:ext cx="9143998" cy="480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Questionable real-world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Screen job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Screen college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Predict salary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Predict recidivism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Correlating features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Name -&gt; Gender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 -&gt; 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Grad Year -&gt; 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Zip -&gt; Socioeconomic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Zip -&gt; Race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Likes -&gt; Age, Gender, Race, Sexual Orientation...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Credit score, SAT score, College prestigiousness...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91177" y="201699"/>
            <a:ext cx="80535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your job...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87600" y="1337000"/>
            <a:ext cx="81243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everyone will have the same ethical values, but you don’t have to take ‘optimality’ as an argument against doing the right thing.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31301" y="864000"/>
            <a:ext cx="74814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“All models are wrong,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but some are useful”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Your model is already biased, it will never be optimal. Don’t turn wisdom into heresy.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84877" y="988149"/>
            <a:ext cx="3591600" cy="32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Meetup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085501" y="668850"/>
            <a:ext cx="3628500" cy="39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more of what’s most important to you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270,000 Meetups, ~30 million members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Recommendations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Cold Start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Sparsity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31301" y="864000"/>
            <a:ext cx="74814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MLConf NYC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3/24 ‘Evan18’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@estola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evan@meetup.com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84877" y="988149"/>
            <a:ext cx="3591599" cy="32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impacts lives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085501" y="668850"/>
            <a:ext cx="3628499" cy="39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Ads you see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Friend’s Activity/Facebook feed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News you’re exposed to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If a product is available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If you can get a ride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Price you pay for things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Admittance into college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If you can get a loan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Job openings you find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Job openings you can 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Punishment for crime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menwhocode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789" y="0"/>
            <a:ext cx="61924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z8cugr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36" y="-29150"/>
            <a:ext cx="5480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6879002" y="368400"/>
            <a:ext cx="1950299" cy="448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just wanted a kitchen scale, now Amazon thinks you’re a drug dealer</a:t>
            </a:r>
          </a:p>
        </p:txBody>
      </p:sp>
      <p:sp>
        <p:nvSpPr>
          <p:cNvPr id="99" name="Shape 99"/>
          <p:cNvSpPr txBox="1"/>
          <p:nvPr>
            <p:ph idx="2" type="title"/>
          </p:nvPr>
        </p:nvSpPr>
        <p:spPr>
          <a:xfrm>
            <a:off x="191175" y="368400"/>
            <a:ext cx="61161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84877" y="988149"/>
            <a:ext cx="3591599" cy="32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85501" y="668850"/>
            <a:ext cx="3628499" cy="39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“Black-sounding” names 25% more likely to be served ad suggesting criminal record</a:t>
            </a:r>
          </a:p>
        </p:txBody>
      </p:sp>
      <p:pic>
        <p:nvPicPr>
          <p:cNvPr descr="blacksounding.png" id="106" name="Shape 10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24" y="89400"/>
            <a:ext cx="4083099" cy="4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84877" y="988149"/>
            <a:ext cx="3591599" cy="32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092776" y="690700"/>
            <a:ext cx="3628499" cy="39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Fake profiles, track 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Career coaching for “200k+” Executive jobs 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Male group: 1852 impressions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Female group: 318</a:t>
            </a:r>
          </a:p>
        </p:txBody>
      </p:sp>
      <p:pic>
        <p:nvPicPr>
          <p:cNvPr descr="womenjobs.png" id="113" name="Shape 1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25" y="223286"/>
            <a:ext cx="3925275" cy="46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ialrecognition.png" id="118" name="Shape 1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456" y="0"/>
            <a:ext cx="44970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etup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