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6551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f75c90f8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f75c90f8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673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f75c90f8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f75c90f8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460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f75c90f8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f75c90f8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931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f75c90f8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f75c90f8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840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75c90f82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f75c90f8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87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f75c90f8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f75c90f8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005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f75c90f8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f75c90f8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551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f75c90f8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f75c90f8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735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f75c90f8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f75c90f8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09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f75c90f82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f75c90f8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859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f75c90f8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f75c90f8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04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75c90f8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75c90f8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42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75c90f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75c90f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7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f75c90f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f75c90f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77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75c90f8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75c90f8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06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f75c90f8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f75c90f8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68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f75c90f8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f75c90f8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538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f75c90f8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f75c90f8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471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f75c90f8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f75c90f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95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5620"/>
          </a:p>
          <a:p>
            <a:pPr marL="1371600" lvl="0" indent="0" algn="l" rtl="0">
              <a:spcBef>
                <a:spcPts val="0"/>
              </a:spcBef>
              <a:spcAft>
                <a:spcPts val="0"/>
              </a:spcAft>
              <a:buSzPts val="990"/>
              <a:buNone/>
            </a:pPr>
            <a:r>
              <a:rPr lang="en" sz="5620"/>
              <a:t>Stroke Prediction</a:t>
            </a:r>
            <a:endParaRPr sz="5620"/>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600"/>
          </a:p>
          <a:p>
            <a:pPr marL="0" lvl="0" indent="0" algn="l" rtl="0">
              <a:spcBef>
                <a:spcPts val="1200"/>
              </a:spcBef>
              <a:spcAft>
                <a:spcPts val="0"/>
              </a:spcAft>
              <a:buNone/>
            </a:pPr>
            <a:endParaRPr sz="2600"/>
          </a:p>
          <a:p>
            <a:pPr marL="0" lvl="0" indent="0" algn="l" rtl="0">
              <a:spcBef>
                <a:spcPts val="1200"/>
              </a:spcBef>
              <a:spcAft>
                <a:spcPts val="0"/>
              </a:spcAft>
              <a:buNone/>
            </a:pPr>
            <a:endParaRPr sz="2600"/>
          </a:p>
          <a:p>
            <a:pPr marL="0" lvl="0" indent="0" algn="l" rtl="0">
              <a:spcBef>
                <a:spcPts val="1200"/>
              </a:spcBef>
              <a:spcAft>
                <a:spcPts val="0"/>
              </a:spcAft>
              <a:buNone/>
            </a:pPr>
            <a:endParaRPr sz="2600"/>
          </a:p>
          <a:p>
            <a:pPr marL="457200" lvl="0" indent="457200" algn="l" rtl="0">
              <a:spcBef>
                <a:spcPts val="1200"/>
              </a:spcBef>
              <a:spcAft>
                <a:spcPts val="1200"/>
              </a:spcAft>
              <a:buNone/>
            </a:pPr>
            <a:r>
              <a:rPr lang="en" sz="2600"/>
              <a:t>11 clinical features for predicting stroke events</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 vs BMI plot</a:t>
            </a:r>
            <a:endParaRPr/>
          </a:p>
        </p:txBody>
      </p:sp>
      <p:pic>
        <p:nvPicPr>
          <p:cNvPr id="108" name="Google Shape;108;p22"/>
          <p:cNvPicPr preferRelativeResize="0"/>
          <p:nvPr/>
        </p:nvPicPr>
        <p:blipFill>
          <a:blip r:embed="rId3">
            <a:alphaModFix/>
          </a:blip>
          <a:stretch>
            <a:fillRect/>
          </a:stretch>
        </p:blipFill>
        <p:spPr>
          <a:xfrm>
            <a:off x="1485900" y="1104900"/>
            <a:ext cx="6172200" cy="40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2600"/>
              <a:t>From the above Age vs BMI plot we saw that when people attain an age of 40 or greater the chances of getting a stroke increases and after 60+ it tends to increase even more. Also, people with a BMI of 25+ have shown a higher chances of encountering a stroke.</a:t>
            </a:r>
            <a:endParaRPr sz="2600"/>
          </a:p>
          <a:p>
            <a:pPr marL="0" lvl="0" indent="0" algn="l" rtl="0">
              <a:lnSpc>
                <a:spcPct val="105000"/>
              </a:lnSpc>
              <a:spcBef>
                <a:spcPts val="1200"/>
              </a:spcBef>
              <a:spcAft>
                <a:spcPts val="0"/>
              </a:spcAft>
              <a:buNone/>
            </a:pPr>
            <a:endParaRPr sz="2600"/>
          </a:p>
          <a:p>
            <a:pPr marL="0" lvl="0" indent="0" algn="l" rtl="0">
              <a:lnSpc>
                <a:spcPct val="105000"/>
              </a:lnSpc>
              <a:spcBef>
                <a:spcPts val="1200"/>
              </a:spcBef>
              <a:spcAft>
                <a:spcPts val="0"/>
              </a:spcAft>
              <a:buNone/>
            </a:pPr>
            <a:r>
              <a:rPr lang="en" sz="2600"/>
              <a:t>So, people with 40+ years and BMI of 25+ have a greater probability of encountering a stroke.</a:t>
            </a:r>
            <a:endParaRPr sz="2600"/>
          </a:p>
          <a:p>
            <a:pPr marL="0" lvl="0" indent="0" algn="l" rtl="0">
              <a:lnSpc>
                <a:spcPct val="105000"/>
              </a:lnSpc>
              <a:spcBef>
                <a:spcPts val="1200"/>
              </a:spcBef>
              <a:spcAft>
                <a:spcPts val="0"/>
              </a:spcAft>
              <a:buNone/>
            </a:pPr>
            <a:endParaRPr sz="2600"/>
          </a:p>
          <a:p>
            <a:pPr marL="0" lvl="0" indent="0" algn="l" rtl="0">
              <a:lnSpc>
                <a:spcPct val="105000"/>
              </a:lnSpc>
              <a:spcBef>
                <a:spcPts val="1200"/>
              </a:spcBef>
              <a:spcAft>
                <a:spcPts val="1200"/>
              </a:spcAft>
              <a:buNone/>
            </a:pP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Avg Glucose Level vs BMI plot</a:t>
            </a:r>
            <a:endParaRPr/>
          </a:p>
        </p:txBody>
      </p:sp>
      <p:pic>
        <p:nvPicPr>
          <p:cNvPr id="120" name="Google Shape;120;p24"/>
          <p:cNvPicPr preferRelativeResize="0"/>
          <p:nvPr/>
        </p:nvPicPr>
        <p:blipFill>
          <a:blip r:embed="rId3">
            <a:alphaModFix/>
          </a:blip>
          <a:stretch>
            <a:fillRect/>
          </a:stretch>
        </p:blipFill>
        <p:spPr>
          <a:xfrm>
            <a:off x="1457325" y="1090613"/>
            <a:ext cx="6229350" cy="402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Plot of % of Stroke in each category</a:t>
            </a:r>
            <a:endParaRPr/>
          </a:p>
        </p:txBody>
      </p:sp>
      <p:pic>
        <p:nvPicPr>
          <p:cNvPr id="127" name="Google Shape;127;p25"/>
          <p:cNvPicPr preferRelativeResize="0"/>
          <p:nvPr/>
        </p:nvPicPr>
        <p:blipFill>
          <a:blip r:embed="rId3">
            <a:alphaModFix/>
          </a:blip>
          <a:stretch>
            <a:fillRect/>
          </a:stretch>
        </p:blipFill>
        <p:spPr>
          <a:xfrm>
            <a:off x="1509713" y="1271588"/>
            <a:ext cx="6124575" cy="320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09713" y="900113"/>
            <a:ext cx="6124575" cy="334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drawn from the above plot with respect to the Stroke Data</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endParaRPr sz="2200" i="1"/>
          </a:p>
          <a:p>
            <a:pPr marL="457200" lvl="0" indent="-368300" algn="l" rtl="0">
              <a:lnSpc>
                <a:spcPct val="95000"/>
              </a:lnSpc>
              <a:spcBef>
                <a:spcPts val="1200"/>
              </a:spcBef>
              <a:spcAft>
                <a:spcPts val="0"/>
              </a:spcAft>
              <a:buSzPts val="2200"/>
              <a:buChar char="●"/>
            </a:pPr>
            <a:r>
              <a:rPr lang="en" sz="2200" i="1"/>
              <a:t>Both the Genders have around 5% chance.</a:t>
            </a:r>
            <a:endParaRPr sz="2200" i="1"/>
          </a:p>
          <a:p>
            <a:pPr marL="0" lvl="0" indent="0" algn="l" rtl="0">
              <a:lnSpc>
                <a:spcPct val="95000"/>
              </a:lnSpc>
              <a:spcBef>
                <a:spcPts val="1200"/>
              </a:spcBef>
              <a:spcAft>
                <a:spcPts val="0"/>
              </a:spcAft>
              <a:buSzPts val="1018"/>
              <a:buNone/>
            </a:pPr>
            <a:endParaRPr sz="2200" i="1"/>
          </a:p>
          <a:p>
            <a:pPr marL="457200" lvl="0" indent="-368300" algn="l" rtl="0">
              <a:lnSpc>
                <a:spcPct val="95000"/>
              </a:lnSpc>
              <a:spcBef>
                <a:spcPts val="1200"/>
              </a:spcBef>
              <a:spcAft>
                <a:spcPts val="0"/>
              </a:spcAft>
              <a:buSzPts val="2200"/>
              <a:buChar char="●"/>
            </a:pPr>
            <a:r>
              <a:rPr lang="en" sz="2200" i="1"/>
              <a:t>People with history of Hypertension and Heart Disease have shown an increase in percentage of Stroke with around 12.5% and 16.5% respectively.</a:t>
            </a:r>
            <a:endParaRPr sz="2200" i="1"/>
          </a:p>
          <a:p>
            <a:pPr marL="0" lvl="0" indent="0" algn="l" rtl="0">
              <a:lnSpc>
                <a:spcPct val="95000"/>
              </a:lnSpc>
              <a:spcBef>
                <a:spcPts val="1200"/>
              </a:spcBef>
              <a:spcAft>
                <a:spcPts val="0"/>
              </a:spcAft>
              <a:buSzPts val="1018"/>
              <a:buNone/>
            </a:pPr>
            <a:endParaRPr sz="2200" i="1"/>
          </a:p>
          <a:p>
            <a:pPr marL="457200" lvl="0" indent="-368300" algn="l" rtl="0">
              <a:lnSpc>
                <a:spcPct val="95000"/>
              </a:lnSpc>
              <a:spcBef>
                <a:spcPts val="1200"/>
              </a:spcBef>
              <a:spcAft>
                <a:spcPts val="0"/>
              </a:spcAft>
              <a:buSzPts val="2200"/>
              <a:buChar char="●"/>
            </a:pPr>
            <a:r>
              <a:rPr lang="en" sz="2200" i="1"/>
              <a:t>Married/Divorced people have a 6.5% chance of stroke. No wonder why people these days choose to stay single.</a:t>
            </a:r>
            <a:endParaRPr sz="2200" i="1"/>
          </a:p>
          <a:p>
            <a:pPr marL="0" lvl="0" indent="0" algn="l" rtl="0">
              <a:lnSpc>
                <a:spcPct val="95000"/>
              </a:lnSpc>
              <a:spcBef>
                <a:spcPts val="1200"/>
              </a:spcBef>
              <a:spcAft>
                <a:spcPts val="1200"/>
              </a:spcAft>
              <a:buSzPts val="1018"/>
              <a:buNone/>
            </a:pPr>
            <a:endParaRPr sz="2200"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457200" lvl="0" indent="-368300" algn="l" rtl="0">
              <a:lnSpc>
                <a:spcPct val="95000"/>
              </a:lnSpc>
              <a:spcBef>
                <a:spcPts val="0"/>
              </a:spcBef>
              <a:spcAft>
                <a:spcPts val="0"/>
              </a:spcAft>
              <a:buSzPts val="2200"/>
              <a:buChar char="●"/>
            </a:pPr>
            <a:r>
              <a:rPr lang="en" sz="2200" i="1"/>
              <a:t>Self Employed people have a higher chance compared to Private and Govt Jobs.</a:t>
            </a:r>
            <a:endParaRPr sz="2200" i="1"/>
          </a:p>
          <a:p>
            <a:pPr marL="0" lvl="0" indent="0" algn="l" rtl="0">
              <a:lnSpc>
                <a:spcPct val="95000"/>
              </a:lnSpc>
              <a:spcBef>
                <a:spcPts val="1200"/>
              </a:spcBef>
              <a:spcAft>
                <a:spcPts val="0"/>
              </a:spcAft>
              <a:buNone/>
            </a:pPr>
            <a:endParaRPr sz="2200" i="1"/>
          </a:p>
          <a:p>
            <a:pPr marL="457200" lvl="0" indent="-368300" algn="l" rtl="0">
              <a:lnSpc>
                <a:spcPct val="95000"/>
              </a:lnSpc>
              <a:spcBef>
                <a:spcPts val="1200"/>
              </a:spcBef>
              <a:spcAft>
                <a:spcPts val="0"/>
              </a:spcAft>
              <a:buSzPts val="2200"/>
              <a:buChar char="●"/>
            </a:pPr>
            <a:r>
              <a:rPr lang="en" sz="2200" i="1"/>
              <a:t>Rural and Urban doesn't show much difference.</a:t>
            </a:r>
            <a:endParaRPr sz="2200" i="1"/>
          </a:p>
          <a:p>
            <a:pPr marL="0" lvl="0" indent="0" algn="l" rtl="0">
              <a:lnSpc>
                <a:spcPct val="95000"/>
              </a:lnSpc>
              <a:spcBef>
                <a:spcPts val="1200"/>
              </a:spcBef>
              <a:spcAft>
                <a:spcPts val="0"/>
              </a:spcAft>
              <a:buNone/>
            </a:pPr>
            <a:endParaRPr sz="2200" i="1"/>
          </a:p>
          <a:p>
            <a:pPr marL="457200" lvl="0" indent="-368300" algn="l" rtl="0">
              <a:lnSpc>
                <a:spcPct val="95000"/>
              </a:lnSpc>
              <a:spcBef>
                <a:spcPts val="1200"/>
              </a:spcBef>
              <a:spcAft>
                <a:spcPts val="0"/>
              </a:spcAft>
              <a:buSzPts val="2200"/>
              <a:buChar char="●"/>
            </a:pPr>
            <a:r>
              <a:rPr lang="en" sz="2200" i="1"/>
              <a:t>For some reason people who once used to smoke have higher chance compared to people who are still smoking. If you have already started smoking, don't stop. JK, do as you wish.</a:t>
            </a:r>
            <a:endParaRPr sz="2200" i="1"/>
          </a:p>
          <a:p>
            <a:pPr marL="0" lvl="0" indent="0" algn="l" rtl="0">
              <a:lnSpc>
                <a:spcPct val="95000"/>
              </a:lnSpc>
              <a:spcBef>
                <a:spcPts val="1200"/>
              </a:spcBef>
              <a:spcAft>
                <a:spcPts val="1200"/>
              </a:spcAft>
              <a:buNone/>
            </a:pPr>
            <a:endParaRPr sz="22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Preparing the Data for the Prediction</a:t>
            </a:r>
            <a:endParaRPr/>
          </a:p>
        </p:txBody>
      </p:sp>
      <p:sp>
        <p:nvSpPr>
          <p:cNvPr id="150" name="Google Shape;15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AutoNum type="arabicPeriod"/>
            </a:pPr>
            <a:r>
              <a:rPr lang="en" sz="2000"/>
              <a:t>Converting the Categorical Columns into Numerical by Mapping each category to an integer value using map() on pandas series object.</a:t>
            </a:r>
            <a:endParaRPr sz="2000"/>
          </a:p>
          <a:p>
            <a:pPr marL="0" lvl="0" indent="0" algn="l" rtl="0">
              <a:spcBef>
                <a:spcPts val="1200"/>
              </a:spcBef>
              <a:spcAft>
                <a:spcPts val="0"/>
              </a:spcAft>
              <a:buNone/>
            </a:pPr>
            <a:endParaRPr sz="2000"/>
          </a:p>
          <a:p>
            <a:pPr marL="457200" lvl="0" indent="-355600" algn="l" rtl="0">
              <a:spcBef>
                <a:spcPts val="1200"/>
              </a:spcBef>
              <a:spcAft>
                <a:spcPts val="0"/>
              </a:spcAft>
              <a:buSzPts val="2000"/>
              <a:buAutoNum type="arabicPeriod"/>
            </a:pPr>
            <a:r>
              <a:rPr lang="en" sz="2000"/>
              <a:t>Using a balancing technique called SMOTE (</a:t>
            </a:r>
            <a:r>
              <a:rPr lang="en" sz="2000" i="1"/>
              <a:t>Synthetic Minority Oversampling Technique</a:t>
            </a:r>
            <a:r>
              <a:rPr lang="en" sz="2000"/>
              <a:t>) to balance the data if unbalanced.</a:t>
            </a:r>
            <a:endParaRPr sz="2000"/>
          </a:p>
          <a:p>
            <a:pPr marL="0" lvl="0" indent="0" algn="l" rtl="0">
              <a:spcBef>
                <a:spcPts val="1200"/>
              </a:spcBef>
              <a:spcAft>
                <a:spcPts val="0"/>
              </a:spcAft>
              <a:buNone/>
            </a:pPr>
            <a:endParaRPr sz="2000"/>
          </a:p>
          <a:p>
            <a:pPr marL="457200" lvl="0" indent="-355600" algn="l" rtl="0">
              <a:spcBef>
                <a:spcPts val="1200"/>
              </a:spcBef>
              <a:spcAft>
                <a:spcPts val="0"/>
              </a:spcAft>
              <a:buSzPts val="2000"/>
              <a:buAutoNum type="arabicPeriod"/>
            </a:pPr>
            <a:r>
              <a:rPr lang="en" sz="2000"/>
              <a:t>Splitting the Data in Training and Testing Samples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320750" y="471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Bar plots before and after balancing the unbalanced data</a:t>
            </a:r>
            <a:endParaRPr/>
          </a:p>
        </p:txBody>
      </p:sp>
      <p:pic>
        <p:nvPicPr>
          <p:cNvPr id="157" name="Google Shape;157;p30"/>
          <p:cNvPicPr preferRelativeResize="0"/>
          <p:nvPr/>
        </p:nvPicPr>
        <p:blipFill>
          <a:blip r:embed="rId3">
            <a:alphaModFix/>
          </a:blip>
          <a:stretch>
            <a:fillRect/>
          </a:stretch>
        </p:blipFill>
        <p:spPr>
          <a:xfrm>
            <a:off x="2543175" y="1514475"/>
            <a:ext cx="4057650" cy="272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500">
              <a:solidFill>
                <a:schemeClr val="dk1"/>
              </a:solidFill>
            </a:endParaRPr>
          </a:p>
          <a:p>
            <a:pPr marL="0" lvl="0" indent="0" algn="l" rtl="0">
              <a:spcBef>
                <a:spcPts val="1200"/>
              </a:spcBef>
              <a:spcAft>
                <a:spcPts val="0"/>
              </a:spcAft>
              <a:buNone/>
            </a:pPr>
            <a:endParaRPr sz="2500">
              <a:solidFill>
                <a:schemeClr val="dk1"/>
              </a:solidFill>
            </a:endParaRPr>
          </a:p>
          <a:p>
            <a:pPr marL="457200" lvl="0" indent="457200" algn="l" rtl="0">
              <a:spcBef>
                <a:spcPts val="1200"/>
              </a:spcBef>
              <a:spcAft>
                <a:spcPts val="0"/>
              </a:spcAft>
              <a:buNone/>
            </a:pPr>
            <a:r>
              <a:rPr lang="en" sz="2500">
                <a:solidFill>
                  <a:schemeClr val="dk1"/>
                </a:solidFill>
              </a:rPr>
              <a:t>Finally we created a Model for the Prediction</a:t>
            </a:r>
            <a:endParaRPr sz="2500">
              <a:solidFill>
                <a:schemeClr val="dk1"/>
              </a:solidFill>
            </a:endParaRPr>
          </a:p>
          <a:p>
            <a:pPr marL="0" lvl="0" indent="0" algn="l" rtl="0">
              <a:spcBef>
                <a:spcPts val="1200"/>
              </a:spcBef>
              <a:spcAft>
                <a:spcPts val="1200"/>
              </a:spcAft>
              <a:buNone/>
            </a:pPr>
            <a:endParaRPr sz="2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Context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600"/>
          </a:p>
          <a:p>
            <a:pPr marL="0" lvl="0" indent="0" algn="l" rtl="0">
              <a:spcBef>
                <a:spcPts val="1200"/>
              </a:spcBef>
              <a:spcAft>
                <a:spcPts val="1200"/>
              </a:spcAft>
              <a:buNone/>
            </a:pPr>
            <a:r>
              <a:rPr lang="en" sz="2600"/>
              <a:t>According to the World Health Organization (WHO) stroke is the 2nd leading cause of death globally, responsible for approximately 11% of total deaths.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275"/>
              <a:buNone/>
            </a:pPr>
            <a:r>
              <a:rPr lang="en" sz="2609"/>
              <a:t>This dataset is used to predict whether a patient is likely to get stroke based on the input parameters like gender, age, various diseases, and smoking status. </a:t>
            </a:r>
            <a:endParaRPr sz="2609"/>
          </a:p>
          <a:p>
            <a:pPr marL="0" lvl="0" indent="0" algn="l" rtl="0">
              <a:lnSpc>
                <a:spcPct val="105000"/>
              </a:lnSpc>
              <a:spcBef>
                <a:spcPts val="1200"/>
              </a:spcBef>
              <a:spcAft>
                <a:spcPts val="0"/>
              </a:spcAft>
              <a:buSzPts val="275"/>
              <a:buNone/>
            </a:pPr>
            <a:endParaRPr sz="2609"/>
          </a:p>
          <a:p>
            <a:pPr marL="0" lvl="0" indent="0" algn="l" rtl="0">
              <a:lnSpc>
                <a:spcPct val="105000"/>
              </a:lnSpc>
              <a:spcBef>
                <a:spcPts val="1200"/>
              </a:spcBef>
              <a:spcAft>
                <a:spcPts val="1200"/>
              </a:spcAft>
              <a:buSzPts val="275"/>
              <a:buNone/>
            </a:pPr>
            <a:r>
              <a:rPr lang="en" sz="2609"/>
              <a:t>Each row in the data provides relevant information about the patient.</a:t>
            </a:r>
            <a:endParaRPr sz="2609"/>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Information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 id: unique identifier</a:t>
            </a:r>
            <a:endParaRPr/>
          </a:p>
          <a:p>
            <a:pPr marL="0" lvl="0" indent="0" algn="l" rtl="0">
              <a:spcBef>
                <a:spcPts val="1200"/>
              </a:spcBef>
              <a:spcAft>
                <a:spcPts val="0"/>
              </a:spcAft>
              <a:buNone/>
            </a:pPr>
            <a:r>
              <a:rPr lang="en"/>
              <a:t>2) gender: "Male", "Female" or "Other"</a:t>
            </a:r>
            <a:endParaRPr/>
          </a:p>
          <a:p>
            <a:pPr marL="0" lvl="0" indent="0" algn="l" rtl="0">
              <a:spcBef>
                <a:spcPts val="1200"/>
              </a:spcBef>
              <a:spcAft>
                <a:spcPts val="0"/>
              </a:spcAft>
              <a:buNone/>
            </a:pPr>
            <a:r>
              <a:rPr lang="en"/>
              <a:t>3) age: age of the patient</a:t>
            </a:r>
            <a:endParaRPr/>
          </a:p>
          <a:p>
            <a:pPr marL="0" lvl="0" indent="0" algn="l" rtl="0">
              <a:spcBef>
                <a:spcPts val="1200"/>
              </a:spcBef>
              <a:spcAft>
                <a:spcPts val="0"/>
              </a:spcAft>
              <a:buNone/>
            </a:pPr>
            <a:r>
              <a:rPr lang="en"/>
              <a:t>4) hypertension: 0 if the patient doesn't have hypertension, 1 if the patient has hypertension</a:t>
            </a:r>
            <a:endParaRPr/>
          </a:p>
          <a:p>
            <a:pPr marL="0" lvl="0" indent="0" algn="l" rtl="0">
              <a:spcBef>
                <a:spcPts val="1200"/>
              </a:spcBef>
              <a:spcAft>
                <a:spcPts val="0"/>
              </a:spcAft>
              <a:buNone/>
            </a:pPr>
            <a:r>
              <a:rPr lang="en"/>
              <a:t>5) heart_disease: 0 if the patient doesn't have any heart diseases, 1 if the patient has a heart disease</a:t>
            </a:r>
            <a:endParaRPr/>
          </a:p>
          <a:p>
            <a:pPr marL="0" lvl="0" indent="0" algn="l" rtl="0">
              <a:spcBef>
                <a:spcPts val="1200"/>
              </a:spcBef>
              <a:spcAft>
                <a:spcPts val="1200"/>
              </a:spcAft>
              <a:buNone/>
            </a:pPr>
            <a:r>
              <a:rPr lang="en"/>
              <a:t>6) ever_married: "No" or "Yes"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7) work_type: "children", "Govt_jov", "Never_worked", "Private" or "Self-employed"</a:t>
            </a:r>
            <a:endParaRPr/>
          </a:p>
          <a:p>
            <a:pPr marL="0" lvl="0" indent="0" algn="l" rtl="0">
              <a:spcBef>
                <a:spcPts val="1200"/>
              </a:spcBef>
              <a:spcAft>
                <a:spcPts val="0"/>
              </a:spcAft>
              <a:buNone/>
            </a:pPr>
            <a:r>
              <a:rPr lang="en"/>
              <a:t>8) Residence_type: "Rural" or "Urban"</a:t>
            </a:r>
            <a:endParaRPr/>
          </a:p>
          <a:p>
            <a:pPr marL="0" lvl="0" indent="0" algn="l" rtl="0">
              <a:spcBef>
                <a:spcPts val="1200"/>
              </a:spcBef>
              <a:spcAft>
                <a:spcPts val="0"/>
              </a:spcAft>
              <a:buNone/>
            </a:pPr>
            <a:r>
              <a:rPr lang="en"/>
              <a:t>9) avg_glucose_level: average glucose level in blood</a:t>
            </a:r>
            <a:endParaRPr/>
          </a:p>
          <a:p>
            <a:pPr marL="0" lvl="0" indent="0" algn="l" rtl="0">
              <a:spcBef>
                <a:spcPts val="1200"/>
              </a:spcBef>
              <a:spcAft>
                <a:spcPts val="0"/>
              </a:spcAft>
              <a:buNone/>
            </a:pPr>
            <a:r>
              <a:rPr lang="en"/>
              <a:t>10) bmi: body mass index</a:t>
            </a:r>
            <a:endParaRPr/>
          </a:p>
          <a:p>
            <a:pPr marL="0" lvl="0" indent="0" algn="l" rtl="0">
              <a:spcBef>
                <a:spcPts val="1200"/>
              </a:spcBef>
              <a:spcAft>
                <a:spcPts val="0"/>
              </a:spcAft>
              <a:buNone/>
            </a:pPr>
            <a:r>
              <a:rPr lang="en"/>
              <a:t>11) smoking_status: "formerly smoked", "never smoked", "smokes" or "Unknown"*</a:t>
            </a:r>
            <a:endParaRPr/>
          </a:p>
          <a:p>
            <a:pPr marL="0" lvl="0" indent="0" algn="l" rtl="0">
              <a:spcBef>
                <a:spcPts val="1200"/>
              </a:spcBef>
              <a:spcAft>
                <a:spcPts val="0"/>
              </a:spcAft>
              <a:buNone/>
            </a:pPr>
            <a:r>
              <a:rPr lang="en"/>
              <a:t>12) stroke: 1 if the patient had a stroke or 0 if not</a:t>
            </a:r>
            <a:endParaRPr/>
          </a:p>
          <a:p>
            <a:pPr marL="0" lvl="0" indent="0" algn="l" rtl="0">
              <a:spcBef>
                <a:spcPts val="1200"/>
              </a:spcBef>
              <a:spcAft>
                <a:spcPts val="1200"/>
              </a:spcAft>
              <a:buNone/>
            </a:pPr>
            <a:r>
              <a:rPr lang="en"/>
              <a:t>*Note: "Unknown" in smoking_status means that the information is unavailable for this patient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Approaches</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Preprocessing Data before Exploratory Data Analysis</a:t>
            </a:r>
            <a:endParaRPr sz="2200"/>
          </a:p>
          <a:p>
            <a:pPr marL="0" lvl="0" indent="0" algn="l" rtl="0">
              <a:spcBef>
                <a:spcPts val="1200"/>
              </a:spcBef>
              <a:spcAft>
                <a:spcPts val="0"/>
              </a:spcAft>
              <a:buNone/>
            </a:pPr>
            <a:endParaRPr sz="2200"/>
          </a:p>
          <a:p>
            <a:pPr marL="457200" lvl="0" indent="-368300" algn="l" rtl="0">
              <a:spcBef>
                <a:spcPts val="1200"/>
              </a:spcBef>
              <a:spcAft>
                <a:spcPts val="0"/>
              </a:spcAft>
              <a:buSzPts val="2200"/>
              <a:buChar char="●"/>
            </a:pPr>
            <a:r>
              <a:rPr lang="en" sz="2200"/>
              <a:t>Exploratory Data Analysis on Stroke Prediction Data</a:t>
            </a:r>
            <a:endParaRPr sz="2200"/>
          </a:p>
          <a:p>
            <a:pPr marL="0" lvl="0" indent="0" algn="l" rtl="0">
              <a:spcBef>
                <a:spcPts val="1200"/>
              </a:spcBef>
              <a:spcAft>
                <a:spcPts val="0"/>
              </a:spcAft>
              <a:buNone/>
            </a:pPr>
            <a:endParaRPr sz="2200"/>
          </a:p>
          <a:p>
            <a:pPr marL="457200" lvl="0" indent="-368300" algn="l" rtl="0">
              <a:spcBef>
                <a:spcPts val="1200"/>
              </a:spcBef>
              <a:spcAft>
                <a:spcPts val="0"/>
              </a:spcAft>
              <a:buSzPts val="2200"/>
              <a:buChar char="●"/>
            </a:pPr>
            <a:r>
              <a:rPr lang="en" sz="2200"/>
              <a:t>Preparing the Data for Prediction</a:t>
            </a:r>
            <a:endParaRPr sz="2200"/>
          </a:p>
          <a:p>
            <a:pPr marL="0" lvl="0" indent="0" algn="l" rtl="0">
              <a:spcBef>
                <a:spcPts val="1200"/>
              </a:spcBef>
              <a:spcAft>
                <a:spcPts val="0"/>
              </a:spcAft>
              <a:buNone/>
            </a:pPr>
            <a:endParaRPr sz="2200"/>
          </a:p>
          <a:p>
            <a:pPr marL="457200" lvl="0" indent="-368300" algn="l" rtl="0">
              <a:spcBef>
                <a:spcPts val="1200"/>
              </a:spcBef>
              <a:spcAft>
                <a:spcPts val="0"/>
              </a:spcAft>
              <a:buSzPts val="2200"/>
              <a:buChar char="●"/>
            </a:pPr>
            <a:r>
              <a:rPr lang="en" sz="2200"/>
              <a:t>Creating a Model for Stroke Prediction</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 Data before Exploratory Data Analysis</a:t>
            </a:r>
            <a:endParaRPr/>
          </a:p>
          <a:p>
            <a:pPr marL="0" lvl="0" indent="0" algn="l" rtl="0">
              <a:spcBef>
                <a:spcPts val="0"/>
              </a:spcBef>
              <a:spcAft>
                <a:spcPts val="0"/>
              </a:spcAft>
              <a:buNone/>
            </a:pP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dirty="0"/>
              <a:t>Using round() to round off Age.</a:t>
            </a:r>
            <a:endParaRPr sz="2000" dirty="0"/>
          </a:p>
          <a:p>
            <a:pPr lvl="0" indent="-457200" algn="l" rtl="0">
              <a:spcBef>
                <a:spcPts val="1200"/>
              </a:spcBef>
              <a:spcAft>
                <a:spcPts val="0"/>
              </a:spcAft>
              <a:buFont typeface="+mj-lt"/>
              <a:buAutoNum type="arabicPeriod"/>
            </a:pPr>
            <a:endParaRPr sz="2000" dirty="0"/>
          </a:p>
          <a:p>
            <a:pPr marL="457200" lvl="0" indent="-355600" algn="l" rtl="0">
              <a:spcBef>
                <a:spcPts val="1200"/>
              </a:spcBef>
              <a:spcAft>
                <a:spcPts val="0"/>
              </a:spcAft>
              <a:buSzPts val="2000"/>
              <a:buAutoNum type="arabicPeriod"/>
            </a:pPr>
            <a:r>
              <a:rPr lang="en" sz="2000" dirty="0"/>
              <a:t>Setting values to NaN where BMI is less than 12 and greater than 60 as these can be considered as outliers.</a:t>
            </a:r>
            <a:endParaRPr sz="2000" dirty="0"/>
          </a:p>
          <a:p>
            <a:pPr lvl="0" indent="-457200" algn="l" rtl="0">
              <a:spcBef>
                <a:spcPts val="1200"/>
              </a:spcBef>
              <a:spcAft>
                <a:spcPts val="0"/>
              </a:spcAft>
              <a:buFont typeface="+mj-lt"/>
              <a:buAutoNum type="arabicPeriod"/>
            </a:pPr>
            <a:endParaRPr sz="2000" dirty="0"/>
          </a:p>
          <a:p>
            <a:pPr marL="457200" lvl="0" indent="-355600" algn="l" rtl="0">
              <a:spcBef>
                <a:spcPts val="1200"/>
              </a:spcBef>
              <a:spcAft>
                <a:spcPts val="0"/>
              </a:spcAft>
              <a:buSzPts val="2000"/>
              <a:buAutoNum type="arabicPeriod"/>
            </a:pPr>
            <a:r>
              <a:rPr lang="en" sz="2000" dirty="0"/>
              <a:t>Sorting the Data Frame first based on Gender then on Age and using Forward Filling to fill those missing BMI values.</a:t>
            </a:r>
            <a:endParaRPr sz="2000" dirty="0"/>
          </a:p>
          <a:p>
            <a:pPr lvl="0" indent="-457200" algn="l" rtl="0">
              <a:spcBef>
                <a:spcPts val="1200"/>
              </a:spcBef>
              <a:spcAft>
                <a:spcPts val="1200"/>
              </a:spcAft>
              <a:buFont typeface="+mj-lt"/>
              <a:buAutoNum type="arabicPeriod"/>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95" name="Google Shape;9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558800" lvl="0" indent="-457200" algn="l" rtl="0">
              <a:spcBef>
                <a:spcPts val="0"/>
              </a:spcBef>
              <a:spcAft>
                <a:spcPts val="0"/>
              </a:spcAft>
              <a:buSzPts val="2000"/>
              <a:buFont typeface="+mj-lt"/>
              <a:buAutoNum type="arabicPeriod"/>
            </a:pPr>
            <a:r>
              <a:rPr lang="en" sz="2000" dirty="0"/>
              <a:t>Checking if the Data is Balanced.</a:t>
            </a:r>
            <a:endParaRPr sz="2000" dirty="0"/>
          </a:p>
          <a:p>
            <a:pPr marL="558800" lvl="0" indent="-457200" algn="l" rtl="0">
              <a:spcBef>
                <a:spcPts val="1200"/>
              </a:spcBef>
              <a:spcAft>
                <a:spcPts val="0"/>
              </a:spcAft>
              <a:buSzPts val="2000"/>
              <a:buFont typeface="+mj-lt"/>
              <a:buAutoNum type="arabicPeriod"/>
            </a:pPr>
            <a:endParaRPr lang="en" sz="2000" dirty="0"/>
          </a:p>
          <a:p>
            <a:pPr marL="558800" lvl="0" indent="-457200" algn="l" rtl="0">
              <a:spcBef>
                <a:spcPts val="1200"/>
              </a:spcBef>
              <a:spcAft>
                <a:spcPts val="0"/>
              </a:spcAft>
              <a:buSzPts val="2000"/>
              <a:buFont typeface="+mj-lt"/>
              <a:buAutoNum type="arabicPeriod"/>
            </a:pPr>
            <a:r>
              <a:rPr lang="en" sz="2000" dirty="0" smtClean="0"/>
              <a:t>Plotting </a:t>
            </a:r>
            <a:r>
              <a:rPr lang="en" sz="2000" dirty="0"/>
              <a:t>various graphs to check relation between the each column with respect to stroke.</a:t>
            </a:r>
            <a:endParaRPr sz="2000" dirty="0"/>
          </a:p>
          <a:p>
            <a:pPr lvl="0" indent="0" algn="l" rtl="0">
              <a:spcBef>
                <a:spcPts val="1200"/>
              </a:spcBef>
              <a:spcAft>
                <a:spcPts val="0"/>
              </a:spcAft>
              <a:buNone/>
            </a:pPr>
            <a:r>
              <a:rPr lang="en" sz="2000" i="1" dirty="0" smtClean="0"/>
              <a:t>	Age </a:t>
            </a:r>
            <a:r>
              <a:rPr lang="en" sz="2000" i="1" dirty="0"/>
              <a:t>vs BMI with Stroke</a:t>
            </a:r>
            <a:endParaRPr sz="2000" i="1" dirty="0"/>
          </a:p>
          <a:p>
            <a:pPr lvl="0" indent="0" algn="l" rtl="0">
              <a:spcBef>
                <a:spcPts val="1200"/>
              </a:spcBef>
              <a:spcAft>
                <a:spcPts val="0"/>
              </a:spcAft>
              <a:buNone/>
            </a:pPr>
            <a:r>
              <a:rPr lang="en" sz="2000" i="1" dirty="0" smtClean="0"/>
              <a:t>	BMI </a:t>
            </a:r>
            <a:r>
              <a:rPr lang="en" sz="2000" i="1" dirty="0"/>
              <a:t>vs Avg Glucose Level</a:t>
            </a:r>
            <a:endParaRPr sz="2000" i="1" dirty="0"/>
          </a:p>
          <a:p>
            <a:pPr lvl="0" indent="0" algn="l" rtl="0">
              <a:spcBef>
                <a:spcPts val="1200"/>
              </a:spcBef>
              <a:spcAft>
                <a:spcPts val="1200"/>
              </a:spcAft>
              <a:buNone/>
            </a:pPr>
            <a:r>
              <a:rPr lang="en" sz="2000" i="1" dirty="0" smtClean="0"/>
              <a:t>	Percentage </a:t>
            </a:r>
            <a:r>
              <a:rPr lang="en" sz="2000" i="1" dirty="0"/>
              <a:t>of people who got stroked in each category</a:t>
            </a:r>
            <a:endParaRPr sz="20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Beside plot shows that the Data is not </a:t>
            </a:r>
            <a:endParaRPr/>
          </a:p>
          <a:p>
            <a:pPr marL="0" lvl="0" indent="0" algn="l" rtl="0">
              <a:spcBef>
                <a:spcPts val="1200"/>
              </a:spcBef>
              <a:spcAft>
                <a:spcPts val="0"/>
              </a:spcAft>
              <a:buNone/>
            </a:pPr>
            <a:r>
              <a:rPr lang="en"/>
              <a:t>balanced which will result in a bad</a:t>
            </a:r>
            <a:endParaRPr/>
          </a:p>
          <a:p>
            <a:pPr marL="0" lvl="0" indent="0" algn="l" rtl="0">
              <a:spcBef>
                <a:spcPts val="1200"/>
              </a:spcBef>
              <a:spcAft>
                <a:spcPts val="0"/>
              </a:spcAft>
              <a:buNone/>
            </a:pPr>
            <a:r>
              <a:rPr lang="en"/>
              <a:t>Model.</a:t>
            </a:r>
            <a:endParaRPr/>
          </a:p>
          <a:p>
            <a:pPr marL="0" lvl="0" indent="0" algn="l" rtl="0">
              <a:spcBef>
                <a:spcPts val="1200"/>
              </a:spcBef>
              <a:spcAft>
                <a:spcPts val="0"/>
              </a:spcAft>
              <a:buNone/>
            </a:pPr>
            <a:endParaRPr/>
          </a:p>
          <a:p>
            <a:pPr marL="0" lvl="0" indent="0" algn="l" rtl="0">
              <a:spcBef>
                <a:spcPts val="1200"/>
              </a:spcBef>
              <a:spcAft>
                <a:spcPts val="0"/>
              </a:spcAft>
              <a:buNone/>
            </a:pPr>
            <a:r>
              <a:rPr lang="en"/>
              <a:t>So a balancing technique called </a:t>
            </a:r>
            <a:r>
              <a:rPr lang="en" b="1" i="1"/>
              <a:t>SMOTE</a:t>
            </a:r>
            <a:r>
              <a:rPr lang="en"/>
              <a:t> has </a:t>
            </a:r>
            <a:endParaRPr/>
          </a:p>
          <a:p>
            <a:pPr marL="0" lvl="0" indent="0" algn="l" rtl="0">
              <a:spcBef>
                <a:spcPts val="1200"/>
              </a:spcBef>
              <a:spcAft>
                <a:spcPts val="0"/>
              </a:spcAft>
              <a:buNone/>
            </a:pPr>
            <a:r>
              <a:rPr lang="en"/>
              <a:t>been used to balance the Data. </a:t>
            </a:r>
            <a:endParaRPr/>
          </a:p>
          <a:p>
            <a:pPr marL="0" lvl="0" indent="0" algn="l" rtl="0">
              <a:spcBef>
                <a:spcPts val="1200"/>
              </a:spcBef>
              <a:spcAft>
                <a:spcPts val="1200"/>
              </a:spcAft>
              <a:buNone/>
            </a:pPr>
            <a:r>
              <a:rPr lang="en"/>
              <a:t>This was done before fitting our data to the model.</a:t>
            </a:r>
            <a:endParaRPr/>
          </a:p>
        </p:txBody>
      </p:sp>
      <p:pic>
        <p:nvPicPr>
          <p:cNvPr id="101" name="Google Shape;101;p21"/>
          <p:cNvPicPr preferRelativeResize="0"/>
          <p:nvPr/>
        </p:nvPicPr>
        <p:blipFill>
          <a:blip r:embed="rId3">
            <a:alphaModFix/>
          </a:blip>
          <a:stretch>
            <a:fillRect/>
          </a:stretch>
        </p:blipFill>
        <p:spPr>
          <a:xfrm>
            <a:off x="5129213" y="881063"/>
            <a:ext cx="3609975" cy="2466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On-screen Show (16:9)</PresentationFormat>
  <Paragraphs>83</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 Stroke Prediction</vt:lpstr>
      <vt:lpstr>Context</vt:lpstr>
      <vt:lpstr>PowerPoint Presentation</vt:lpstr>
      <vt:lpstr>Attribute Information</vt:lpstr>
      <vt:lpstr>PowerPoint Presentation</vt:lpstr>
      <vt:lpstr>Approaches</vt:lpstr>
      <vt:lpstr>Preprocessing Data before Exploratory Data Analysis </vt:lpstr>
      <vt:lpstr>Exploratory Data Analysis </vt:lpstr>
      <vt:lpstr>PowerPoint Presentation</vt:lpstr>
      <vt:lpstr>Age vs BMI plot</vt:lpstr>
      <vt:lpstr>PowerPoint Presentation</vt:lpstr>
      <vt:lpstr>Avg Glucose Level vs BMI plot</vt:lpstr>
      <vt:lpstr>Plot of % of Stroke in each category</vt:lpstr>
      <vt:lpstr>PowerPoint Presentation</vt:lpstr>
      <vt:lpstr>Conclusions drawn from the above plot with respect to the Stroke Data</vt:lpstr>
      <vt:lpstr>PowerPoint Presentation</vt:lpstr>
      <vt:lpstr>Preparing the Data for the Prediction</vt:lpstr>
      <vt:lpstr>Bar plots before and after balancing the unbalanced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Stroke Prediction</dc:title>
  <cp:lastModifiedBy>Diksha Das</cp:lastModifiedBy>
  <cp:revision>1</cp:revision>
  <dcterms:modified xsi:type="dcterms:W3CDTF">2021-04-11T11:15:57Z</dcterms:modified>
</cp:coreProperties>
</file>