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973" r:id="rId2"/>
    <p:sldId id="2445" r:id="rId3"/>
    <p:sldId id="2446" r:id="rId4"/>
    <p:sldId id="2417" r:id="rId5"/>
    <p:sldId id="2427" r:id="rId6"/>
    <p:sldId id="2447" r:id="rId7"/>
    <p:sldId id="2448" r:id="rId8"/>
    <p:sldId id="2449" r:id="rId9"/>
    <p:sldId id="2451" r:id="rId10"/>
    <p:sldId id="2450" r:id="rId11"/>
    <p:sldId id="2453" r:id="rId12"/>
    <p:sldId id="2452" r:id="rId13"/>
    <p:sldId id="2454" r:id="rId14"/>
    <p:sldId id="2455" r:id="rId15"/>
    <p:sldId id="2457" r:id="rId16"/>
    <p:sldId id="2431"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AF"/>
    <a:srgbClr val="0102FE"/>
    <a:srgbClr val="FF7070"/>
    <a:srgbClr val="FFFFFF"/>
    <a:srgbClr val="949398"/>
    <a:srgbClr val="FFB0B0"/>
    <a:srgbClr val="8497B0"/>
    <a:srgbClr val="66E0E0"/>
    <a:srgbClr val="E07344"/>
    <a:srgbClr val="E0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74913" autoAdjust="0"/>
  </p:normalViewPr>
  <p:slideViewPr>
    <p:cSldViewPr snapToGrid="0">
      <p:cViewPr varScale="1">
        <p:scale>
          <a:sx n="57" d="100"/>
          <a:sy n="57" d="100"/>
        </p:scale>
        <p:origin x="1290" y="78"/>
      </p:cViewPr>
      <p:guideLst>
        <p:guide orient="horz" pos="2208"/>
        <p:guide pos="38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99D25E-1A8C-4175-86C1-C35CF45936B4}" type="datetimeFigureOut">
              <a:rPr lang="ko-KR" altLang="en-US" smtClean="0"/>
              <a:t>2025-09-05</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1B41F-C803-426B-BD2E-753784A3FB47}" type="slidenum">
              <a:rPr lang="ko-KR" altLang="en-US" smtClean="0"/>
              <a:t>‹#›</a:t>
            </a:fld>
            <a:endParaRPr lang="ko-KR" altLang="en-US"/>
          </a:p>
        </p:txBody>
      </p:sp>
    </p:spTree>
    <p:extLst>
      <p:ext uri="{BB962C8B-B14F-4D97-AF65-F5344CB8AC3E}">
        <p14:creationId xmlns:p14="http://schemas.microsoft.com/office/powerpoint/2010/main" val="9046170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DF18C-8B2F-4CDE-A3E0-37507051BC24}" type="datetimeFigureOut">
              <a:rPr lang="ko-KR" altLang="en-US" smtClean="0"/>
              <a:t>2025-09-05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B7317-300F-4CDB-8BE5-AE23AFCB82C4}" type="slidenum">
              <a:rPr lang="ko-KR" altLang="en-US" smtClean="0"/>
              <a:t>‹#›</a:t>
            </a:fld>
            <a:endParaRPr lang="ko-KR" altLang="en-US"/>
          </a:p>
        </p:txBody>
      </p:sp>
    </p:spTree>
    <p:extLst>
      <p:ext uri="{BB962C8B-B14F-4D97-AF65-F5344CB8AC3E}">
        <p14:creationId xmlns:p14="http://schemas.microsoft.com/office/powerpoint/2010/main" val="1724916806"/>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3747136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C8B5D-5E90-6470-898F-61139269DAD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A0092E4-F288-A8DC-41C6-533A479DE89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D627495-3701-70CE-6416-EAC26767F941}"/>
              </a:ext>
            </a:extLst>
          </p:cNvPr>
          <p:cNvSpPr>
            <a:spLocks noGrp="1"/>
          </p:cNvSpPr>
          <p:nvPr>
            <p:ph type="body" idx="1"/>
          </p:nvPr>
        </p:nvSpPr>
        <p:spPr/>
        <p:txBody>
          <a:bodyPr/>
          <a:lstStyle/>
          <a:p>
            <a:r>
              <a:rPr lang="en-US" altLang="ko-KR" dirty="0"/>
              <a:t>There’s a system we have to look into fixed points because these are the points that a system will eventually get to (stable fixed point) </a:t>
            </a:r>
          </a:p>
          <a:p>
            <a:r>
              <a:rPr lang="en-US" altLang="ko-KR" dirty="0"/>
              <a:t>3 three fixed points one in the complex domain one that’s stable (</a:t>
            </a:r>
            <a:r>
              <a:rPr lang="en-US" altLang="ko-KR" dirty="0" err="1"/>
              <a:t>smth</a:t>
            </a:r>
            <a:r>
              <a:rPr lang="en-US" altLang="ko-KR" dirty="0"/>
              <a:t> that we want and we know that the system is going to get there) </a:t>
            </a:r>
            <a:endParaRPr lang="ko-KR" altLang="en-US" dirty="0"/>
          </a:p>
        </p:txBody>
      </p:sp>
    </p:spTree>
    <p:extLst>
      <p:ext uri="{BB962C8B-B14F-4D97-AF65-F5344CB8AC3E}">
        <p14:creationId xmlns:p14="http://schemas.microsoft.com/office/powerpoint/2010/main" val="1089324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F6B47-2583-F973-62A6-362CD99C7C8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B8F2C6D-8988-4397-C721-C52040D254E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55BCD61-9AE0-6A9E-077C-507BFB506034}"/>
              </a:ext>
            </a:extLst>
          </p:cNvPr>
          <p:cNvSpPr>
            <a:spLocks noGrp="1"/>
          </p:cNvSpPr>
          <p:nvPr>
            <p:ph type="body" idx="1"/>
          </p:nvPr>
        </p:nvSpPr>
        <p:spPr/>
        <p:txBody>
          <a:bodyPr/>
          <a:lstStyle/>
          <a:p>
            <a:r>
              <a:rPr lang="en-US" altLang="ko-KR" dirty="0"/>
              <a:t>Why we did this entire thing of finding a system and its stable fixed point &gt;&gt; formalizing this observation into equation</a:t>
            </a:r>
          </a:p>
          <a:p>
            <a:r>
              <a:rPr lang="en-US" altLang="ko-KR" dirty="0"/>
              <a:t>* Dh = 0 ==</a:t>
            </a:r>
            <a:endParaRPr lang="ko-KR" altLang="en-US" dirty="0"/>
          </a:p>
        </p:txBody>
      </p:sp>
    </p:spTree>
    <p:extLst>
      <p:ext uri="{BB962C8B-B14F-4D97-AF65-F5344CB8AC3E}">
        <p14:creationId xmlns:p14="http://schemas.microsoft.com/office/powerpoint/2010/main" val="2136543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1F02F-F2B2-6A61-9100-BF321022FBB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AE321E5-6A85-E4DD-5803-5279F8982C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013A967-D8F1-C827-8793-2046B254691D}"/>
              </a:ext>
            </a:extLst>
          </p:cNvPr>
          <p:cNvSpPr>
            <a:spLocks noGrp="1"/>
          </p:cNvSpPr>
          <p:nvPr>
            <p:ph type="body" idx="1"/>
          </p:nvPr>
        </p:nvSpPr>
        <p:spPr/>
        <p:txBody>
          <a:bodyPr/>
          <a:lstStyle/>
          <a:p>
            <a:r>
              <a:rPr lang="en-US" altLang="ko-KR" dirty="0"/>
              <a:t>Two outputs from hidden state 1,2 with the same subsequent sequences </a:t>
            </a:r>
          </a:p>
          <a:p>
            <a:r>
              <a:rPr lang="en-US" altLang="ko-KR" dirty="0"/>
              <a:t>Exists a constant C determined by the network architecture that is smaller than N G ^n-m. </a:t>
            </a:r>
          </a:p>
          <a:p>
            <a:r>
              <a:rPr lang="en-US" altLang="ko-KR" dirty="0"/>
              <a:t>N: number of subsequences </a:t>
            </a:r>
          </a:p>
          <a:p>
            <a:r>
              <a:rPr lang="en-US" altLang="ko-KR" dirty="0"/>
              <a:t>G: weight scale how much weights decrease </a:t>
            </a:r>
          </a:p>
          <a:p>
            <a:r>
              <a:rPr lang="en-US" altLang="ko-KR" dirty="0"/>
              <a:t>m: lengths of hidden states </a:t>
            </a:r>
          </a:p>
          <a:p>
            <a:r>
              <a:rPr lang="en-US" altLang="ko-KR" dirty="0"/>
              <a:t>n: length of the subsequent sequences</a:t>
            </a:r>
          </a:p>
          <a:p>
            <a:endParaRPr lang="ko-KR" altLang="en-US" dirty="0"/>
          </a:p>
        </p:txBody>
      </p:sp>
    </p:spTree>
    <p:extLst>
      <p:ext uri="{BB962C8B-B14F-4D97-AF65-F5344CB8AC3E}">
        <p14:creationId xmlns:p14="http://schemas.microsoft.com/office/powerpoint/2010/main" val="215187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80D3-950D-676E-222A-F0FDB788672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0D55953-4E60-399D-4AF0-35CC3A16650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BD8AB9A-D9BC-B082-C1A4-2E9A75F41ED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33980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D5E16-87FF-B690-0353-AD7C8420F7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2910B3A-F7F9-17A0-4B76-5683F970289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8626D20-42A7-25CF-26E1-9DCD76F81860}"/>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63603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32074-332A-9144-CAED-ACA6227BD1C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C05009F-4DA5-A5A2-293F-28EF4DE3DB8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2131EFD-F5D6-6072-B5B5-2956F342C915}"/>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60652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6B2A5-D2A4-9E46-8D7C-3D97E2FD8B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40936E6-7D39-A60F-1A91-012A409320D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E8ACD9C-C322-1CA3-315D-5E62CCF9B86D}"/>
              </a:ext>
            </a:extLst>
          </p:cNvPr>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298102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E3427-6FFE-D83A-414E-154B92B0EF1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44A151B-74CB-1D1E-F73A-8B6D0797F29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8FAEFCF-F533-895B-7B17-841F2DAE2045}"/>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22887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92942-08B1-5187-48B4-ADB55ABB70B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6CA2858-F393-CA16-35F2-5967E15559C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80CDD58-F2D1-935A-F5D8-1B5A52B50FF1}"/>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451950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70015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954C4-67A2-C57E-8856-29178BAD528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CC8557E-6600-06C6-585E-8CD7A3D3545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33AC2A7-B609-E3FD-426F-7AD05B507766}"/>
              </a:ext>
            </a:extLst>
          </p:cNvPr>
          <p:cNvSpPr>
            <a:spLocks noGrp="1"/>
          </p:cNvSpPr>
          <p:nvPr>
            <p:ph type="body" idx="1"/>
          </p:nvPr>
        </p:nvSpPr>
        <p:spPr/>
        <p:txBody>
          <a:bodyPr/>
          <a:lstStyle/>
          <a:p>
            <a:pPr marL="0" indent="0">
              <a:buFontTx/>
              <a:buNone/>
            </a:pPr>
            <a:r>
              <a:rPr lang="en-US" altLang="ko-KR" dirty="0"/>
              <a:t>- tuple/algebraic structure that Illustrates the internal computation of an algorithm</a:t>
            </a:r>
          </a:p>
          <a:p>
            <a:pPr marL="0" indent="0">
              <a:buFontTx/>
              <a:buNone/>
            </a:pPr>
            <a:r>
              <a:rPr lang="en-US" altLang="ko-KR" dirty="0"/>
              <a:t>- In the streaming parity task case.. Initial state you are yet to receive any sequence of numbers </a:t>
            </a:r>
          </a:p>
          <a:p>
            <a:endParaRPr lang="ko-KR" altLang="en-US" dirty="0"/>
          </a:p>
        </p:txBody>
      </p:sp>
    </p:spTree>
    <p:extLst>
      <p:ext uri="{BB962C8B-B14F-4D97-AF65-F5344CB8AC3E}">
        <p14:creationId xmlns:p14="http://schemas.microsoft.com/office/powerpoint/2010/main" val="412793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C01CA-998F-ECEA-D6EB-9709DCC1A6F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69E8CA7-985A-E6A6-073F-83C85FFB364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16F9E41-8259-9A36-84BD-0ADB2EBA0977}"/>
              </a:ext>
            </a:extLst>
          </p:cNvPr>
          <p:cNvSpPr>
            <a:spLocks noGrp="1"/>
          </p:cNvSpPr>
          <p:nvPr>
            <p:ph type="body" idx="1"/>
          </p:nvPr>
        </p:nvSpPr>
        <p:spPr/>
        <p:txBody>
          <a:bodyPr/>
          <a:lstStyle/>
          <a:p>
            <a:pPr marL="0" indent="0">
              <a:buFontTx/>
              <a:buNone/>
            </a:pPr>
            <a:r>
              <a:rPr lang="en-US" altLang="ko-KR" dirty="0"/>
              <a:t>- Two phases in the training process : </a:t>
            </a:r>
          </a:p>
          <a:p>
            <a:pPr marL="0" indent="0">
              <a:buFontTx/>
              <a:buNone/>
            </a:pPr>
            <a:r>
              <a:rPr lang="en-US" altLang="ko-KR" dirty="0"/>
              <a:t>- Looked into how this DFA looks like in each phase </a:t>
            </a:r>
          </a:p>
          <a:p>
            <a:pPr marL="0" indent="0">
              <a:buFontTx/>
              <a:buNone/>
            </a:pPr>
            <a:r>
              <a:rPr lang="en-US" altLang="ko-KR" dirty="0"/>
              <a:t>- Phase I : allowing the redundant states, fitting the training data </a:t>
            </a:r>
          </a:p>
          <a:p>
            <a:pPr marL="0" indent="0">
              <a:buFontTx/>
              <a:buNone/>
            </a:pPr>
            <a:r>
              <a:rPr lang="en-US" altLang="ko-KR" dirty="0"/>
              <a:t>- Phase II: even if new hidden states come in &gt;&gt; its going to be mapped to the exact hidden state that output exact output (1,0) </a:t>
            </a:r>
            <a:endParaRPr lang="ko-KR" altLang="en-US" dirty="0"/>
          </a:p>
        </p:txBody>
      </p:sp>
    </p:spTree>
    <p:extLst>
      <p:ext uri="{BB962C8B-B14F-4D97-AF65-F5344CB8AC3E}">
        <p14:creationId xmlns:p14="http://schemas.microsoft.com/office/powerpoint/2010/main" val="1449722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09836-408D-346E-5DB3-A93039912EF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DC4475A-D82F-C269-AE9E-0A007D79258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4A44F96-AC04-F41D-70B4-EAC262C9FB45}"/>
              </a:ext>
            </a:extLst>
          </p:cNvPr>
          <p:cNvSpPr>
            <a:spLocks noGrp="1"/>
          </p:cNvSpPr>
          <p:nvPr>
            <p:ph type="body" idx="1"/>
          </p:nvPr>
        </p:nvSpPr>
        <p:spPr/>
        <p:txBody>
          <a:bodyPr/>
          <a:lstStyle/>
          <a:p>
            <a:r>
              <a:rPr lang="en-US" altLang="ko-KR" dirty="0"/>
              <a:t>WHAT’s happening /// Why this is happening based on Interaction theory that they came up with</a:t>
            </a:r>
          </a:p>
          <a:p>
            <a:r>
              <a:rPr lang="en-US" altLang="ko-KR" dirty="0"/>
              <a:t>It is a theory on </a:t>
            </a:r>
            <a:r>
              <a:rPr lang="en-US" altLang="ko-KR" dirty="0" err="1"/>
              <a:t>behaviour</a:t>
            </a:r>
            <a:r>
              <a:rPr lang="en-US" altLang="ko-KR" dirty="0"/>
              <a:t> </a:t>
            </a:r>
          </a:p>
          <a:p>
            <a:r>
              <a:rPr lang="en-US" altLang="ko-KR" dirty="0"/>
              <a:t>Discrete automata &gt;&gt; continuous dynamical system</a:t>
            </a:r>
            <a:endParaRPr lang="ko-KR" altLang="en-US" dirty="0"/>
          </a:p>
        </p:txBody>
      </p:sp>
    </p:spTree>
    <p:extLst>
      <p:ext uri="{BB962C8B-B14F-4D97-AF65-F5344CB8AC3E}">
        <p14:creationId xmlns:p14="http://schemas.microsoft.com/office/powerpoint/2010/main" val="109582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C75B1-F5F2-30DB-2D3C-01624238F7E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E878FB4-805C-9A59-C3B6-147DBB0A904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74D6DA2-DACA-859A-2B88-4A7826DA8214}"/>
              </a:ext>
            </a:extLst>
          </p:cNvPr>
          <p:cNvSpPr>
            <a:spLocks noGrp="1"/>
          </p:cNvSpPr>
          <p:nvPr>
            <p:ph type="body" idx="1"/>
          </p:nvPr>
        </p:nvSpPr>
        <p:spPr/>
        <p:txBody>
          <a:bodyPr/>
          <a:lstStyle/>
          <a:p>
            <a:r>
              <a:rPr lang="en-US" altLang="ko-KR" dirty="0"/>
              <a:t>- To get an insight of how this predicted output y (blue boxes) is being computed from the interaction between the hidden states (the output of h1 and h2) </a:t>
            </a:r>
          </a:p>
          <a:p>
            <a:r>
              <a:rPr lang="en-US" altLang="ko-KR" dirty="0"/>
              <a:t>Linearized y = predicted output of the mean of the hidden representations + half Jacobian dh (direct application of Taylor series)</a:t>
            </a:r>
          </a:p>
          <a:p>
            <a:r>
              <a:rPr lang="en-US" altLang="ko-KR" dirty="0"/>
              <a:t>- Goal of this entire training minimize the mean squared error between y* y …</a:t>
            </a:r>
          </a:p>
          <a:p>
            <a:r>
              <a:rPr lang="en-US" altLang="ko-KR" dirty="0"/>
              <a:t>- Gradient descent with respect to …. By hand </a:t>
            </a:r>
            <a:endParaRPr lang="ko-KR" altLang="en-US" dirty="0"/>
          </a:p>
        </p:txBody>
      </p:sp>
    </p:spTree>
    <p:extLst>
      <p:ext uri="{BB962C8B-B14F-4D97-AF65-F5344CB8AC3E}">
        <p14:creationId xmlns:p14="http://schemas.microsoft.com/office/powerpoint/2010/main" val="404071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9DE52-6012-E8C3-A5F4-DB053FC77B1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648B297-EFA5-A59E-845F-E42759198E1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06305AC-4B0A-ED31-85BF-FAB6B4903514}"/>
              </a:ext>
            </a:extLst>
          </p:cNvPr>
          <p:cNvSpPr>
            <a:spLocks noGrp="1"/>
          </p:cNvSpPr>
          <p:nvPr>
            <p:ph type="body" idx="1"/>
          </p:nvPr>
        </p:nvSpPr>
        <p:spPr/>
        <p:txBody>
          <a:bodyPr/>
          <a:lstStyle/>
          <a:p>
            <a:r>
              <a:rPr lang="en-US" altLang="ko-KR" dirty="0"/>
              <a:t>Dh</a:t>
            </a:r>
          </a:p>
          <a:p>
            <a:r>
              <a:rPr lang="en-US" altLang="ko-KR" dirty="0"/>
              <a:t>Dy : Jacobian times the distance (how much these two are going to differ in the output) how much these two blue boxes are going to be different calculated from the hidden state representation</a:t>
            </a:r>
          </a:p>
          <a:p>
            <a:r>
              <a:rPr lang="en-US" altLang="ko-KR" dirty="0"/>
              <a:t>Wi : alignment between the outputs and the predictions. How much these two orange boxes are going to be different and how that differs from what’s predicted with the hidden states</a:t>
            </a:r>
          </a:p>
          <a:p>
            <a:endParaRPr lang="en-US" altLang="ko-KR" dirty="0"/>
          </a:p>
          <a:p>
            <a:r>
              <a:rPr lang="en-US" altLang="ko-KR" dirty="0"/>
              <a:t>So far we’ve linearized blue with red and green &gt; applied gradient descent &gt; 3 scalar system in terms of red and green (and a bit of orange)</a:t>
            </a:r>
            <a:endParaRPr lang="ko-KR" altLang="en-US" dirty="0"/>
          </a:p>
        </p:txBody>
      </p:sp>
    </p:spTree>
    <p:extLst>
      <p:ext uri="{BB962C8B-B14F-4D97-AF65-F5344CB8AC3E}">
        <p14:creationId xmlns:p14="http://schemas.microsoft.com/office/powerpoint/2010/main" val="82781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ECF275D3-0864-4279-B81D-491D557C6F86}" type="datetime1">
              <a:rPr lang="ko-KR" altLang="en-US" smtClean="0"/>
              <a:t>2025-09-05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a:t>Slide </a:t>
            </a:r>
            <a:fld id="{CD6BA3E3-DAEE-4515-B0F3-D464B372495B}" type="slidenum">
              <a:rPr lang="ko-KR" altLang="en-US" smtClean="0"/>
              <a:pPr/>
              <a:t>‹#›</a:t>
            </a:fld>
            <a:endParaRPr lang="ko-KR" altLang="en-US" dirty="0"/>
          </a:p>
        </p:txBody>
      </p:sp>
    </p:spTree>
    <p:extLst>
      <p:ext uri="{BB962C8B-B14F-4D97-AF65-F5344CB8AC3E}">
        <p14:creationId xmlns:p14="http://schemas.microsoft.com/office/powerpoint/2010/main" val="338038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4828C1B-C473-4017-9D44-B545CC6805FF}" type="datetime1">
              <a:rPr lang="ko-KR" altLang="en-US" smtClean="0"/>
              <a:t>2025-09-05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6450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D4F2CA2-8FBA-4383-9A18-46EAF3862A07}" type="datetime1">
              <a:rPr lang="ko-KR" altLang="en-US" smtClean="0"/>
              <a:t>2025-09-05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161981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099820B-CEA1-41FA-822A-573B887C8E07}" type="datetime1">
              <a:rPr lang="ko-KR" altLang="en-US" smtClean="0"/>
              <a:t>2025-09-05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a:t>Slide </a:t>
            </a:r>
            <a:fld id="{CD6BA3E3-DAEE-4515-B0F3-D464B372495B}" type="slidenum">
              <a:rPr lang="ko-KR" altLang="en-US" smtClean="0"/>
              <a:pPr/>
              <a:t>‹#›</a:t>
            </a:fld>
            <a:endParaRPr lang="ko-KR" altLang="en-US" dirty="0"/>
          </a:p>
        </p:txBody>
      </p:sp>
    </p:spTree>
    <p:extLst>
      <p:ext uri="{BB962C8B-B14F-4D97-AF65-F5344CB8AC3E}">
        <p14:creationId xmlns:p14="http://schemas.microsoft.com/office/powerpoint/2010/main" val="280202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1BFCC584-7060-4D48-9693-929B97121342}" type="datetime1">
              <a:rPr lang="ko-KR" altLang="en-US" smtClean="0"/>
              <a:t>2025-09-05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246679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5002309-6A68-451C-947E-95D11512DCD5}" type="datetime1">
              <a:rPr lang="ko-KR" altLang="en-US" smtClean="0"/>
              <a:t>2025-09-05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412872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00506B0-9597-4DCD-8D81-DE9B30E31EBB}" type="datetime1">
              <a:rPr lang="ko-KR" altLang="en-US" smtClean="0"/>
              <a:t>2025-09-05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10" name="슬라이드 번호 개체 틀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47022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CDCA8E-724F-42F6-867D-6313A50C632B}" type="datetime1">
              <a:rPr lang="ko-KR" altLang="en-US" smtClean="0"/>
              <a:t>2025-09-05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395028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E67FDE6-FFF1-4267-9BE3-3BFAA2759F0E}" type="datetime1">
              <a:rPr lang="ko-KR" altLang="en-US" smtClean="0"/>
              <a:t>2025-09-05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6866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B52520D2-936A-464B-8207-C81064795864}" type="datetime1">
              <a:rPr lang="ko-KR" altLang="en-US" smtClean="0"/>
              <a:t>2025-09-05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3422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0ECC3B84-3426-4B93-B905-970748D54A87}" type="datetime1">
              <a:rPr lang="ko-KR" altLang="en-US" smtClean="0"/>
              <a:t>2025-09-05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283795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A0665-AF1A-422D-B022-E778D7F243B7}" type="datetime1">
              <a:rPr lang="ko-KR" altLang="en-US" smtClean="0"/>
              <a:t>2025-09-05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413514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 y="1061760"/>
            <a:ext cx="11874500" cy="2387600"/>
          </a:xfrm>
        </p:spPr>
        <p:txBody>
          <a:bodyPr>
            <a:normAutofit/>
          </a:bodyPr>
          <a:lstStyle/>
          <a:p>
            <a:pPr>
              <a:lnSpc>
                <a:spcPct val="120000"/>
              </a:lnSpc>
            </a:pPr>
            <a:r>
              <a:rPr lang="en-US" altLang="ko-KR" sz="3200" b="1" dirty="0"/>
              <a:t>Algorithm Development in Neural Networks:</a:t>
            </a:r>
            <a:br>
              <a:rPr lang="en-US" altLang="ko-KR" sz="3200" b="1" dirty="0"/>
            </a:br>
            <a:r>
              <a:rPr lang="en-US" altLang="ko-KR" sz="3200" b="1" dirty="0"/>
              <a:t>Insights from the Streaming Parity Task</a:t>
            </a:r>
            <a:br>
              <a:rPr lang="en-US" altLang="ko-KR" sz="3200" b="1" dirty="0"/>
            </a:br>
            <a:r>
              <a:rPr lang="en-US" altLang="ko-KR" sz="2000" dirty="0"/>
              <a:t>(</a:t>
            </a:r>
            <a:r>
              <a:rPr lang="nl-NL" altLang="ko-KR" sz="2000" dirty="0"/>
              <a:t>Loek van Rossem, Andrew M. Saxe, ICLR 2025</a:t>
            </a:r>
            <a:r>
              <a:rPr lang="en-US" altLang="ko-KR" sz="2000" dirty="0"/>
              <a:t>)</a:t>
            </a:r>
            <a:endParaRPr lang="ko-KR" altLang="en-US" sz="2000" dirty="0"/>
          </a:p>
        </p:txBody>
      </p:sp>
      <p:sp>
        <p:nvSpPr>
          <p:cNvPr id="3" name="부제목 2"/>
          <p:cNvSpPr>
            <a:spLocks noGrp="1"/>
          </p:cNvSpPr>
          <p:nvPr>
            <p:ph type="subTitle" idx="1"/>
          </p:nvPr>
        </p:nvSpPr>
        <p:spPr>
          <a:xfrm>
            <a:off x="1524000" y="4149886"/>
            <a:ext cx="9144000" cy="852428"/>
          </a:xfrm>
        </p:spPr>
        <p:txBody>
          <a:bodyPr>
            <a:normAutofit/>
          </a:bodyPr>
          <a:lstStyle/>
          <a:p>
            <a:r>
              <a:rPr lang="en-US" altLang="ko-KR" sz="2000" dirty="0"/>
              <a:t>M.S. student</a:t>
            </a:r>
          </a:p>
          <a:p>
            <a:r>
              <a:rPr lang="en-US" altLang="ko-KR" sz="2000" dirty="0" err="1"/>
              <a:t>Sungyoung</a:t>
            </a:r>
            <a:r>
              <a:rPr lang="en-US" altLang="ko-KR" sz="2000" dirty="0"/>
              <a:t> Kim</a:t>
            </a:r>
          </a:p>
        </p:txBody>
      </p:sp>
      <p:sp>
        <p:nvSpPr>
          <p:cNvPr id="6" name="TextBox 5"/>
          <p:cNvSpPr txBox="1"/>
          <p:nvPr/>
        </p:nvSpPr>
        <p:spPr>
          <a:xfrm>
            <a:off x="335279" y="372706"/>
            <a:ext cx="4266537" cy="338554"/>
          </a:xfrm>
          <a:prstGeom prst="rect">
            <a:avLst/>
          </a:prstGeom>
          <a:noFill/>
        </p:spPr>
        <p:txBody>
          <a:bodyPr wrap="square" rtlCol="0">
            <a:spAutoFit/>
          </a:bodyPr>
          <a:lstStyle/>
          <a:p>
            <a:r>
              <a:rPr lang="en-US" altLang="ko-KR" sz="1600" b="1" dirty="0">
                <a:solidFill>
                  <a:schemeClr val="bg2">
                    <a:lumMod val="75000"/>
                  </a:schemeClr>
                </a:solidFill>
              </a:rPr>
              <a:t>2025.09.05 Journal Club</a:t>
            </a:r>
            <a:endParaRPr lang="ko-KR" altLang="en-US" sz="1600" b="1" dirty="0">
              <a:solidFill>
                <a:schemeClr val="bg2">
                  <a:lumMod val="75000"/>
                </a:schemeClr>
              </a:solidFill>
            </a:endParaRPr>
          </a:p>
        </p:txBody>
      </p:sp>
      <p:sp>
        <p:nvSpPr>
          <p:cNvPr id="5" name="직사각형 4"/>
          <p:cNvSpPr/>
          <p:nvPr/>
        </p:nvSpPr>
        <p:spPr>
          <a:xfrm>
            <a:off x="0" y="6714759"/>
            <a:ext cx="12192000" cy="131039"/>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8678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C75C9-612D-AC87-2885-F42F384CF7E2}"/>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6594C349-D3DD-F9D2-7C98-5949533E6CA0}"/>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Merger Dynamics</a:t>
            </a:r>
          </a:p>
        </p:txBody>
      </p:sp>
      <p:sp>
        <p:nvSpPr>
          <p:cNvPr id="7" name="직사각형 6">
            <a:extLst>
              <a:ext uri="{FF2B5EF4-FFF2-40B4-BE49-F238E27FC236}">
                <a16:creationId xmlns:a16="http://schemas.microsoft.com/office/drawing/2014/main" id="{A79525BC-F019-2E1F-F588-49D41E76B41C}"/>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2">
            <a:extLst>
              <a:ext uri="{FF2B5EF4-FFF2-40B4-BE49-F238E27FC236}">
                <a16:creationId xmlns:a16="http://schemas.microsoft.com/office/drawing/2014/main" id="{E1B2A770-3A34-6BCD-EBAF-0C4F3F7AC900}"/>
              </a:ext>
            </a:extLst>
          </p:cNvPr>
          <p:cNvSpPr>
            <a:spLocks noGrp="1"/>
          </p:cNvSpPr>
          <p:nvPr>
            <p:ph idx="1"/>
          </p:nvPr>
        </p:nvSpPr>
        <p:spPr>
          <a:xfrm>
            <a:off x="838200" y="1825625"/>
            <a:ext cx="10662919" cy="4351338"/>
          </a:xfrm>
        </p:spPr>
        <p:txBody>
          <a:bodyPr>
            <a:normAutofit/>
          </a:bodyPr>
          <a:lstStyle/>
          <a:p>
            <a:r>
              <a:rPr lang="en-US" altLang="ko-KR" sz="2400" dirty="0"/>
              <a:t>The system can be reduced to a 2-dimensional system of dh and </a:t>
            </a:r>
            <a:r>
              <a:rPr lang="en-US" altLang="ko-KR" sz="2400" dirty="0" err="1"/>
              <a:t>wi</a:t>
            </a:r>
            <a:r>
              <a:rPr lang="en-US" altLang="ko-KR" sz="2400" dirty="0"/>
              <a:t> and has three fixed points, only one of which are stable, being the final solution when sufficient time has passed</a:t>
            </a:r>
          </a:p>
        </p:txBody>
      </p:sp>
      <p:grpSp>
        <p:nvGrpSpPr>
          <p:cNvPr id="3" name="그룹 2">
            <a:extLst>
              <a:ext uri="{FF2B5EF4-FFF2-40B4-BE49-F238E27FC236}">
                <a16:creationId xmlns:a16="http://schemas.microsoft.com/office/drawing/2014/main" id="{29C88DA4-20C7-DA54-E67E-F32851EB0A60}"/>
              </a:ext>
            </a:extLst>
          </p:cNvPr>
          <p:cNvGrpSpPr/>
          <p:nvPr/>
        </p:nvGrpSpPr>
        <p:grpSpPr>
          <a:xfrm>
            <a:off x="1035050" y="2855913"/>
            <a:ext cx="9121773" cy="3582988"/>
            <a:chOff x="1825625" y="2855913"/>
            <a:chExt cx="9121773" cy="3582988"/>
          </a:xfrm>
        </p:grpSpPr>
        <p:pic>
          <p:nvPicPr>
            <p:cNvPr id="4" name="그림 3">
              <a:extLst>
                <a:ext uri="{FF2B5EF4-FFF2-40B4-BE49-F238E27FC236}">
                  <a16:creationId xmlns:a16="http://schemas.microsoft.com/office/drawing/2014/main" id="{23409CF9-0981-5665-D84E-AA0081D556C2}"/>
                </a:ext>
              </a:extLst>
            </p:cNvPr>
            <p:cNvPicPr>
              <a:picLocks noChangeAspect="1"/>
            </p:cNvPicPr>
            <p:nvPr/>
          </p:nvPicPr>
          <p:blipFill>
            <a:blip r:embed="rId3"/>
            <a:stretch>
              <a:fillRect/>
            </a:stretch>
          </p:blipFill>
          <p:spPr>
            <a:xfrm>
              <a:off x="1825625" y="2855913"/>
              <a:ext cx="4481003" cy="3582988"/>
            </a:xfrm>
            <a:prstGeom prst="rect">
              <a:avLst/>
            </a:prstGeom>
          </p:spPr>
        </p:pic>
        <p:sp>
          <p:nvSpPr>
            <p:cNvPr id="8" name="직사각형 7">
              <a:extLst>
                <a:ext uri="{FF2B5EF4-FFF2-40B4-BE49-F238E27FC236}">
                  <a16:creationId xmlns:a16="http://schemas.microsoft.com/office/drawing/2014/main" id="{DE61AA0D-2703-F49A-71D9-0C06E5AA2890}"/>
                </a:ext>
              </a:extLst>
            </p:cNvPr>
            <p:cNvSpPr/>
            <p:nvPr/>
          </p:nvSpPr>
          <p:spPr>
            <a:xfrm>
              <a:off x="6644251" y="3162300"/>
              <a:ext cx="4303147" cy="17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Negative representational distance &gt; not valid</a:t>
              </a:r>
            </a:p>
          </p:txBody>
        </p:sp>
        <p:sp>
          <p:nvSpPr>
            <p:cNvPr id="11" name="직사각형 10">
              <a:extLst>
                <a:ext uri="{FF2B5EF4-FFF2-40B4-BE49-F238E27FC236}">
                  <a16:creationId xmlns:a16="http://schemas.microsoft.com/office/drawing/2014/main" id="{3CA07081-D9F3-0E25-5F39-93C0B42C8741}"/>
                </a:ext>
              </a:extLst>
            </p:cNvPr>
            <p:cNvSpPr/>
            <p:nvPr/>
          </p:nvSpPr>
          <p:spPr>
            <a:xfrm>
              <a:off x="6644251" y="3849830"/>
              <a:ext cx="4303147" cy="17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stable</a:t>
              </a:r>
            </a:p>
          </p:txBody>
        </p:sp>
        <p:sp>
          <p:nvSpPr>
            <p:cNvPr id="12" name="직사각형 11">
              <a:extLst>
                <a:ext uri="{FF2B5EF4-FFF2-40B4-BE49-F238E27FC236}">
                  <a16:creationId xmlns:a16="http://schemas.microsoft.com/office/drawing/2014/main" id="{80F4A76F-96FD-A0CD-9202-BCF582E65A55}"/>
                </a:ext>
              </a:extLst>
            </p:cNvPr>
            <p:cNvSpPr/>
            <p:nvPr/>
          </p:nvSpPr>
          <p:spPr>
            <a:xfrm>
              <a:off x="6644251" y="4281416"/>
              <a:ext cx="4303147" cy="17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saddle</a:t>
              </a:r>
            </a:p>
          </p:txBody>
        </p:sp>
        <p:sp>
          <p:nvSpPr>
            <p:cNvPr id="13" name="직사각형 12">
              <a:extLst>
                <a:ext uri="{FF2B5EF4-FFF2-40B4-BE49-F238E27FC236}">
                  <a16:creationId xmlns:a16="http://schemas.microsoft.com/office/drawing/2014/main" id="{3E3C4328-A351-D563-F398-CDA5045BA090}"/>
                </a:ext>
              </a:extLst>
            </p:cNvPr>
            <p:cNvSpPr/>
            <p:nvPr/>
          </p:nvSpPr>
          <p:spPr>
            <a:xfrm>
              <a:off x="1918771" y="3658382"/>
              <a:ext cx="5375282" cy="623033"/>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그룹 13">
            <a:extLst>
              <a:ext uri="{FF2B5EF4-FFF2-40B4-BE49-F238E27FC236}">
                <a16:creationId xmlns:a16="http://schemas.microsoft.com/office/drawing/2014/main" id="{CD984153-7A01-8EF2-77DE-0D878BFFA2C3}"/>
              </a:ext>
            </a:extLst>
          </p:cNvPr>
          <p:cNvGrpSpPr/>
          <p:nvPr/>
        </p:nvGrpSpPr>
        <p:grpSpPr>
          <a:xfrm>
            <a:off x="0" y="1"/>
            <a:ext cx="12192000" cy="355600"/>
            <a:chOff x="0" y="1"/>
            <a:chExt cx="8974987" cy="355600"/>
          </a:xfrm>
        </p:grpSpPr>
        <p:grpSp>
          <p:nvGrpSpPr>
            <p:cNvPr id="15" name="그룹 14">
              <a:extLst>
                <a:ext uri="{FF2B5EF4-FFF2-40B4-BE49-F238E27FC236}">
                  <a16:creationId xmlns:a16="http://schemas.microsoft.com/office/drawing/2014/main" id="{A9B0EAE8-4195-D3C8-7C0C-C1DCE8579DF0}"/>
                </a:ext>
              </a:extLst>
            </p:cNvPr>
            <p:cNvGrpSpPr/>
            <p:nvPr/>
          </p:nvGrpSpPr>
          <p:grpSpPr>
            <a:xfrm>
              <a:off x="0" y="1"/>
              <a:ext cx="5996733" cy="355600"/>
              <a:chOff x="0" y="1"/>
              <a:chExt cx="6096000" cy="355600"/>
            </a:xfrm>
          </p:grpSpPr>
          <p:sp>
            <p:nvSpPr>
              <p:cNvPr id="17" name="직사각형 16">
                <a:extLst>
                  <a:ext uri="{FF2B5EF4-FFF2-40B4-BE49-F238E27FC236}">
                    <a16:creationId xmlns:a16="http://schemas.microsoft.com/office/drawing/2014/main" id="{58D805D7-BB7E-275B-2144-1863EF46B882}"/>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18" name="직사각형 17">
                <a:extLst>
                  <a:ext uri="{FF2B5EF4-FFF2-40B4-BE49-F238E27FC236}">
                    <a16:creationId xmlns:a16="http://schemas.microsoft.com/office/drawing/2014/main" id="{6ED4EEB0-78DF-491E-6D7F-7AB3FFD6EE18}"/>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16" name="직사각형 15">
              <a:extLst>
                <a:ext uri="{FF2B5EF4-FFF2-40B4-BE49-F238E27FC236}">
                  <a16:creationId xmlns:a16="http://schemas.microsoft.com/office/drawing/2014/main" id="{A69C297F-7DD1-FF50-2FB0-177EB8A39C70}"/>
                </a:ext>
              </a:extLst>
            </p:cNvPr>
            <p:cNvSpPr/>
            <p:nvPr/>
          </p:nvSpPr>
          <p:spPr>
            <a:xfrm>
              <a:off x="5976620" y="1"/>
              <a:ext cx="2998367"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Tree>
    <p:extLst>
      <p:ext uri="{BB962C8B-B14F-4D97-AF65-F5344CB8AC3E}">
        <p14:creationId xmlns:p14="http://schemas.microsoft.com/office/powerpoint/2010/main" val="386170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DF41E-BCD4-DBA1-9F65-66152BA3E643}"/>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4AAE5CB5-950B-1D88-8322-22247EE09322}"/>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Merger Dynamics</a:t>
            </a:r>
          </a:p>
        </p:txBody>
      </p:sp>
      <p:sp>
        <p:nvSpPr>
          <p:cNvPr id="7" name="직사각형 6">
            <a:extLst>
              <a:ext uri="{FF2B5EF4-FFF2-40B4-BE49-F238E27FC236}">
                <a16:creationId xmlns:a16="http://schemas.microsoft.com/office/drawing/2014/main" id="{75F6CFE6-9F1B-5BD9-97E3-70E1176BAB8A}"/>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2">
            <a:extLst>
              <a:ext uri="{FF2B5EF4-FFF2-40B4-BE49-F238E27FC236}">
                <a16:creationId xmlns:a16="http://schemas.microsoft.com/office/drawing/2014/main" id="{31AC9A48-A0E4-F7F5-5DF0-CD7A6D6B3196}"/>
              </a:ext>
            </a:extLst>
          </p:cNvPr>
          <p:cNvSpPr>
            <a:spLocks noGrp="1"/>
          </p:cNvSpPr>
          <p:nvPr>
            <p:ph idx="1"/>
          </p:nvPr>
        </p:nvSpPr>
        <p:spPr>
          <a:xfrm>
            <a:off x="838200" y="1825625"/>
            <a:ext cx="10662919" cy="4351338"/>
          </a:xfrm>
        </p:spPr>
        <p:txBody>
          <a:bodyPr>
            <a:normAutofit/>
          </a:bodyPr>
          <a:lstStyle/>
          <a:p>
            <a:r>
              <a:rPr lang="en-US" altLang="ko-KR" sz="2400" dirty="0"/>
              <a:t>Representational merge happens when Ahigh &lt; 0 and </a:t>
            </a:r>
            <a:r>
              <a:rPr lang="en-US" altLang="ko-KR" sz="2400" dirty="0" err="1"/>
              <a:t>Alow</a:t>
            </a:r>
            <a:r>
              <a:rPr lang="en-US" altLang="ko-KR" sz="2400" dirty="0"/>
              <a:t> = 0, the moment partially determined by data and the network architecture</a:t>
            </a:r>
          </a:p>
        </p:txBody>
      </p:sp>
      <p:grpSp>
        <p:nvGrpSpPr>
          <p:cNvPr id="14" name="그룹 13">
            <a:extLst>
              <a:ext uri="{FF2B5EF4-FFF2-40B4-BE49-F238E27FC236}">
                <a16:creationId xmlns:a16="http://schemas.microsoft.com/office/drawing/2014/main" id="{F7FB0CD4-7B27-D938-6718-5E82F78B86C8}"/>
              </a:ext>
            </a:extLst>
          </p:cNvPr>
          <p:cNvGrpSpPr/>
          <p:nvPr/>
        </p:nvGrpSpPr>
        <p:grpSpPr>
          <a:xfrm>
            <a:off x="0" y="1"/>
            <a:ext cx="12192000" cy="355600"/>
            <a:chOff x="0" y="1"/>
            <a:chExt cx="8974987" cy="355600"/>
          </a:xfrm>
        </p:grpSpPr>
        <p:grpSp>
          <p:nvGrpSpPr>
            <p:cNvPr id="15" name="그룹 14">
              <a:extLst>
                <a:ext uri="{FF2B5EF4-FFF2-40B4-BE49-F238E27FC236}">
                  <a16:creationId xmlns:a16="http://schemas.microsoft.com/office/drawing/2014/main" id="{7E222DA1-B65B-2FA4-2B24-692A22E91B58}"/>
                </a:ext>
              </a:extLst>
            </p:cNvPr>
            <p:cNvGrpSpPr/>
            <p:nvPr/>
          </p:nvGrpSpPr>
          <p:grpSpPr>
            <a:xfrm>
              <a:off x="0" y="1"/>
              <a:ext cx="5996733" cy="355600"/>
              <a:chOff x="0" y="1"/>
              <a:chExt cx="6096000" cy="355600"/>
            </a:xfrm>
          </p:grpSpPr>
          <p:sp>
            <p:nvSpPr>
              <p:cNvPr id="17" name="직사각형 16">
                <a:extLst>
                  <a:ext uri="{FF2B5EF4-FFF2-40B4-BE49-F238E27FC236}">
                    <a16:creationId xmlns:a16="http://schemas.microsoft.com/office/drawing/2014/main" id="{12E6346B-D77B-2FAE-2712-D21B77998414}"/>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18" name="직사각형 17">
                <a:extLst>
                  <a:ext uri="{FF2B5EF4-FFF2-40B4-BE49-F238E27FC236}">
                    <a16:creationId xmlns:a16="http://schemas.microsoft.com/office/drawing/2014/main" id="{61E20379-265E-DB16-F4AA-38E5E09644EB}"/>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16" name="직사각형 15">
              <a:extLst>
                <a:ext uri="{FF2B5EF4-FFF2-40B4-BE49-F238E27FC236}">
                  <a16:creationId xmlns:a16="http://schemas.microsoft.com/office/drawing/2014/main" id="{66C3DEB3-0524-135A-72FF-0BE33B4D8F32}"/>
                </a:ext>
              </a:extLst>
            </p:cNvPr>
            <p:cNvSpPr/>
            <p:nvPr/>
          </p:nvSpPr>
          <p:spPr>
            <a:xfrm>
              <a:off x="5976620" y="1"/>
              <a:ext cx="2998367"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pic>
        <p:nvPicPr>
          <p:cNvPr id="21" name="그림 20">
            <a:extLst>
              <a:ext uri="{FF2B5EF4-FFF2-40B4-BE49-F238E27FC236}">
                <a16:creationId xmlns:a16="http://schemas.microsoft.com/office/drawing/2014/main" id="{EF56F99B-4016-8648-9112-BE165496153E}"/>
              </a:ext>
            </a:extLst>
          </p:cNvPr>
          <p:cNvPicPr>
            <a:picLocks noChangeAspect="1"/>
          </p:cNvPicPr>
          <p:nvPr/>
        </p:nvPicPr>
        <p:blipFill>
          <a:blip r:embed="rId3"/>
          <a:stretch>
            <a:fillRect/>
          </a:stretch>
        </p:blipFill>
        <p:spPr>
          <a:xfrm>
            <a:off x="7240489" y="5125928"/>
            <a:ext cx="1190625" cy="200025"/>
          </a:xfrm>
          <a:prstGeom prst="rect">
            <a:avLst/>
          </a:prstGeom>
        </p:spPr>
      </p:pic>
      <p:grpSp>
        <p:nvGrpSpPr>
          <p:cNvPr id="26" name="그룹 25">
            <a:extLst>
              <a:ext uri="{FF2B5EF4-FFF2-40B4-BE49-F238E27FC236}">
                <a16:creationId xmlns:a16="http://schemas.microsoft.com/office/drawing/2014/main" id="{5EB359C5-4448-E102-9ECF-BD5BD650AAC6}"/>
              </a:ext>
            </a:extLst>
          </p:cNvPr>
          <p:cNvGrpSpPr/>
          <p:nvPr/>
        </p:nvGrpSpPr>
        <p:grpSpPr>
          <a:xfrm>
            <a:off x="1063625" y="2843213"/>
            <a:ext cx="8341711" cy="3727688"/>
            <a:chOff x="1825625" y="2843213"/>
            <a:chExt cx="8341711" cy="3727688"/>
          </a:xfrm>
        </p:grpSpPr>
        <p:pic>
          <p:nvPicPr>
            <p:cNvPr id="4" name="그림 3">
              <a:extLst>
                <a:ext uri="{FF2B5EF4-FFF2-40B4-BE49-F238E27FC236}">
                  <a16:creationId xmlns:a16="http://schemas.microsoft.com/office/drawing/2014/main" id="{D62617F5-3F9B-D328-E77F-66E6E8C1768D}"/>
                </a:ext>
              </a:extLst>
            </p:cNvPr>
            <p:cNvPicPr>
              <a:picLocks noChangeAspect="1"/>
            </p:cNvPicPr>
            <p:nvPr/>
          </p:nvPicPr>
          <p:blipFill>
            <a:blip r:embed="rId4"/>
            <a:stretch>
              <a:fillRect/>
            </a:stretch>
          </p:blipFill>
          <p:spPr>
            <a:xfrm>
              <a:off x="1825625" y="2843213"/>
              <a:ext cx="4481003" cy="3582988"/>
            </a:xfrm>
            <a:prstGeom prst="rect">
              <a:avLst/>
            </a:prstGeom>
          </p:spPr>
        </p:pic>
        <p:sp>
          <p:nvSpPr>
            <p:cNvPr id="13" name="직사각형 12">
              <a:extLst>
                <a:ext uri="{FF2B5EF4-FFF2-40B4-BE49-F238E27FC236}">
                  <a16:creationId xmlns:a16="http://schemas.microsoft.com/office/drawing/2014/main" id="{D563A364-2688-AA18-BE23-3C90C97E0418}"/>
                </a:ext>
              </a:extLst>
            </p:cNvPr>
            <p:cNvSpPr/>
            <p:nvPr/>
          </p:nvSpPr>
          <p:spPr>
            <a:xfrm>
              <a:off x="1918771" y="3645682"/>
              <a:ext cx="5375282" cy="623033"/>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직사각형 2">
              <a:extLst>
                <a:ext uri="{FF2B5EF4-FFF2-40B4-BE49-F238E27FC236}">
                  <a16:creationId xmlns:a16="http://schemas.microsoft.com/office/drawing/2014/main" id="{A4B32C9D-9E22-6514-C9AF-B05E93B13B84}"/>
                </a:ext>
              </a:extLst>
            </p:cNvPr>
            <p:cNvSpPr/>
            <p:nvPr/>
          </p:nvSpPr>
          <p:spPr>
            <a:xfrm>
              <a:off x="1918771" y="5077939"/>
              <a:ext cx="5375282" cy="1429010"/>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직사각형 4">
              <a:extLst>
                <a:ext uri="{FF2B5EF4-FFF2-40B4-BE49-F238E27FC236}">
                  <a16:creationId xmlns:a16="http://schemas.microsoft.com/office/drawing/2014/main" id="{EFA946CD-3394-D85D-6E02-05413608D947}"/>
                </a:ext>
              </a:extLst>
            </p:cNvPr>
            <p:cNvSpPr/>
            <p:nvPr/>
          </p:nvSpPr>
          <p:spPr>
            <a:xfrm>
              <a:off x="7503843" y="3988594"/>
              <a:ext cx="2421207" cy="145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0 </a:t>
              </a:r>
              <a:r>
                <a:rPr lang="en-US" sz="1400" b="1" dirty="0" err="1">
                  <a:solidFill>
                    <a:schemeClr val="tx1"/>
                  </a:solidFill>
                </a:rPr>
                <a:t>iff</a:t>
              </a:r>
              <a:endParaRPr lang="en-US" sz="1400" b="1" dirty="0">
                <a:solidFill>
                  <a:schemeClr val="tx1"/>
                </a:solidFill>
              </a:endParaRPr>
            </a:p>
          </p:txBody>
        </p:sp>
        <p:pic>
          <p:nvPicPr>
            <p:cNvPr id="9" name="그림 8">
              <a:extLst>
                <a:ext uri="{FF2B5EF4-FFF2-40B4-BE49-F238E27FC236}">
                  <a16:creationId xmlns:a16="http://schemas.microsoft.com/office/drawing/2014/main" id="{9950EA9F-CA5F-2369-D7C5-5DD79BEDE988}"/>
                </a:ext>
              </a:extLst>
            </p:cNvPr>
            <p:cNvPicPr>
              <a:picLocks noChangeAspect="1"/>
            </p:cNvPicPr>
            <p:nvPr/>
          </p:nvPicPr>
          <p:blipFill>
            <a:blip r:embed="rId5"/>
            <a:stretch>
              <a:fillRect/>
            </a:stretch>
          </p:blipFill>
          <p:spPr>
            <a:xfrm>
              <a:off x="8028651" y="3932238"/>
              <a:ext cx="1752600" cy="247650"/>
            </a:xfrm>
            <a:prstGeom prst="rect">
              <a:avLst/>
            </a:prstGeom>
          </p:spPr>
        </p:pic>
        <p:sp>
          <p:nvSpPr>
            <p:cNvPr id="10" name="직사각형 9">
              <a:extLst>
                <a:ext uri="{FF2B5EF4-FFF2-40B4-BE49-F238E27FC236}">
                  <a16:creationId xmlns:a16="http://schemas.microsoft.com/office/drawing/2014/main" id="{5E81F8AA-BD5D-21BE-4994-B92AFFAA998A}"/>
                </a:ext>
              </a:extLst>
            </p:cNvPr>
            <p:cNvSpPr/>
            <p:nvPr/>
          </p:nvSpPr>
          <p:spPr>
            <a:xfrm>
              <a:off x="7503842" y="6364923"/>
              <a:ext cx="2421207" cy="145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0 </a:t>
              </a:r>
              <a:r>
                <a:rPr lang="en-US" sz="1400" b="1" dirty="0" err="1">
                  <a:solidFill>
                    <a:schemeClr val="tx1"/>
                  </a:solidFill>
                </a:rPr>
                <a:t>iff</a:t>
              </a:r>
              <a:endParaRPr lang="en-US" sz="1400" b="1" dirty="0">
                <a:solidFill>
                  <a:schemeClr val="tx1"/>
                </a:solidFill>
              </a:endParaRPr>
            </a:p>
          </p:txBody>
        </p:sp>
        <p:sp>
          <p:nvSpPr>
            <p:cNvPr id="11" name="직사각형 10">
              <a:extLst>
                <a:ext uri="{FF2B5EF4-FFF2-40B4-BE49-F238E27FC236}">
                  <a16:creationId xmlns:a16="http://schemas.microsoft.com/office/drawing/2014/main" id="{084DB6CA-6B45-4405-1813-B8F0CA487282}"/>
                </a:ext>
              </a:extLst>
            </p:cNvPr>
            <p:cNvSpPr/>
            <p:nvPr/>
          </p:nvSpPr>
          <p:spPr>
            <a:xfrm>
              <a:off x="7324641" y="5155604"/>
              <a:ext cx="2421207" cy="1452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&lt; 0 </a:t>
              </a:r>
              <a:r>
                <a:rPr lang="en-US" sz="1400" b="1" dirty="0" err="1">
                  <a:solidFill>
                    <a:schemeClr val="tx1"/>
                  </a:solidFill>
                </a:rPr>
                <a:t>iff</a:t>
              </a:r>
              <a:endParaRPr lang="en-US" sz="1400" b="1" dirty="0">
                <a:solidFill>
                  <a:schemeClr val="tx1"/>
                </a:solidFill>
              </a:endParaRPr>
            </a:p>
          </p:txBody>
        </p:sp>
        <p:pic>
          <p:nvPicPr>
            <p:cNvPr id="19" name="그림 18">
              <a:extLst>
                <a:ext uri="{FF2B5EF4-FFF2-40B4-BE49-F238E27FC236}">
                  <a16:creationId xmlns:a16="http://schemas.microsoft.com/office/drawing/2014/main" id="{E94F79D6-9AF1-2DB4-739B-A16ACA87AB8A}"/>
                </a:ext>
              </a:extLst>
            </p:cNvPr>
            <p:cNvPicPr>
              <a:picLocks noChangeAspect="1"/>
            </p:cNvPicPr>
            <p:nvPr/>
          </p:nvPicPr>
          <p:blipFill>
            <a:blip r:embed="rId6"/>
            <a:stretch>
              <a:fillRect/>
            </a:stretch>
          </p:blipFill>
          <p:spPr>
            <a:xfrm>
              <a:off x="8002489" y="6304201"/>
              <a:ext cx="1028700" cy="266700"/>
            </a:xfrm>
            <a:prstGeom prst="rect">
              <a:avLst/>
            </a:prstGeom>
          </p:spPr>
        </p:pic>
        <p:sp>
          <p:nvSpPr>
            <p:cNvPr id="25" name="직사각형 24">
              <a:extLst>
                <a:ext uri="{FF2B5EF4-FFF2-40B4-BE49-F238E27FC236}">
                  <a16:creationId xmlns:a16="http://schemas.microsoft.com/office/drawing/2014/main" id="{BD66C90E-8DFA-3C76-C04C-64F72EADF966}"/>
                </a:ext>
              </a:extLst>
            </p:cNvPr>
            <p:cNvSpPr/>
            <p:nvPr/>
          </p:nvSpPr>
          <p:spPr>
            <a:xfrm>
              <a:off x="7379448" y="5629093"/>
              <a:ext cx="2787888" cy="247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 C: unknown constant determined by the architecture</a:t>
              </a:r>
              <a:br>
                <a:rPr lang="en-US" sz="1000" b="1" dirty="0">
                  <a:solidFill>
                    <a:schemeClr val="tx1"/>
                  </a:solidFill>
                </a:rPr>
              </a:br>
              <a:r>
                <a:rPr lang="en-US" sz="1000" b="1" dirty="0">
                  <a:solidFill>
                    <a:schemeClr val="tx1"/>
                  </a:solidFill>
                </a:rPr>
                <a:t>  G: average decrease of representational distance when applying the recurrent map</a:t>
              </a:r>
              <a:br>
                <a:rPr lang="en-US" sz="1000" b="1" dirty="0">
                  <a:solidFill>
                    <a:schemeClr val="tx1"/>
                  </a:solidFill>
                </a:rPr>
              </a:br>
              <a:r>
                <a:rPr lang="en-US" sz="1000" b="1" dirty="0">
                  <a:solidFill>
                    <a:schemeClr val="tx1"/>
                  </a:solidFill>
                </a:rPr>
                <a:t>  m: minimal seq </a:t>
              </a:r>
              <a:r>
                <a:rPr lang="en-US" sz="1000" b="1" dirty="0" err="1">
                  <a:solidFill>
                    <a:schemeClr val="tx1"/>
                  </a:solidFill>
                </a:rPr>
                <a:t>len</a:t>
              </a:r>
              <a:r>
                <a:rPr lang="en-US" sz="1000" b="1" dirty="0">
                  <a:solidFill>
                    <a:schemeClr val="tx1"/>
                  </a:solidFill>
                </a:rPr>
                <a:t> for representations</a:t>
              </a:r>
              <a:br>
                <a:rPr lang="en-US" sz="1000" b="1" dirty="0">
                  <a:solidFill>
                    <a:schemeClr val="tx1"/>
                  </a:solidFill>
                </a:rPr>
              </a:br>
              <a:r>
                <a:rPr lang="en-US" sz="1000" b="1" dirty="0">
                  <a:solidFill>
                    <a:schemeClr val="tx1"/>
                  </a:solidFill>
                </a:rPr>
                <a:t>  n: that for potential subsequences</a:t>
              </a:r>
            </a:p>
          </p:txBody>
        </p:sp>
      </p:grpSp>
    </p:spTree>
    <p:extLst>
      <p:ext uri="{BB962C8B-B14F-4D97-AF65-F5344CB8AC3E}">
        <p14:creationId xmlns:p14="http://schemas.microsoft.com/office/powerpoint/2010/main" val="11233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E07EA-7EA7-4942-B468-52F11CC0BB32}"/>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9AB348BD-7A57-77E8-6FDC-E8FF6B2AC0E6}"/>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Summary</a:t>
            </a:r>
          </a:p>
        </p:txBody>
      </p:sp>
      <p:sp>
        <p:nvSpPr>
          <p:cNvPr id="7" name="직사각형 6">
            <a:extLst>
              <a:ext uri="{FF2B5EF4-FFF2-40B4-BE49-F238E27FC236}">
                <a16:creationId xmlns:a16="http://schemas.microsoft.com/office/drawing/2014/main" id="{6524A231-54EA-8745-272B-3CBD66DDBC22}"/>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2">
            <a:extLst>
              <a:ext uri="{FF2B5EF4-FFF2-40B4-BE49-F238E27FC236}">
                <a16:creationId xmlns:a16="http://schemas.microsoft.com/office/drawing/2014/main" id="{2779A99F-CC8D-6E80-EC1B-1C8C000C25E0}"/>
              </a:ext>
            </a:extLst>
          </p:cNvPr>
          <p:cNvSpPr>
            <a:spLocks noGrp="1"/>
          </p:cNvSpPr>
          <p:nvPr>
            <p:ph idx="1"/>
          </p:nvPr>
        </p:nvSpPr>
        <p:spPr>
          <a:xfrm>
            <a:off x="838200" y="1825624"/>
            <a:ext cx="6597765" cy="4451885"/>
          </a:xfrm>
        </p:spPr>
        <p:txBody>
          <a:bodyPr>
            <a:normAutofit fontScale="85000" lnSpcReduction="10000"/>
          </a:bodyPr>
          <a:lstStyle/>
          <a:p>
            <a:r>
              <a:rPr lang="en-US" altLang="ko-KR" sz="2400" b="1" u="sng" dirty="0"/>
              <a:t>Output states</a:t>
            </a:r>
            <a:r>
              <a:rPr lang="en-US" altLang="ko-KR" sz="2400" dirty="0"/>
              <a:t> can be expressed </a:t>
            </a:r>
            <a:r>
              <a:rPr lang="en-US" altLang="ko-KR" sz="2400" b="1" u="sng" dirty="0"/>
              <a:t>in terms of hidden states</a:t>
            </a:r>
          </a:p>
          <a:p>
            <a:r>
              <a:rPr lang="en-US" altLang="ko-KR" sz="2400" dirty="0"/>
              <a:t>In particular, Output and hidden states dynamics can be expressed as </a:t>
            </a:r>
            <a:r>
              <a:rPr lang="en-US" altLang="ko-KR" sz="2400" b="1" u="sng" dirty="0"/>
              <a:t>a 3-scalar system</a:t>
            </a:r>
            <a:r>
              <a:rPr lang="en-US" altLang="ko-KR" sz="2400" dirty="0"/>
              <a:t>, whose stable fixed point gives an equation for the </a:t>
            </a:r>
            <a:r>
              <a:rPr lang="en-US" altLang="ko-KR" sz="2400" b="1" u="sng" dirty="0"/>
              <a:t>final representational distance (||dh||^2)</a:t>
            </a:r>
          </a:p>
          <a:p>
            <a:r>
              <a:rPr lang="en-US" altLang="ko-KR" sz="2400" dirty="0"/>
              <a:t>We’re interested in the moment when this </a:t>
            </a:r>
            <a:r>
              <a:rPr lang="en-US" altLang="ko-KR" sz="2400" b="1" u="sng" dirty="0"/>
              <a:t>distance becomes 0</a:t>
            </a:r>
            <a:r>
              <a:rPr lang="en-US" altLang="ko-KR" sz="2400" dirty="0"/>
              <a:t>, as this is when </a:t>
            </a:r>
            <a:r>
              <a:rPr lang="en-US" altLang="ko-KR" sz="2400" b="1" u="sng" dirty="0"/>
              <a:t>hidden states merge</a:t>
            </a:r>
            <a:r>
              <a:rPr lang="en-US" altLang="ko-KR" sz="2400" dirty="0"/>
              <a:t>, incurring </a:t>
            </a:r>
            <a:r>
              <a:rPr lang="en-US" altLang="ko-KR" sz="2400" b="1" u="sng" dirty="0"/>
              <a:t>a sharp drop of the training/validation loss to 0</a:t>
            </a:r>
            <a:r>
              <a:rPr lang="en-US" altLang="ko-KR" sz="2400" dirty="0"/>
              <a:t> when training RNN to learn Parity task</a:t>
            </a:r>
          </a:p>
          <a:p>
            <a:r>
              <a:rPr lang="en-US" altLang="ko-KR" sz="2400" dirty="0"/>
              <a:t>And distance is guaranteed to become 0 for states </a:t>
            </a:r>
            <a:br>
              <a:rPr lang="en-US" altLang="ko-KR" sz="2400" dirty="0"/>
            </a:br>
            <a:r>
              <a:rPr lang="en-US" altLang="ko-KR" sz="2400" dirty="0"/>
              <a:t>(1) with the same output </a:t>
            </a:r>
            <a:br>
              <a:rPr lang="en-US" altLang="ko-KR" sz="2400" dirty="0"/>
            </a:br>
            <a:r>
              <a:rPr lang="en-US" altLang="ko-KR" sz="2400" dirty="0"/>
              <a:t>(2) whose sequences they correspond to are long enough (big m)</a:t>
            </a:r>
            <a:br>
              <a:rPr lang="en-US" altLang="ko-KR" sz="2400" dirty="0"/>
            </a:br>
            <a:r>
              <a:rPr lang="en-US" altLang="ko-KR" sz="2400" dirty="0"/>
              <a:t>(3) given enough data (big N) and small initial scale (G &lt; 1)</a:t>
            </a:r>
          </a:p>
        </p:txBody>
      </p:sp>
      <p:grpSp>
        <p:nvGrpSpPr>
          <p:cNvPr id="14" name="그룹 13">
            <a:extLst>
              <a:ext uri="{FF2B5EF4-FFF2-40B4-BE49-F238E27FC236}">
                <a16:creationId xmlns:a16="http://schemas.microsoft.com/office/drawing/2014/main" id="{85597B8B-F207-D1E4-F903-945FB214D0CA}"/>
              </a:ext>
            </a:extLst>
          </p:cNvPr>
          <p:cNvGrpSpPr/>
          <p:nvPr/>
        </p:nvGrpSpPr>
        <p:grpSpPr>
          <a:xfrm>
            <a:off x="0" y="1"/>
            <a:ext cx="12192000" cy="355600"/>
            <a:chOff x="0" y="1"/>
            <a:chExt cx="8974987" cy="355600"/>
          </a:xfrm>
        </p:grpSpPr>
        <p:grpSp>
          <p:nvGrpSpPr>
            <p:cNvPr id="15" name="그룹 14">
              <a:extLst>
                <a:ext uri="{FF2B5EF4-FFF2-40B4-BE49-F238E27FC236}">
                  <a16:creationId xmlns:a16="http://schemas.microsoft.com/office/drawing/2014/main" id="{59734E00-012D-E438-A158-5D00DA4D85FE}"/>
                </a:ext>
              </a:extLst>
            </p:cNvPr>
            <p:cNvGrpSpPr/>
            <p:nvPr/>
          </p:nvGrpSpPr>
          <p:grpSpPr>
            <a:xfrm>
              <a:off x="0" y="1"/>
              <a:ext cx="5996733" cy="355600"/>
              <a:chOff x="0" y="1"/>
              <a:chExt cx="6096000" cy="355600"/>
            </a:xfrm>
          </p:grpSpPr>
          <p:sp>
            <p:nvSpPr>
              <p:cNvPr id="17" name="직사각형 16">
                <a:extLst>
                  <a:ext uri="{FF2B5EF4-FFF2-40B4-BE49-F238E27FC236}">
                    <a16:creationId xmlns:a16="http://schemas.microsoft.com/office/drawing/2014/main" id="{E43FF8F8-3F59-0993-6D4F-3F67091E32C8}"/>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18" name="직사각형 17">
                <a:extLst>
                  <a:ext uri="{FF2B5EF4-FFF2-40B4-BE49-F238E27FC236}">
                    <a16:creationId xmlns:a16="http://schemas.microsoft.com/office/drawing/2014/main" id="{848E0139-1C44-9E37-C81D-67B61595900A}"/>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16" name="직사각형 15">
              <a:extLst>
                <a:ext uri="{FF2B5EF4-FFF2-40B4-BE49-F238E27FC236}">
                  <a16:creationId xmlns:a16="http://schemas.microsoft.com/office/drawing/2014/main" id="{60E2FCBB-6067-12D9-F8E9-4B46267DA143}"/>
                </a:ext>
              </a:extLst>
            </p:cNvPr>
            <p:cNvSpPr/>
            <p:nvPr/>
          </p:nvSpPr>
          <p:spPr>
            <a:xfrm>
              <a:off x="5976620" y="1"/>
              <a:ext cx="2998367"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pic>
        <p:nvPicPr>
          <p:cNvPr id="5" name="그림 4">
            <a:extLst>
              <a:ext uri="{FF2B5EF4-FFF2-40B4-BE49-F238E27FC236}">
                <a16:creationId xmlns:a16="http://schemas.microsoft.com/office/drawing/2014/main" id="{B0943FEA-ED04-13E8-06E8-44EC08282026}"/>
              </a:ext>
            </a:extLst>
          </p:cNvPr>
          <p:cNvPicPr>
            <a:picLocks noChangeAspect="1"/>
          </p:cNvPicPr>
          <p:nvPr/>
        </p:nvPicPr>
        <p:blipFill>
          <a:blip r:embed="rId3"/>
          <a:stretch>
            <a:fillRect/>
          </a:stretch>
        </p:blipFill>
        <p:spPr>
          <a:xfrm>
            <a:off x="4137082" y="4924588"/>
            <a:ext cx="1028700" cy="266700"/>
          </a:xfrm>
          <a:prstGeom prst="rect">
            <a:avLst/>
          </a:prstGeom>
        </p:spPr>
      </p:pic>
      <p:pic>
        <p:nvPicPr>
          <p:cNvPr id="3" name="그림 2">
            <a:extLst>
              <a:ext uri="{FF2B5EF4-FFF2-40B4-BE49-F238E27FC236}">
                <a16:creationId xmlns:a16="http://schemas.microsoft.com/office/drawing/2014/main" id="{8BD3926F-78F7-F4FE-E503-05677EB48D9F}"/>
              </a:ext>
            </a:extLst>
          </p:cNvPr>
          <p:cNvPicPr>
            <a:picLocks noChangeAspect="1"/>
          </p:cNvPicPr>
          <p:nvPr/>
        </p:nvPicPr>
        <p:blipFill>
          <a:blip r:embed="rId4"/>
          <a:stretch>
            <a:fillRect/>
          </a:stretch>
        </p:blipFill>
        <p:spPr>
          <a:xfrm>
            <a:off x="3043803" y="5425978"/>
            <a:ext cx="1190625" cy="200025"/>
          </a:xfrm>
          <a:prstGeom prst="rect">
            <a:avLst/>
          </a:prstGeom>
        </p:spPr>
      </p:pic>
      <p:pic>
        <p:nvPicPr>
          <p:cNvPr id="4" name="그림 3">
            <a:extLst>
              <a:ext uri="{FF2B5EF4-FFF2-40B4-BE49-F238E27FC236}">
                <a16:creationId xmlns:a16="http://schemas.microsoft.com/office/drawing/2014/main" id="{0DA95D2E-9698-2EAF-ED0A-6B9E5A755A18}"/>
              </a:ext>
            </a:extLst>
          </p:cNvPr>
          <p:cNvPicPr>
            <a:picLocks noChangeAspect="1"/>
          </p:cNvPicPr>
          <p:nvPr/>
        </p:nvPicPr>
        <p:blipFill>
          <a:blip r:embed="rId4"/>
          <a:stretch>
            <a:fillRect/>
          </a:stretch>
        </p:blipFill>
        <p:spPr>
          <a:xfrm>
            <a:off x="2036553" y="5927741"/>
            <a:ext cx="1190625" cy="200025"/>
          </a:xfrm>
          <a:prstGeom prst="rect">
            <a:avLst/>
          </a:prstGeom>
        </p:spPr>
      </p:pic>
      <p:pic>
        <p:nvPicPr>
          <p:cNvPr id="8" name="그림 7">
            <a:extLst>
              <a:ext uri="{FF2B5EF4-FFF2-40B4-BE49-F238E27FC236}">
                <a16:creationId xmlns:a16="http://schemas.microsoft.com/office/drawing/2014/main" id="{DFAABB2D-C51A-1C63-AF15-1BD6E0ADB01B}"/>
              </a:ext>
            </a:extLst>
          </p:cNvPr>
          <p:cNvPicPr>
            <a:picLocks noChangeAspect="1"/>
          </p:cNvPicPr>
          <p:nvPr/>
        </p:nvPicPr>
        <p:blipFill>
          <a:blip r:embed="rId5"/>
          <a:srcRect b="47126"/>
          <a:stretch>
            <a:fillRect/>
          </a:stretch>
        </p:blipFill>
        <p:spPr>
          <a:xfrm>
            <a:off x="7435965" y="1726296"/>
            <a:ext cx="4208248" cy="2004562"/>
          </a:xfrm>
          <a:prstGeom prst="rect">
            <a:avLst/>
          </a:prstGeom>
        </p:spPr>
      </p:pic>
      <p:pic>
        <p:nvPicPr>
          <p:cNvPr id="9" name="그림 8">
            <a:extLst>
              <a:ext uri="{FF2B5EF4-FFF2-40B4-BE49-F238E27FC236}">
                <a16:creationId xmlns:a16="http://schemas.microsoft.com/office/drawing/2014/main" id="{3B47BF3A-1074-345E-DE4C-70B4BAADA487}"/>
              </a:ext>
            </a:extLst>
          </p:cNvPr>
          <p:cNvPicPr>
            <a:picLocks noChangeAspect="1"/>
          </p:cNvPicPr>
          <p:nvPr/>
        </p:nvPicPr>
        <p:blipFill>
          <a:blip r:embed="rId6"/>
          <a:stretch>
            <a:fillRect/>
          </a:stretch>
        </p:blipFill>
        <p:spPr>
          <a:xfrm>
            <a:off x="7435965" y="3971177"/>
            <a:ext cx="4583453" cy="2328103"/>
          </a:xfrm>
          <a:prstGeom prst="rect">
            <a:avLst/>
          </a:prstGeom>
        </p:spPr>
      </p:pic>
    </p:spTree>
    <p:extLst>
      <p:ext uri="{BB962C8B-B14F-4D97-AF65-F5344CB8AC3E}">
        <p14:creationId xmlns:p14="http://schemas.microsoft.com/office/powerpoint/2010/main" val="171301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00E78-9210-FF90-4F92-673C21358A44}"/>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BC829FA7-3A46-1810-9471-79F6E52CA016}"/>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Sequence Length (+redundant states)</a:t>
            </a:r>
          </a:p>
        </p:txBody>
      </p:sp>
      <p:sp>
        <p:nvSpPr>
          <p:cNvPr id="7" name="직사각형 6">
            <a:extLst>
              <a:ext uri="{FF2B5EF4-FFF2-40B4-BE49-F238E27FC236}">
                <a16:creationId xmlns:a16="http://schemas.microsoft.com/office/drawing/2014/main" id="{FBD4785B-B759-1817-8204-32A5A2B60194}"/>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a:extLst>
              <a:ext uri="{FF2B5EF4-FFF2-40B4-BE49-F238E27FC236}">
                <a16:creationId xmlns:a16="http://schemas.microsoft.com/office/drawing/2014/main" id="{336CBBC0-82BE-19C2-C066-D6516B45D3B3}"/>
              </a:ext>
            </a:extLst>
          </p:cNvPr>
          <p:cNvGrpSpPr/>
          <p:nvPr/>
        </p:nvGrpSpPr>
        <p:grpSpPr>
          <a:xfrm>
            <a:off x="0" y="1"/>
            <a:ext cx="12192000" cy="355600"/>
            <a:chOff x="0" y="1"/>
            <a:chExt cx="8974987" cy="355600"/>
          </a:xfrm>
        </p:grpSpPr>
        <p:grpSp>
          <p:nvGrpSpPr>
            <p:cNvPr id="15" name="그룹 14">
              <a:extLst>
                <a:ext uri="{FF2B5EF4-FFF2-40B4-BE49-F238E27FC236}">
                  <a16:creationId xmlns:a16="http://schemas.microsoft.com/office/drawing/2014/main" id="{4AA63DCC-7BA2-04EA-B6C8-E5072C3CABD1}"/>
                </a:ext>
              </a:extLst>
            </p:cNvPr>
            <p:cNvGrpSpPr/>
            <p:nvPr/>
          </p:nvGrpSpPr>
          <p:grpSpPr>
            <a:xfrm>
              <a:off x="0" y="1"/>
              <a:ext cx="5996733" cy="355600"/>
              <a:chOff x="0" y="1"/>
              <a:chExt cx="6096000" cy="355600"/>
            </a:xfrm>
          </p:grpSpPr>
          <p:sp>
            <p:nvSpPr>
              <p:cNvPr id="17" name="직사각형 16">
                <a:extLst>
                  <a:ext uri="{FF2B5EF4-FFF2-40B4-BE49-F238E27FC236}">
                    <a16:creationId xmlns:a16="http://schemas.microsoft.com/office/drawing/2014/main" id="{192BF9AE-BC58-0BD3-43DF-E49C45390144}"/>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18" name="직사각형 17">
                <a:extLst>
                  <a:ext uri="{FF2B5EF4-FFF2-40B4-BE49-F238E27FC236}">
                    <a16:creationId xmlns:a16="http://schemas.microsoft.com/office/drawing/2014/main" id="{0E275448-DF25-C904-B75F-E7C87E73E1EE}"/>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16" name="직사각형 15">
              <a:extLst>
                <a:ext uri="{FF2B5EF4-FFF2-40B4-BE49-F238E27FC236}">
                  <a16:creationId xmlns:a16="http://schemas.microsoft.com/office/drawing/2014/main" id="{248A1C85-512D-5C1D-4A80-1D9DBBD5FB63}"/>
                </a:ext>
              </a:extLst>
            </p:cNvPr>
            <p:cNvSpPr/>
            <p:nvPr/>
          </p:nvSpPr>
          <p:spPr>
            <a:xfrm>
              <a:off x="5976620" y="1"/>
              <a:ext cx="2998367"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
        <p:nvSpPr>
          <p:cNvPr id="4" name="내용 개체 틀 3">
            <a:extLst>
              <a:ext uri="{FF2B5EF4-FFF2-40B4-BE49-F238E27FC236}">
                <a16:creationId xmlns:a16="http://schemas.microsoft.com/office/drawing/2014/main" id="{26891B23-7ECC-6E43-9BF8-416872A22515}"/>
              </a:ext>
            </a:extLst>
          </p:cNvPr>
          <p:cNvSpPr>
            <a:spLocks noGrp="1"/>
          </p:cNvSpPr>
          <p:nvPr>
            <p:ph idx="1"/>
          </p:nvPr>
        </p:nvSpPr>
        <p:spPr/>
        <p:txBody>
          <a:bodyPr>
            <a:normAutofit/>
          </a:bodyPr>
          <a:lstStyle/>
          <a:p>
            <a:r>
              <a:rPr lang="en-US" sz="2400" dirty="0"/>
              <a:t>Mergers only occur for pairs with long enough sequence lengths</a:t>
            </a:r>
          </a:p>
          <a:p>
            <a:r>
              <a:rPr lang="en-US" sz="2400" dirty="0"/>
              <a:t>Majority of output-matching hidden states do not merge, forming redundant states – a possible explanation is that some pairs never get close during training, thus not interact</a:t>
            </a:r>
          </a:p>
        </p:txBody>
      </p:sp>
      <p:pic>
        <p:nvPicPr>
          <p:cNvPr id="8" name="그림 7">
            <a:extLst>
              <a:ext uri="{FF2B5EF4-FFF2-40B4-BE49-F238E27FC236}">
                <a16:creationId xmlns:a16="http://schemas.microsoft.com/office/drawing/2014/main" id="{5028C7FA-A10B-A7F2-1E97-489903C726AB}"/>
              </a:ext>
            </a:extLst>
          </p:cNvPr>
          <p:cNvPicPr>
            <a:picLocks noChangeAspect="1"/>
          </p:cNvPicPr>
          <p:nvPr/>
        </p:nvPicPr>
        <p:blipFill>
          <a:blip r:embed="rId3"/>
          <a:stretch>
            <a:fillRect/>
          </a:stretch>
        </p:blipFill>
        <p:spPr>
          <a:xfrm>
            <a:off x="4035007" y="3429000"/>
            <a:ext cx="4251566" cy="3257693"/>
          </a:xfrm>
          <a:prstGeom prst="rect">
            <a:avLst/>
          </a:prstGeom>
        </p:spPr>
      </p:pic>
    </p:spTree>
    <p:extLst>
      <p:ext uri="{BB962C8B-B14F-4D97-AF65-F5344CB8AC3E}">
        <p14:creationId xmlns:p14="http://schemas.microsoft.com/office/powerpoint/2010/main" val="3067677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184F9-A192-8D35-6FEC-CBBF11C222C8}"/>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F8EB83BF-2372-689B-0D9C-FF8753295732}"/>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Weight Scale and Training Data Fraction (+phase transition)</a:t>
            </a:r>
          </a:p>
        </p:txBody>
      </p:sp>
      <p:sp>
        <p:nvSpPr>
          <p:cNvPr id="7" name="직사각형 6">
            <a:extLst>
              <a:ext uri="{FF2B5EF4-FFF2-40B4-BE49-F238E27FC236}">
                <a16:creationId xmlns:a16="http://schemas.microsoft.com/office/drawing/2014/main" id="{A79D502B-0EA0-0238-5259-81524A1020DC}"/>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a:extLst>
              <a:ext uri="{FF2B5EF4-FFF2-40B4-BE49-F238E27FC236}">
                <a16:creationId xmlns:a16="http://schemas.microsoft.com/office/drawing/2014/main" id="{1ADDAAFE-33CC-C47B-1F69-963B75DB170B}"/>
              </a:ext>
            </a:extLst>
          </p:cNvPr>
          <p:cNvGrpSpPr/>
          <p:nvPr/>
        </p:nvGrpSpPr>
        <p:grpSpPr>
          <a:xfrm>
            <a:off x="0" y="1"/>
            <a:ext cx="12192000" cy="355600"/>
            <a:chOff x="0" y="1"/>
            <a:chExt cx="8974987" cy="355600"/>
          </a:xfrm>
        </p:grpSpPr>
        <p:grpSp>
          <p:nvGrpSpPr>
            <p:cNvPr id="15" name="그룹 14">
              <a:extLst>
                <a:ext uri="{FF2B5EF4-FFF2-40B4-BE49-F238E27FC236}">
                  <a16:creationId xmlns:a16="http://schemas.microsoft.com/office/drawing/2014/main" id="{427FBE36-28E3-B0B0-29D8-4A87E397108B}"/>
                </a:ext>
              </a:extLst>
            </p:cNvPr>
            <p:cNvGrpSpPr/>
            <p:nvPr/>
          </p:nvGrpSpPr>
          <p:grpSpPr>
            <a:xfrm>
              <a:off x="0" y="1"/>
              <a:ext cx="5996733" cy="355600"/>
              <a:chOff x="0" y="1"/>
              <a:chExt cx="6096000" cy="355600"/>
            </a:xfrm>
          </p:grpSpPr>
          <p:sp>
            <p:nvSpPr>
              <p:cNvPr id="17" name="직사각형 16">
                <a:extLst>
                  <a:ext uri="{FF2B5EF4-FFF2-40B4-BE49-F238E27FC236}">
                    <a16:creationId xmlns:a16="http://schemas.microsoft.com/office/drawing/2014/main" id="{A82B25D2-F0A7-5106-9C5C-89696C9A1930}"/>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18" name="직사각형 17">
                <a:extLst>
                  <a:ext uri="{FF2B5EF4-FFF2-40B4-BE49-F238E27FC236}">
                    <a16:creationId xmlns:a16="http://schemas.microsoft.com/office/drawing/2014/main" id="{4DFD25BF-D359-1FD1-D9F5-C128E3FE33CC}"/>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16" name="직사각형 15">
              <a:extLst>
                <a:ext uri="{FF2B5EF4-FFF2-40B4-BE49-F238E27FC236}">
                  <a16:creationId xmlns:a16="http://schemas.microsoft.com/office/drawing/2014/main" id="{54C86CB9-BF43-BECE-C146-6CE5A1B6FC79}"/>
                </a:ext>
              </a:extLst>
            </p:cNvPr>
            <p:cNvSpPr/>
            <p:nvPr/>
          </p:nvSpPr>
          <p:spPr>
            <a:xfrm>
              <a:off x="5976620" y="1"/>
              <a:ext cx="2998367"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
        <p:nvSpPr>
          <p:cNvPr id="4" name="내용 개체 틀 3">
            <a:extLst>
              <a:ext uri="{FF2B5EF4-FFF2-40B4-BE49-F238E27FC236}">
                <a16:creationId xmlns:a16="http://schemas.microsoft.com/office/drawing/2014/main" id="{B10310C8-E722-C5FB-A300-6487653C2F9B}"/>
              </a:ext>
            </a:extLst>
          </p:cNvPr>
          <p:cNvSpPr>
            <a:spLocks noGrp="1"/>
          </p:cNvSpPr>
          <p:nvPr>
            <p:ph idx="1"/>
          </p:nvPr>
        </p:nvSpPr>
        <p:spPr/>
        <p:txBody>
          <a:bodyPr>
            <a:normAutofit/>
          </a:bodyPr>
          <a:lstStyle/>
          <a:p>
            <a:r>
              <a:rPr lang="en-US" sz="2400" dirty="0"/>
              <a:t>Sharp boundary in number of states and validation accuracy as initial weight scale (G) decreases and training data fraction increases (N)</a:t>
            </a:r>
          </a:p>
        </p:txBody>
      </p:sp>
      <p:pic>
        <p:nvPicPr>
          <p:cNvPr id="5" name="그림 4">
            <a:extLst>
              <a:ext uri="{FF2B5EF4-FFF2-40B4-BE49-F238E27FC236}">
                <a16:creationId xmlns:a16="http://schemas.microsoft.com/office/drawing/2014/main" id="{089B978E-5FE9-D710-E780-B8A0E2ED48A4}"/>
              </a:ext>
            </a:extLst>
          </p:cNvPr>
          <p:cNvPicPr>
            <a:picLocks noChangeAspect="1"/>
          </p:cNvPicPr>
          <p:nvPr/>
        </p:nvPicPr>
        <p:blipFill>
          <a:blip r:embed="rId3"/>
          <a:stretch>
            <a:fillRect/>
          </a:stretch>
        </p:blipFill>
        <p:spPr>
          <a:xfrm>
            <a:off x="2830333" y="2958100"/>
            <a:ext cx="6455133" cy="2939265"/>
          </a:xfrm>
          <a:prstGeom prst="rect">
            <a:avLst/>
          </a:prstGeom>
        </p:spPr>
      </p:pic>
    </p:spTree>
    <p:extLst>
      <p:ext uri="{BB962C8B-B14F-4D97-AF65-F5344CB8AC3E}">
        <p14:creationId xmlns:p14="http://schemas.microsoft.com/office/powerpoint/2010/main" val="382133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A4242-53C6-FD5A-7291-861F9ABEB275}"/>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0F537CDB-893D-BF64-9E2F-88A989501F6C}"/>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Application to Transformer</a:t>
            </a:r>
          </a:p>
        </p:txBody>
      </p:sp>
      <p:sp>
        <p:nvSpPr>
          <p:cNvPr id="7" name="직사각형 6">
            <a:extLst>
              <a:ext uri="{FF2B5EF4-FFF2-40B4-BE49-F238E27FC236}">
                <a16:creationId xmlns:a16="http://schemas.microsoft.com/office/drawing/2014/main" id="{FD1C5389-893B-9D4F-AC4B-4043CF019181}"/>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a:extLst>
              <a:ext uri="{FF2B5EF4-FFF2-40B4-BE49-F238E27FC236}">
                <a16:creationId xmlns:a16="http://schemas.microsoft.com/office/drawing/2014/main" id="{57254483-A86A-8B58-475D-C172BA0341BE}"/>
              </a:ext>
            </a:extLst>
          </p:cNvPr>
          <p:cNvGrpSpPr/>
          <p:nvPr/>
        </p:nvGrpSpPr>
        <p:grpSpPr>
          <a:xfrm>
            <a:off x="0" y="1"/>
            <a:ext cx="12192000" cy="355600"/>
            <a:chOff x="0" y="1"/>
            <a:chExt cx="8974987" cy="355600"/>
          </a:xfrm>
        </p:grpSpPr>
        <p:grpSp>
          <p:nvGrpSpPr>
            <p:cNvPr id="15" name="그룹 14">
              <a:extLst>
                <a:ext uri="{FF2B5EF4-FFF2-40B4-BE49-F238E27FC236}">
                  <a16:creationId xmlns:a16="http://schemas.microsoft.com/office/drawing/2014/main" id="{8455120B-941C-7C16-5C11-4F35FB90FE5D}"/>
                </a:ext>
              </a:extLst>
            </p:cNvPr>
            <p:cNvGrpSpPr/>
            <p:nvPr/>
          </p:nvGrpSpPr>
          <p:grpSpPr>
            <a:xfrm>
              <a:off x="0" y="1"/>
              <a:ext cx="5996733" cy="355600"/>
              <a:chOff x="0" y="1"/>
              <a:chExt cx="6096000" cy="355600"/>
            </a:xfrm>
          </p:grpSpPr>
          <p:sp>
            <p:nvSpPr>
              <p:cNvPr id="17" name="직사각형 16">
                <a:extLst>
                  <a:ext uri="{FF2B5EF4-FFF2-40B4-BE49-F238E27FC236}">
                    <a16:creationId xmlns:a16="http://schemas.microsoft.com/office/drawing/2014/main" id="{07AC8BF7-64EF-26FB-E21C-52768F8F7EDB}"/>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18" name="직사각형 17">
                <a:extLst>
                  <a:ext uri="{FF2B5EF4-FFF2-40B4-BE49-F238E27FC236}">
                    <a16:creationId xmlns:a16="http://schemas.microsoft.com/office/drawing/2014/main" id="{62631E5D-469B-017C-E99D-CB89BF488D89}"/>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16" name="직사각형 15">
              <a:extLst>
                <a:ext uri="{FF2B5EF4-FFF2-40B4-BE49-F238E27FC236}">
                  <a16:creationId xmlns:a16="http://schemas.microsoft.com/office/drawing/2014/main" id="{31727010-E501-64D8-58ED-D357B86344C3}"/>
                </a:ext>
              </a:extLst>
            </p:cNvPr>
            <p:cNvSpPr/>
            <p:nvPr/>
          </p:nvSpPr>
          <p:spPr>
            <a:xfrm>
              <a:off x="5976620" y="1"/>
              <a:ext cx="2998367"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
        <p:nvSpPr>
          <p:cNvPr id="4" name="내용 개체 틀 3">
            <a:extLst>
              <a:ext uri="{FF2B5EF4-FFF2-40B4-BE49-F238E27FC236}">
                <a16:creationId xmlns:a16="http://schemas.microsoft.com/office/drawing/2014/main" id="{C9EF0D15-E8A6-682C-8CFD-C693041998C5}"/>
              </a:ext>
            </a:extLst>
          </p:cNvPr>
          <p:cNvSpPr>
            <a:spLocks noGrp="1"/>
          </p:cNvSpPr>
          <p:nvPr>
            <p:ph idx="1"/>
          </p:nvPr>
        </p:nvSpPr>
        <p:spPr/>
        <p:txBody>
          <a:bodyPr>
            <a:normAutofit/>
          </a:bodyPr>
          <a:lstStyle/>
          <a:p>
            <a:r>
              <a:rPr lang="en-US" sz="2300" dirty="0"/>
              <a:t>Attention in Transformer exhibit merger, leading to a decrease in validation loss</a:t>
            </a:r>
          </a:p>
          <a:p>
            <a:r>
              <a:rPr lang="en-US" sz="2300" dirty="0"/>
              <a:t>However, hidden states outside attention did not show the same pattern</a:t>
            </a:r>
          </a:p>
        </p:txBody>
      </p:sp>
      <p:pic>
        <p:nvPicPr>
          <p:cNvPr id="3" name="그림 2">
            <a:extLst>
              <a:ext uri="{FF2B5EF4-FFF2-40B4-BE49-F238E27FC236}">
                <a16:creationId xmlns:a16="http://schemas.microsoft.com/office/drawing/2014/main" id="{42EC7CC4-AB8F-235A-CF5C-0A8E1895DC29}"/>
              </a:ext>
            </a:extLst>
          </p:cNvPr>
          <p:cNvPicPr>
            <a:picLocks noChangeAspect="1"/>
          </p:cNvPicPr>
          <p:nvPr/>
        </p:nvPicPr>
        <p:blipFill>
          <a:blip r:embed="rId3"/>
          <a:stretch>
            <a:fillRect/>
          </a:stretch>
        </p:blipFill>
        <p:spPr>
          <a:xfrm>
            <a:off x="4073107" y="3192779"/>
            <a:ext cx="3914347" cy="3219593"/>
          </a:xfrm>
          <a:prstGeom prst="rect">
            <a:avLst/>
          </a:prstGeom>
        </p:spPr>
      </p:pic>
    </p:spTree>
    <p:extLst>
      <p:ext uri="{BB962C8B-B14F-4D97-AF65-F5344CB8AC3E}">
        <p14:creationId xmlns:p14="http://schemas.microsoft.com/office/powerpoint/2010/main" val="46014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2E36-CF2F-E2E7-C9B9-B845F443F24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9F60DD2-E519-68D9-4DB3-C8B0A6E77BF4}"/>
              </a:ext>
            </a:extLst>
          </p:cNvPr>
          <p:cNvSpPr>
            <a:spLocks noGrp="1"/>
          </p:cNvSpPr>
          <p:nvPr>
            <p:ph type="ctrTitle"/>
          </p:nvPr>
        </p:nvSpPr>
        <p:spPr>
          <a:xfrm>
            <a:off x="152400" y="1061760"/>
            <a:ext cx="11874500" cy="2387600"/>
          </a:xfrm>
        </p:spPr>
        <p:txBody>
          <a:bodyPr>
            <a:normAutofit/>
          </a:bodyPr>
          <a:lstStyle/>
          <a:p>
            <a:pPr>
              <a:lnSpc>
                <a:spcPct val="120000"/>
              </a:lnSpc>
            </a:pPr>
            <a:r>
              <a:rPr lang="en-US" altLang="ko-KR" sz="3200" b="1" dirty="0"/>
              <a:t>Thank You</a:t>
            </a:r>
            <a:endParaRPr lang="ko-KR" altLang="en-US" sz="3200" dirty="0"/>
          </a:p>
        </p:txBody>
      </p:sp>
      <p:sp>
        <p:nvSpPr>
          <p:cNvPr id="6" name="TextBox 5">
            <a:extLst>
              <a:ext uri="{FF2B5EF4-FFF2-40B4-BE49-F238E27FC236}">
                <a16:creationId xmlns:a16="http://schemas.microsoft.com/office/drawing/2014/main" id="{3B287D12-96EF-DBAE-CD8C-70A09393228D}"/>
              </a:ext>
            </a:extLst>
          </p:cNvPr>
          <p:cNvSpPr txBox="1"/>
          <p:nvPr/>
        </p:nvSpPr>
        <p:spPr>
          <a:xfrm>
            <a:off x="335279" y="372706"/>
            <a:ext cx="4266537" cy="338554"/>
          </a:xfrm>
          <a:prstGeom prst="rect">
            <a:avLst/>
          </a:prstGeom>
          <a:noFill/>
        </p:spPr>
        <p:txBody>
          <a:bodyPr wrap="square" rtlCol="0">
            <a:spAutoFit/>
          </a:bodyPr>
          <a:lstStyle/>
          <a:p>
            <a:r>
              <a:rPr lang="en-US" altLang="ko-KR" sz="1600" b="1" dirty="0">
                <a:solidFill>
                  <a:schemeClr val="bg2">
                    <a:lumMod val="75000"/>
                  </a:schemeClr>
                </a:solidFill>
              </a:rPr>
              <a:t>2025.07.01 Lab Seminar</a:t>
            </a:r>
            <a:endParaRPr lang="ko-KR" altLang="en-US" sz="1600" b="1" dirty="0">
              <a:solidFill>
                <a:schemeClr val="bg2">
                  <a:lumMod val="75000"/>
                </a:schemeClr>
              </a:solidFill>
            </a:endParaRPr>
          </a:p>
        </p:txBody>
      </p:sp>
      <p:sp>
        <p:nvSpPr>
          <p:cNvPr id="5" name="직사각형 4">
            <a:extLst>
              <a:ext uri="{FF2B5EF4-FFF2-40B4-BE49-F238E27FC236}">
                <a16:creationId xmlns:a16="http://schemas.microsoft.com/office/drawing/2014/main" id="{DE00B22F-17A6-142D-4383-188B9EE23804}"/>
              </a:ext>
            </a:extLst>
          </p:cNvPr>
          <p:cNvSpPr/>
          <p:nvPr/>
        </p:nvSpPr>
        <p:spPr>
          <a:xfrm>
            <a:off x="0" y="6714759"/>
            <a:ext cx="12192000" cy="131039"/>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2353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0D21B-2B29-DC6A-C0E4-3CC615449AF1}"/>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53AEBB1D-B9A6-4DE5-45D5-493A67706518}"/>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Introduction</a:t>
            </a:r>
            <a:endParaRPr lang="ko-KR" altLang="en-US" sz="2800" b="1" dirty="0"/>
          </a:p>
        </p:txBody>
      </p:sp>
      <p:sp>
        <p:nvSpPr>
          <p:cNvPr id="7" name="직사각형 6">
            <a:extLst>
              <a:ext uri="{FF2B5EF4-FFF2-40B4-BE49-F238E27FC236}">
                <a16:creationId xmlns:a16="http://schemas.microsoft.com/office/drawing/2014/main" id="{61622B76-06FC-06C6-FD59-EB886F46ED06}"/>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내용 개체 틀 2">
            <a:extLst>
              <a:ext uri="{FF2B5EF4-FFF2-40B4-BE49-F238E27FC236}">
                <a16:creationId xmlns:a16="http://schemas.microsoft.com/office/drawing/2014/main" id="{E84BA85D-362F-C4A0-4ECE-9B66F2A528F8}"/>
              </a:ext>
            </a:extLst>
          </p:cNvPr>
          <p:cNvSpPr>
            <a:spLocks noGrp="1"/>
          </p:cNvSpPr>
          <p:nvPr>
            <p:ph idx="1"/>
          </p:nvPr>
        </p:nvSpPr>
        <p:spPr>
          <a:xfrm>
            <a:off x="838200" y="1825625"/>
            <a:ext cx="10515600" cy="4351338"/>
          </a:xfrm>
        </p:spPr>
        <p:txBody>
          <a:bodyPr>
            <a:normAutofit/>
          </a:bodyPr>
          <a:lstStyle/>
          <a:p>
            <a:r>
              <a:rPr lang="en-US" altLang="ko-KR" sz="2400" dirty="0"/>
              <a:t>Parity Task: 0 if even number of 1s, 1 if odd number of 1s in a sequence</a:t>
            </a:r>
          </a:p>
        </p:txBody>
      </p:sp>
      <p:pic>
        <p:nvPicPr>
          <p:cNvPr id="15" name="그림 14">
            <a:extLst>
              <a:ext uri="{FF2B5EF4-FFF2-40B4-BE49-F238E27FC236}">
                <a16:creationId xmlns:a16="http://schemas.microsoft.com/office/drawing/2014/main" id="{0EAD9468-805F-67E2-4254-1CA1A86CCA44}"/>
              </a:ext>
            </a:extLst>
          </p:cNvPr>
          <p:cNvPicPr>
            <a:picLocks noChangeAspect="1"/>
          </p:cNvPicPr>
          <p:nvPr/>
        </p:nvPicPr>
        <p:blipFill>
          <a:blip r:embed="rId3"/>
          <a:srcRect t="14767" r="75706" b="48691"/>
          <a:stretch>
            <a:fillRect/>
          </a:stretch>
        </p:blipFill>
        <p:spPr>
          <a:xfrm>
            <a:off x="3629974" y="3742660"/>
            <a:ext cx="1154677" cy="776177"/>
          </a:xfrm>
          <a:prstGeom prst="rect">
            <a:avLst/>
          </a:prstGeom>
        </p:spPr>
      </p:pic>
    </p:spTree>
    <p:extLst>
      <p:ext uri="{BB962C8B-B14F-4D97-AF65-F5344CB8AC3E}">
        <p14:creationId xmlns:p14="http://schemas.microsoft.com/office/powerpoint/2010/main" val="5432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D54D0-F7D1-F6A0-BB81-75423DB89BFE}"/>
            </a:ext>
          </a:extLst>
        </p:cNvPr>
        <p:cNvGrpSpPr/>
        <p:nvPr/>
      </p:nvGrpSpPr>
      <p:grpSpPr>
        <a:xfrm>
          <a:off x="0" y="0"/>
          <a:ext cx="0" cy="0"/>
          <a:chOff x="0" y="0"/>
          <a:chExt cx="0" cy="0"/>
        </a:xfrm>
      </p:grpSpPr>
      <p:sp>
        <p:nvSpPr>
          <p:cNvPr id="2" name="내용 개체 틀 2">
            <a:extLst>
              <a:ext uri="{FF2B5EF4-FFF2-40B4-BE49-F238E27FC236}">
                <a16:creationId xmlns:a16="http://schemas.microsoft.com/office/drawing/2014/main" id="{733AAF7A-0349-103B-5BF8-0C2EA20063EA}"/>
              </a:ext>
            </a:extLst>
          </p:cNvPr>
          <p:cNvSpPr>
            <a:spLocks noGrp="1"/>
          </p:cNvSpPr>
          <p:nvPr>
            <p:ph idx="1"/>
          </p:nvPr>
        </p:nvSpPr>
        <p:spPr>
          <a:xfrm>
            <a:off x="838200" y="1825625"/>
            <a:ext cx="10515600" cy="4351338"/>
          </a:xfrm>
        </p:spPr>
        <p:txBody>
          <a:bodyPr>
            <a:normAutofit/>
          </a:bodyPr>
          <a:lstStyle/>
          <a:p>
            <a:r>
              <a:rPr lang="en-US" altLang="ko-KR" sz="2400" dirty="0"/>
              <a:t>Even when RNN is trained only with short sequences, it generalizes infinitely to infinitely long sequences</a:t>
            </a:r>
          </a:p>
          <a:p>
            <a:r>
              <a:rPr lang="en-US" altLang="ko-KR" sz="2400" dirty="0"/>
              <a:t>Moreover, it happens in two-phase which is interesting</a:t>
            </a:r>
          </a:p>
        </p:txBody>
      </p:sp>
      <p:sp>
        <p:nvSpPr>
          <p:cNvPr id="6" name="제목 1">
            <a:extLst>
              <a:ext uri="{FF2B5EF4-FFF2-40B4-BE49-F238E27FC236}">
                <a16:creationId xmlns:a16="http://schemas.microsoft.com/office/drawing/2014/main" id="{4BA886B9-71DC-5370-0D4A-C32E083AD1B5}"/>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Introduction</a:t>
            </a:r>
            <a:endParaRPr lang="ko-KR" altLang="en-US" sz="2800" b="1" dirty="0"/>
          </a:p>
        </p:txBody>
      </p:sp>
      <p:sp>
        <p:nvSpPr>
          <p:cNvPr id="7" name="직사각형 6">
            <a:extLst>
              <a:ext uri="{FF2B5EF4-FFF2-40B4-BE49-F238E27FC236}">
                <a16:creationId xmlns:a16="http://schemas.microsoft.com/office/drawing/2014/main" id="{570FE43B-254E-8A7E-9C00-9AE8CAB7129A}"/>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99AA1640-16F2-7FD7-2DF1-3DE5A3D4FB95}"/>
              </a:ext>
            </a:extLst>
          </p:cNvPr>
          <p:cNvPicPr>
            <a:picLocks noChangeAspect="1"/>
          </p:cNvPicPr>
          <p:nvPr/>
        </p:nvPicPr>
        <p:blipFill>
          <a:blip r:embed="rId3"/>
          <a:stretch>
            <a:fillRect/>
          </a:stretch>
        </p:blipFill>
        <p:spPr>
          <a:xfrm>
            <a:off x="3629974" y="3429000"/>
            <a:ext cx="4752975" cy="2124075"/>
          </a:xfrm>
          <a:prstGeom prst="rect">
            <a:avLst/>
          </a:prstGeom>
        </p:spPr>
      </p:pic>
    </p:spTree>
    <p:extLst>
      <p:ext uri="{BB962C8B-B14F-4D97-AF65-F5344CB8AC3E}">
        <p14:creationId xmlns:p14="http://schemas.microsoft.com/office/powerpoint/2010/main" val="159294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66C1D063-A443-4536-80AB-3D9C3063A452}"/>
              </a:ext>
            </a:extLst>
          </p:cNvPr>
          <p:cNvSpPr>
            <a:spLocks noGrp="1"/>
          </p:cNvSpPr>
          <p:nvPr>
            <p:ph idx="1"/>
          </p:nvPr>
        </p:nvSpPr>
        <p:spPr/>
        <p:txBody>
          <a:bodyPr>
            <a:normAutofit/>
          </a:bodyPr>
          <a:lstStyle/>
          <a:p>
            <a:pPr marL="0" indent="0">
              <a:buNone/>
            </a:pPr>
            <a:r>
              <a:rPr lang="en-US" altLang="ko-KR" dirty="0"/>
              <a:t>Why and how does RNN generalize an algorithm in such a way instead of simply interpolating?</a:t>
            </a:r>
          </a:p>
          <a:p>
            <a:pPr marL="0" indent="0">
              <a:buNone/>
            </a:pPr>
            <a:endParaRPr lang="en-US" altLang="ko-KR" dirty="0"/>
          </a:p>
          <a:p>
            <a:pPr marL="0" indent="0">
              <a:buNone/>
            </a:pPr>
            <a:r>
              <a:rPr lang="en-US" altLang="ko-KR" dirty="0"/>
              <a:t>&gt; Explanation based on interaction theory </a:t>
            </a:r>
            <a:br>
              <a:rPr lang="en-US" altLang="ko-KR" dirty="0"/>
            </a:br>
            <a:r>
              <a:rPr lang="en-US" altLang="ko-KR" dirty="0"/>
              <a:t>   and merger dynamics</a:t>
            </a:r>
          </a:p>
        </p:txBody>
      </p:sp>
      <p:sp>
        <p:nvSpPr>
          <p:cNvPr id="6" name="제목 1">
            <a:extLst>
              <a:ext uri="{FF2B5EF4-FFF2-40B4-BE49-F238E27FC236}">
                <a16:creationId xmlns:a16="http://schemas.microsoft.com/office/drawing/2014/main" id="{F7134CB1-4841-464B-9CCE-8F629A7996AE}"/>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Introduction</a:t>
            </a:r>
            <a:endParaRPr lang="ko-KR" altLang="en-US" sz="2800" b="1" dirty="0"/>
          </a:p>
        </p:txBody>
      </p:sp>
      <p:sp>
        <p:nvSpPr>
          <p:cNvPr id="7" name="직사각형 6">
            <a:extLst>
              <a:ext uri="{FF2B5EF4-FFF2-40B4-BE49-F238E27FC236}">
                <a16:creationId xmlns:a16="http://schemas.microsoft.com/office/drawing/2014/main" id="{21C61E0D-5AD8-4D54-A7E1-1800BF9DC80C}"/>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5483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DFB25-A009-0203-677D-44E13917DF30}"/>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E009F19F-3C1B-518C-9BCD-C181D296696B}"/>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Deterministic Finite Automata (DFA) of RNN</a:t>
            </a:r>
          </a:p>
        </p:txBody>
      </p:sp>
      <p:sp>
        <p:nvSpPr>
          <p:cNvPr id="7" name="직사각형 6">
            <a:extLst>
              <a:ext uri="{FF2B5EF4-FFF2-40B4-BE49-F238E27FC236}">
                <a16:creationId xmlns:a16="http://schemas.microsoft.com/office/drawing/2014/main" id="{E05A0E0B-5073-E776-A3CC-EFE33EC9D673}"/>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내용 개체 틀 2">
            <a:extLst>
              <a:ext uri="{FF2B5EF4-FFF2-40B4-BE49-F238E27FC236}">
                <a16:creationId xmlns:a16="http://schemas.microsoft.com/office/drawing/2014/main" id="{CEEB7E68-C2A1-EF2C-24B0-35783D7EA332}"/>
              </a:ext>
            </a:extLst>
          </p:cNvPr>
          <p:cNvSpPr>
            <a:spLocks noGrp="1"/>
          </p:cNvSpPr>
          <p:nvPr>
            <p:ph idx="1"/>
          </p:nvPr>
        </p:nvSpPr>
        <p:spPr>
          <a:xfrm>
            <a:off x="838200" y="1825625"/>
            <a:ext cx="4871720" cy="4351338"/>
          </a:xfrm>
        </p:spPr>
        <p:txBody>
          <a:bodyPr>
            <a:normAutofit/>
          </a:bodyPr>
          <a:lstStyle/>
          <a:p>
            <a:r>
              <a:rPr lang="en-US" altLang="ko-KR" sz="2400" dirty="0"/>
              <a:t>RNN</a:t>
            </a:r>
          </a:p>
          <a:p>
            <a:endParaRPr lang="en-US" altLang="ko-KR" sz="2400" dirty="0"/>
          </a:p>
          <a:p>
            <a:endParaRPr lang="en-US" altLang="ko-KR" sz="2400" dirty="0"/>
          </a:p>
          <a:p>
            <a:pPr marL="0" indent="0">
              <a:buNone/>
            </a:pPr>
            <a:endParaRPr lang="en-US" altLang="ko-KR" sz="2400" dirty="0"/>
          </a:p>
          <a:p>
            <a:r>
              <a:rPr lang="en-US" altLang="ko-KR" sz="2400" dirty="0"/>
              <a:t>DFA</a:t>
            </a:r>
            <a:br>
              <a:rPr lang="en-US" altLang="ko-KR" sz="2400" dirty="0"/>
            </a:br>
            <a:r>
              <a:rPr lang="en-US" altLang="ko-KR" sz="2400" dirty="0"/>
              <a:t>(tuple; algebraic structure)</a:t>
            </a:r>
          </a:p>
          <a:p>
            <a:pPr marL="0" indent="0">
              <a:buNone/>
            </a:pPr>
            <a:endParaRPr lang="en-US" altLang="ko-KR" sz="2400" dirty="0"/>
          </a:p>
        </p:txBody>
      </p:sp>
      <p:pic>
        <p:nvPicPr>
          <p:cNvPr id="12" name="그림 11">
            <a:extLst>
              <a:ext uri="{FF2B5EF4-FFF2-40B4-BE49-F238E27FC236}">
                <a16:creationId xmlns:a16="http://schemas.microsoft.com/office/drawing/2014/main" id="{D6BFC7E9-A434-A8DC-976E-6E34E009C380}"/>
              </a:ext>
            </a:extLst>
          </p:cNvPr>
          <p:cNvPicPr>
            <a:picLocks noChangeAspect="1"/>
          </p:cNvPicPr>
          <p:nvPr/>
        </p:nvPicPr>
        <p:blipFill>
          <a:blip r:embed="rId3"/>
          <a:stretch>
            <a:fillRect/>
          </a:stretch>
        </p:blipFill>
        <p:spPr>
          <a:xfrm>
            <a:off x="1686560" y="4616867"/>
            <a:ext cx="3337242" cy="880328"/>
          </a:xfrm>
          <a:prstGeom prst="rect">
            <a:avLst/>
          </a:prstGeom>
        </p:spPr>
      </p:pic>
      <p:pic>
        <p:nvPicPr>
          <p:cNvPr id="14" name="그림 13">
            <a:extLst>
              <a:ext uri="{FF2B5EF4-FFF2-40B4-BE49-F238E27FC236}">
                <a16:creationId xmlns:a16="http://schemas.microsoft.com/office/drawing/2014/main" id="{9EDF341E-FA0A-4236-0320-0E35604EB0DF}"/>
              </a:ext>
            </a:extLst>
          </p:cNvPr>
          <p:cNvPicPr>
            <a:picLocks noChangeAspect="1"/>
          </p:cNvPicPr>
          <p:nvPr/>
        </p:nvPicPr>
        <p:blipFill>
          <a:blip r:embed="rId4"/>
          <a:stretch>
            <a:fillRect/>
          </a:stretch>
        </p:blipFill>
        <p:spPr>
          <a:xfrm>
            <a:off x="2323782" y="2561908"/>
            <a:ext cx="1895475" cy="733425"/>
          </a:xfrm>
          <a:prstGeom prst="rect">
            <a:avLst/>
          </a:prstGeom>
        </p:spPr>
      </p:pic>
      <p:sp>
        <p:nvSpPr>
          <p:cNvPr id="15" name="내용 개체 틀 2">
            <a:extLst>
              <a:ext uri="{FF2B5EF4-FFF2-40B4-BE49-F238E27FC236}">
                <a16:creationId xmlns:a16="http://schemas.microsoft.com/office/drawing/2014/main" id="{F7A416D1-7148-A6E6-860E-3294D3548413}"/>
              </a:ext>
            </a:extLst>
          </p:cNvPr>
          <p:cNvSpPr txBox="1">
            <a:spLocks/>
          </p:cNvSpPr>
          <p:nvPr/>
        </p:nvSpPr>
        <p:spPr>
          <a:xfrm>
            <a:off x="6116003" y="1825625"/>
            <a:ext cx="487172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a:t>DFA extraction from RNN</a:t>
            </a:r>
            <a:br>
              <a:rPr lang="en-US" altLang="ko-KR" sz="2400" dirty="0"/>
            </a:br>
            <a:r>
              <a:rPr lang="en-US" altLang="ko-KR" sz="2400" dirty="0"/>
              <a:t>(basically a Markov Chain)</a:t>
            </a:r>
          </a:p>
        </p:txBody>
      </p:sp>
      <p:pic>
        <p:nvPicPr>
          <p:cNvPr id="17" name="그림 16">
            <a:extLst>
              <a:ext uri="{FF2B5EF4-FFF2-40B4-BE49-F238E27FC236}">
                <a16:creationId xmlns:a16="http://schemas.microsoft.com/office/drawing/2014/main" id="{EBF41B00-18EF-8F67-1279-B9DB83B69EB2}"/>
              </a:ext>
            </a:extLst>
          </p:cNvPr>
          <p:cNvPicPr>
            <a:picLocks noChangeAspect="1"/>
          </p:cNvPicPr>
          <p:nvPr/>
        </p:nvPicPr>
        <p:blipFill>
          <a:blip r:embed="rId5"/>
          <a:stretch>
            <a:fillRect/>
          </a:stretch>
        </p:blipFill>
        <p:spPr>
          <a:xfrm>
            <a:off x="7078027" y="2630488"/>
            <a:ext cx="4025563" cy="2741612"/>
          </a:xfrm>
          <a:prstGeom prst="rect">
            <a:avLst/>
          </a:prstGeom>
        </p:spPr>
      </p:pic>
      <p:grpSp>
        <p:nvGrpSpPr>
          <p:cNvPr id="9" name="그룹 8">
            <a:extLst>
              <a:ext uri="{FF2B5EF4-FFF2-40B4-BE49-F238E27FC236}">
                <a16:creationId xmlns:a16="http://schemas.microsoft.com/office/drawing/2014/main" id="{E8F8E469-FE0B-7132-6855-612CC3EDF294}"/>
              </a:ext>
            </a:extLst>
          </p:cNvPr>
          <p:cNvGrpSpPr/>
          <p:nvPr/>
        </p:nvGrpSpPr>
        <p:grpSpPr>
          <a:xfrm>
            <a:off x="0" y="1"/>
            <a:ext cx="12192000" cy="355600"/>
            <a:chOff x="0" y="1"/>
            <a:chExt cx="8974987" cy="355600"/>
          </a:xfrm>
        </p:grpSpPr>
        <p:grpSp>
          <p:nvGrpSpPr>
            <p:cNvPr id="2" name="그룹 1">
              <a:extLst>
                <a:ext uri="{FF2B5EF4-FFF2-40B4-BE49-F238E27FC236}">
                  <a16:creationId xmlns:a16="http://schemas.microsoft.com/office/drawing/2014/main" id="{5BD7AD9B-771C-8DF8-7253-0A229A446110}"/>
                </a:ext>
              </a:extLst>
            </p:cNvPr>
            <p:cNvGrpSpPr/>
            <p:nvPr/>
          </p:nvGrpSpPr>
          <p:grpSpPr>
            <a:xfrm>
              <a:off x="0" y="1"/>
              <a:ext cx="5996733" cy="355600"/>
              <a:chOff x="0" y="1"/>
              <a:chExt cx="6096000" cy="355600"/>
            </a:xfrm>
          </p:grpSpPr>
          <p:sp>
            <p:nvSpPr>
              <p:cNvPr id="3" name="직사각형 2">
                <a:extLst>
                  <a:ext uri="{FF2B5EF4-FFF2-40B4-BE49-F238E27FC236}">
                    <a16:creationId xmlns:a16="http://schemas.microsoft.com/office/drawing/2014/main" id="{40ED25D9-D689-1344-DB0A-89A16976A728}"/>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4" name="직사각형 3">
                <a:extLst>
                  <a:ext uri="{FF2B5EF4-FFF2-40B4-BE49-F238E27FC236}">
                    <a16:creationId xmlns:a16="http://schemas.microsoft.com/office/drawing/2014/main" id="{5353F2E9-5220-EB4D-6F86-3CF494ED31F7}"/>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8" name="직사각형 7">
              <a:extLst>
                <a:ext uri="{FF2B5EF4-FFF2-40B4-BE49-F238E27FC236}">
                  <a16:creationId xmlns:a16="http://schemas.microsoft.com/office/drawing/2014/main" id="{E5DF57F6-B966-1D87-898B-7C63C18BE911}"/>
                </a:ext>
              </a:extLst>
            </p:cNvPr>
            <p:cNvSpPr/>
            <p:nvPr/>
          </p:nvSpPr>
          <p:spPr>
            <a:xfrm>
              <a:off x="5976620" y="1"/>
              <a:ext cx="2998367"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Tree>
    <p:extLst>
      <p:ext uri="{BB962C8B-B14F-4D97-AF65-F5344CB8AC3E}">
        <p14:creationId xmlns:p14="http://schemas.microsoft.com/office/powerpoint/2010/main" val="33854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DC423-F93E-A3CC-D686-D32DBFC6198D}"/>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48E989BD-ECAF-5C48-FDA4-43845BEA3EC0}"/>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Automata During Training</a:t>
            </a:r>
          </a:p>
        </p:txBody>
      </p:sp>
      <p:sp>
        <p:nvSpPr>
          <p:cNvPr id="7" name="직사각형 6">
            <a:extLst>
              <a:ext uri="{FF2B5EF4-FFF2-40B4-BE49-F238E27FC236}">
                <a16:creationId xmlns:a16="http://schemas.microsoft.com/office/drawing/2014/main" id="{5B59189B-EDE8-F594-31C8-1FC17DC074B3}"/>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a:extLst>
              <a:ext uri="{FF2B5EF4-FFF2-40B4-BE49-F238E27FC236}">
                <a16:creationId xmlns:a16="http://schemas.microsoft.com/office/drawing/2014/main" id="{8049ACE3-00FF-E3F4-55E1-2F1CF8AED673}"/>
              </a:ext>
            </a:extLst>
          </p:cNvPr>
          <p:cNvPicPr>
            <a:picLocks noChangeAspect="1"/>
          </p:cNvPicPr>
          <p:nvPr/>
        </p:nvPicPr>
        <p:blipFill>
          <a:blip r:embed="rId3"/>
          <a:stretch>
            <a:fillRect/>
          </a:stretch>
        </p:blipFill>
        <p:spPr>
          <a:xfrm>
            <a:off x="1669573" y="1478280"/>
            <a:ext cx="7830979" cy="3977640"/>
          </a:xfrm>
          <a:prstGeom prst="rect">
            <a:avLst/>
          </a:prstGeom>
        </p:spPr>
      </p:pic>
      <p:sp>
        <p:nvSpPr>
          <p:cNvPr id="13" name="직사각형 12">
            <a:extLst>
              <a:ext uri="{FF2B5EF4-FFF2-40B4-BE49-F238E27FC236}">
                <a16:creationId xmlns:a16="http://schemas.microsoft.com/office/drawing/2014/main" id="{87F7E7AA-CE9A-9290-4D0F-6C84EC6B4A8B}"/>
              </a:ext>
            </a:extLst>
          </p:cNvPr>
          <p:cNvSpPr/>
          <p:nvPr/>
        </p:nvSpPr>
        <p:spPr>
          <a:xfrm>
            <a:off x="94649" y="5354320"/>
            <a:ext cx="3542631" cy="1087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Initially few states and</a:t>
            </a:r>
            <a:br>
              <a:rPr lang="en-US" dirty="0">
                <a:solidFill>
                  <a:schemeClr val="tx1"/>
                </a:solidFill>
              </a:rPr>
            </a:br>
            <a:r>
              <a:rPr lang="en-US" dirty="0">
                <a:solidFill>
                  <a:schemeClr val="tx1"/>
                </a:solidFill>
              </a:rPr>
              <a:t>random outputs </a:t>
            </a:r>
            <a:br>
              <a:rPr lang="en-US" dirty="0">
                <a:solidFill>
                  <a:schemeClr val="tx1"/>
                </a:solidFill>
              </a:rPr>
            </a:br>
            <a:r>
              <a:rPr lang="en-US" dirty="0">
                <a:solidFill>
                  <a:schemeClr val="tx1"/>
                </a:solidFill>
              </a:rPr>
              <a:t>(due to random small weights) </a:t>
            </a:r>
          </a:p>
        </p:txBody>
      </p:sp>
      <p:sp>
        <p:nvSpPr>
          <p:cNvPr id="14" name="직사각형 13">
            <a:extLst>
              <a:ext uri="{FF2B5EF4-FFF2-40B4-BE49-F238E27FC236}">
                <a16:creationId xmlns:a16="http://schemas.microsoft.com/office/drawing/2014/main" id="{00E8ED14-33A8-4B8F-386D-F3CD1AEFF591}"/>
              </a:ext>
            </a:extLst>
          </p:cNvPr>
          <p:cNvSpPr/>
          <p:nvPr/>
        </p:nvSpPr>
        <p:spPr>
          <a:xfrm>
            <a:off x="3484880" y="5379720"/>
            <a:ext cx="4629751" cy="1087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I </a:t>
            </a:r>
            <a:r>
              <a:rPr lang="en-US" dirty="0">
                <a:solidFill>
                  <a:schemeClr val="tx1"/>
                </a:solidFill>
              </a:rPr>
              <a:t>Automaton expands into</a:t>
            </a:r>
          </a:p>
          <a:p>
            <a:pPr algn="ctr"/>
            <a:r>
              <a:rPr lang="en-US" dirty="0">
                <a:solidFill>
                  <a:schemeClr val="tx1"/>
                </a:solidFill>
              </a:rPr>
              <a:t>a complete tree</a:t>
            </a:r>
          </a:p>
          <a:p>
            <a:pPr algn="ctr"/>
            <a:r>
              <a:rPr lang="en-US" dirty="0">
                <a:solidFill>
                  <a:schemeClr val="tx1"/>
                </a:solidFill>
              </a:rPr>
              <a:t>fitting the training data</a:t>
            </a:r>
          </a:p>
        </p:txBody>
      </p:sp>
      <p:sp>
        <p:nvSpPr>
          <p:cNvPr id="15" name="직사각형 14">
            <a:extLst>
              <a:ext uri="{FF2B5EF4-FFF2-40B4-BE49-F238E27FC236}">
                <a16:creationId xmlns:a16="http://schemas.microsoft.com/office/drawing/2014/main" id="{68DDF80A-6F49-7B57-183F-348E3D696E91}"/>
              </a:ext>
            </a:extLst>
          </p:cNvPr>
          <p:cNvSpPr/>
          <p:nvPr/>
        </p:nvSpPr>
        <p:spPr>
          <a:xfrm>
            <a:off x="7467600" y="5486400"/>
            <a:ext cx="4629751" cy="1087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Phase II </a:t>
            </a:r>
            <a:r>
              <a:rPr lang="en-US" dirty="0">
                <a:solidFill>
                  <a:schemeClr val="tx1"/>
                </a:solidFill>
              </a:rPr>
              <a:t>States in the automaton </a:t>
            </a:r>
            <a:br>
              <a:rPr lang="en-US" dirty="0">
                <a:solidFill>
                  <a:schemeClr val="tx1"/>
                </a:solidFill>
              </a:rPr>
            </a:br>
            <a:r>
              <a:rPr lang="en-US" dirty="0">
                <a:solidFill>
                  <a:schemeClr val="tx1"/>
                </a:solidFill>
              </a:rPr>
              <a:t>merge until it becomes finite </a:t>
            </a:r>
            <a:br>
              <a:rPr lang="en-US" dirty="0">
                <a:solidFill>
                  <a:schemeClr val="tx1"/>
                </a:solidFill>
              </a:rPr>
            </a:br>
            <a:r>
              <a:rPr lang="en-US" dirty="0">
                <a:solidFill>
                  <a:schemeClr val="tx1"/>
                </a:solidFill>
              </a:rPr>
              <a:t>(this is when training loss = 0, </a:t>
            </a:r>
            <a:br>
              <a:rPr lang="en-US" dirty="0">
                <a:solidFill>
                  <a:schemeClr val="tx1"/>
                </a:solidFill>
              </a:rPr>
            </a:br>
            <a:r>
              <a:rPr lang="en-US" dirty="0">
                <a:solidFill>
                  <a:schemeClr val="tx1"/>
                </a:solidFill>
              </a:rPr>
              <a:t>generalization on all data happens)</a:t>
            </a:r>
          </a:p>
        </p:txBody>
      </p:sp>
      <p:grpSp>
        <p:nvGrpSpPr>
          <p:cNvPr id="2" name="그룹 1">
            <a:extLst>
              <a:ext uri="{FF2B5EF4-FFF2-40B4-BE49-F238E27FC236}">
                <a16:creationId xmlns:a16="http://schemas.microsoft.com/office/drawing/2014/main" id="{09898820-FBB5-DD10-3F8B-9519456FC312}"/>
              </a:ext>
            </a:extLst>
          </p:cNvPr>
          <p:cNvGrpSpPr/>
          <p:nvPr/>
        </p:nvGrpSpPr>
        <p:grpSpPr>
          <a:xfrm>
            <a:off x="0" y="1"/>
            <a:ext cx="12192000" cy="355600"/>
            <a:chOff x="0" y="1"/>
            <a:chExt cx="8974987" cy="355600"/>
          </a:xfrm>
        </p:grpSpPr>
        <p:grpSp>
          <p:nvGrpSpPr>
            <p:cNvPr id="3" name="그룹 2">
              <a:extLst>
                <a:ext uri="{FF2B5EF4-FFF2-40B4-BE49-F238E27FC236}">
                  <a16:creationId xmlns:a16="http://schemas.microsoft.com/office/drawing/2014/main" id="{DB2196C1-70D8-A5CA-03EE-2AC8BD5E7855}"/>
                </a:ext>
              </a:extLst>
            </p:cNvPr>
            <p:cNvGrpSpPr/>
            <p:nvPr/>
          </p:nvGrpSpPr>
          <p:grpSpPr>
            <a:xfrm>
              <a:off x="0" y="1"/>
              <a:ext cx="5996733" cy="355600"/>
              <a:chOff x="0" y="1"/>
              <a:chExt cx="6096000" cy="355600"/>
            </a:xfrm>
          </p:grpSpPr>
          <p:sp>
            <p:nvSpPr>
              <p:cNvPr id="8" name="직사각형 7">
                <a:extLst>
                  <a:ext uri="{FF2B5EF4-FFF2-40B4-BE49-F238E27FC236}">
                    <a16:creationId xmlns:a16="http://schemas.microsoft.com/office/drawing/2014/main" id="{75517446-C29F-38C5-F693-090ADEE65062}"/>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11" name="직사각형 10">
                <a:extLst>
                  <a:ext uri="{FF2B5EF4-FFF2-40B4-BE49-F238E27FC236}">
                    <a16:creationId xmlns:a16="http://schemas.microsoft.com/office/drawing/2014/main" id="{D9521C8F-8C53-022A-86F8-1FE4C3DEEBD3}"/>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4" name="직사각형 3">
              <a:extLst>
                <a:ext uri="{FF2B5EF4-FFF2-40B4-BE49-F238E27FC236}">
                  <a16:creationId xmlns:a16="http://schemas.microsoft.com/office/drawing/2014/main" id="{4D626EB8-07B2-B214-402A-D495E689FE5C}"/>
                </a:ext>
              </a:extLst>
            </p:cNvPr>
            <p:cNvSpPr/>
            <p:nvPr/>
          </p:nvSpPr>
          <p:spPr>
            <a:xfrm>
              <a:off x="5976620" y="1"/>
              <a:ext cx="2998367"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Tree>
    <p:extLst>
      <p:ext uri="{BB962C8B-B14F-4D97-AF65-F5344CB8AC3E}">
        <p14:creationId xmlns:p14="http://schemas.microsoft.com/office/powerpoint/2010/main" val="11837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6168E-83C2-FAF3-2F5D-9F72DEDD88BB}"/>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03B4E19C-B80C-4CB3-49AD-5B63DB322778}"/>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Interaction Theory</a:t>
            </a:r>
          </a:p>
        </p:txBody>
      </p:sp>
      <p:sp>
        <p:nvSpPr>
          <p:cNvPr id="7" name="직사각형 6">
            <a:extLst>
              <a:ext uri="{FF2B5EF4-FFF2-40B4-BE49-F238E27FC236}">
                <a16:creationId xmlns:a16="http://schemas.microsoft.com/office/drawing/2014/main" id="{76141CE9-2347-CA0F-B378-6406A01D2D9C}"/>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2">
            <a:extLst>
              <a:ext uri="{FF2B5EF4-FFF2-40B4-BE49-F238E27FC236}">
                <a16:creationId xmlns:a16="http://schemas.microsoft.com/office/drawing/2014/main" id="{4BF53250-11BB-FE95-EF8D-507CF29EFD87}"/>
              </a:ext>
            </a:extLst>
          </p:cNvPr>
          <p:cNvSpPr>
            <a:spLocks noGrp="1"/>
          </p:cNvSpPr>
          <p:nvPr>
            <p:ph idx="1"/>
          </p:nvPr>
        </p:nvSpPr>
        <p:spPr>
          <a:xfrm>
            <a:off x="838200" y="1825625"/>
            <a:ext cx="10896600" cy="4351338"/>
          </a:xfrm>
        </p:spPr>
        <p:txBody>
          <a:bodyPr>
            <a:normAutofit/>
          </a:bodyPr>
          <a:lstStyle/>
          <a:p>
            <a:r>
              <a:rPr lang="en-US" altLang="ko-KR" sz="2400" dirty="0"/>
              <a:t>Theory on </a:t>
            </a:r>
            <a:r>
              <a:rPr lang="en-US" altLang="ko-KR" sz="2400" dirty="0" err="1"/>
              <a:t>behaviour</a:t>
            </a:r>
            <a:r>
              <a:rPr lang="en-US" altLang="ko-KR" sz="2400" dirty="0"/>
              <a:t> of representations as hidden representations of two input sequences get near during training (in a highly expressible arbitrary NN, where smooth continuous mapping is doable due to UAT) </a:t>
            </a:r>
          </a:p>
        </p:txBody>
      </p:sp>
      <p:pic>
        <p:nvPicPr>
          <p:cNvPr id="4" name="그림 3">
            <a:extLst>
              <a:ext uri="{FF2B5EF4-FFF2-40B4-BE49-F238E27FC236}">
                <a16:creationId xmlns:a16="http://schemas.microsoft.com/office/drawing/2014/main" id="{BDFA171F-D1D1-21C4-D3C1-570F5DB6BC09}"/>
              </a:ext>
            </a:extLst>
          </p:cNvPr>
          <p:cNvPicPr>
            <a:picLocks noChangeAspect="1"/>
          </p:cNvPicPr>
          <p:nvPr/>
        </p:nvPicPr>
        <p:blipFill>
          <a:blip r:embed="rId3"/>
          <a:srcRect b="47126"/>
          <a:stretch>
            <a:fillRect/>
          </a:stretch>
        </p:blipFill>
        <p:spPr>
          <a:xfrm>
            <a:off x="3242797" y="2971247"/>
            <a:ext cx="5056119" cy="2408438"/>
          </a:xfrm>
          <a:prstGeom prst="rect">
            <a:avLst/>
          </a:prstGeom>
        </p:spPr>
      </p:pic>
      <p:sp>
        <p:nvSpPr>
          <p:cNvPr id="8" name="직사각형 7">
            <a:extLst>
              <a:ext uri="{FF2B5EF4-FFF2-40B4-BE49-F238E27FC236}">
                <a16:creationId xmlns:a16="http://schemas.microsoft.com/office/drawing/2014/main" id="{486BFC20-E3AB-D874-8DD8-FAACD0799970}"/>
              </a:ext>
            </a:extLst>
          </p:cNvPr>
          <p:cNvSpPr/>
          <p:nvPr/>
        </p:nvSpPr>
        <p:spPr>
          <a:xfrm>
            <a:off x="3743321" y="5256254"/>
            <a:ext cx="4731351" cy="1130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 input &gt; representation map</a:t>
            </a:r>
          </a:p>
          <a:p>
            <a:r>
              <a:rPr lang="en-US" sz="1400" dirty="0">
                <a:solidFill>
                  <a:schemeClr val="tx1"/>
                </a:solidFill>
              </a:rPr>
              <a:t>y: representation &gt; output map</a:t>
            </a:r>
          </a:p>
          <a:p>
            <a:r>
              <a:rPr lang="en-US" sz="1400" dirty="0">
                <a:solidFill>
                  <a:schemeClr val="tx1"/>
                </a:solidFill>
              </a:rPr>
              <a:t>Suppose N subsequent sequences after x1 and x2,</a:t>
            </a:r>
            <a:br>
              <a:rPr lang="en-US" sz="1400" dirty="0">
                <a:solidFill>
                  <a:schemeClr val="tx1"/>
                </a:solidFill>
              </a:rPr>
            </a:br>
            <a:r>
              <a:rPr lang="en-US" sz="1400" dirty="0">
                <a:solidFill>
                  <a:schemeClr val="tx1"/>
                </a:solidFill>
              </a:rPr>
              <a:t>hence N output maps</a:t>
            </a:r>
          </a:p>
        </p:txBody>
      </p:sp>
      <p:grpSp>
        <p:nvGrpSpPr>
          <p:cNvPr id="3" name="그룹 2">
            <a:extLst>
              <a:ext uri="{FF2B5EF4-FFF2-40B4-BE49-F238E27FC236}">
                <a16:creationId xmlns:a16="http://schemas.microsoft.com/office/drawing/2014/main" id="{78666BE0-6448-C3A2-F64E-2E99D52632C0}"/>
              </a:ext>
            </a:extLst>
          </p:cNvPr>
          <p:cNvGrpSpPr/>
          <p:nvPr/>
        </p:nvGrpSpPr>
        <p:grpSpPr>
          <a:xfrm>
            <a:off x="0" y="1"/>
            <a:ext cx="12192000" cy="355600"/>
            <a:chOff x="0" y="1"/>
            <a:chExt cx="8974987" cy="355600"/>
          </a:xfrm>
        </p:grpSpPr>
        <p:grpSp>
          <p:nvGrpSpPr>
            <p:cNvPr id="11" name="그룹 10">
              <a:extLst>
                <a:ext uri="{FF2B5EF4-FFF2-40B4-BE49-F238E27FC236}">
                  <a16:creationId xmlns:a16="http://schemas.microsoft.com/office/drawing/2014/main" id="{952BD0BE-FD6F-2110-388E-DD53C8ACCD26}"/>
                </a:ext>
              </a:extLst>
            </p:cNvPr>
            <p:cNvGrpSpPr/>
            <p:nvPr/>
          </p:nvGrpSpPr>
          <p:grpSpPr>
            <a:xfrm>
              <a:off x="0" y="1"/>
              <a:ext cx="5996733" cy="355600"/>
              <a:chOff x="0" y="1"/>
              <a:chExt cx="6096000" cy="355600"/>
            </a:xfrm>
          </p:grpSpPr>
          <p:sp>
            <p:nvSpPr>
              <p:cNvPr id="13" name="직사각형 12">
                <a:extLst>
                  <a:ext uri="{FF2B5EF4-FFF2-40B4-BE49-F238E27FC236}">
                    <a16:creationId xmlns:a16="http://schemas.microsoft.com/office/drawing/2014/main" id="{84B1B06C-52DC-D035-001E-C636C2495F14}"/>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14" name="직사각형 13">
                <a:extLst>
                  <a:ext uri="{FF2B5EF4-FFF2-40B4-BE49-F238E27FC236}">
                    <a16:creationId xmlns:a16="http://schemas.microsoft.com/office/drawing/2014/main" id="{2518338B-C348-CA3D-49FE-50488B1F975E}"/>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12" name="직사각형 11">
              <a:extLst>
                <a:ext uri="{FF2B5EF4-FFF2-40B4-BE49-F238E27FC236}">
                  <a16:creationId xmlns:a16="http://schemas.microsoft.com/office/drawing/2014/main" id="{D77FF562-14B0-9DE6-EE15-8BA192E1F1DE}"/>
                </a:ext>
              </a:extLst>
            </p:cNvPr>
            <p:cNvSpPr/>
            <p:nvPr/>
          </p:nvSpPr>
          <p:spPr>
            <a:xfrm>
              <a:off x="5976620" y="1"/>
              <a:ext cx="2998367"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Tree>
    <p:extLst>
      <p:ext uri="{BB962C8B-B14F-4D97-AF65-F5344CB8AC3E}">
        <p14:creationId xmlns:p14="http://schemas.microsoft.com/office/powerpoint/2010/main" val="244135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FB1D2-51C2-725F-818F-74960777471F}"/>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95547D23-C121-B168-B31B-90728C8EFC09}"/>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Interaction Theory</a:t>
            </a:r>
          </a:p>
        </p:txBody>
      </p:sp>
      <p:sp>
        <p:nvSpPr>
          <p:cNvPr id="7" name="직사각형 6">
            <a:extLst>
              <a:ext uri="{FF2B5EF4-FFF2-40B4-BE49-F238E27FC236}">
                <a16:creationId xmlns:a16="http://schemas.microsoft.com/office/drawing/2014/main" id="{34FF9B64-D486-D1C4-AABB-6929C84B9A7F}"/>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2">
            <a:extLst>
              <a:ext uri="{FF2B5EF4-FFF2-40B4-BE49-F238E27FC236}">
                <a16:creationId xmlns:a16="http://schemas.microsoft.com/office/drawing/2014/main" id="{C8BEEA60-EAF5-87FD-DB6A-3192FA9B8761}"/>
              </a:ext>
            </a:extLst>
          </p:cNvPr>
          <p:cNvSpPr>
            <a:spLocks noGrp="1"/>
          </p:cNvSpPr>
          <p:nvPr>
            <p:ph idx="1"/>
          </p:nvPr>
        </p:nvSpPr>
        <p:spPr>
          <a:xfrm>
            <a:off x="838200" y="1825625"/>
            <a:ext cx="10673079" cy="4351338"/>
          </a:xfrm>
        </p:spPr>
        <p:txBody>
          <a:bodyPr>
            <a:normAutofit/>
          </a:bodyPr>
          <a:lstStyle/>
          <a:p>
            <a:r>
              <a:rPr lang="en-US" altLang="ko-KR" sz="2400" dirty="0"/>
              <a:t>Local linear approx. of output </a:t>
            </a:r>
            <a:r>
              <a:rPr lang="en-US" altLang="ko-KR" sz="2400" dirty="0" err="1"/>
              <a:t>yi</a:t>
            </a:r>
            <a:r>
              <a:rPr lang="en-US" altLang="ko-KR" sz="2400" dirty="0"/>
              <a:t> around (h1+h2)/2</a:t>
            </a:r>
          </a:p>
        </p:txBody>
      </p:sp>
      <p:pic>
        <p:nvPicPr>
          <p:cNvPr id="14" name="그림 13">
            <a:extLst>
              <a:ext uri="{FF2B5EF4-FFF2-40B4-BE49-F238E27FC236}">
                <a16:creationId xmlns:a16="http://schemas.microsoft.com/office/drawing/2014/main" id="{7E874329-4302-046A-A2DE-9D8EB039E236}"/>
              </a:ext>
            </a:extLst>
          </p:cNvPr>
          <p:cNvPicPr>
            <a:picLocks noChangeAspect="1"/>
          </p:cNvPicPr>
          <p:nvPr/>
        </p:nvPicPr>
        <p:blipFill>
          <a:blip r:embed="rId3"/>
          <a:stretch>
            <a:fillRect/>
          </a:stretch>
        </p:blipFill>
        <p:spPr>
          <a:xfrm>
            <a:off x="1009342" y="2465940"/>
            <a:ext cx="5048558" cy="897648"/>
          </a:xfrm>
          <a:prstGeom prst="rect">
            <a:avLst/>
          </a:prstGeom>
        </p:spPr>
      </p:pic>
      <p:pic>
        <p:nvPicPr>
          <p:cNvPr id="27" name="그림 26">
            <a:extLst>
              <a:ext uri="{FF2B5EF4-FFF2-40B4-BE49-F238E27FC236}">
                <a16:creationId xmlns:a16="http://schemas.microsoft.com/office/drawing/2014/main" id="{2787079E-5837-E93A-92AB-698B71BB9FE3}"/>
              </a:ext>
            </a:extLst>
          </p:cNvPr>
          <p:cNvPicPr>
            <a:picLocks noChangeAspect="1"/>
          </p:cNvPicPr>
          <p:nvPr/>
        </p:nvPicPr>
        <p:blipFill>
          <a:blip r:embed="rId4"/>
          <a:stretch>
            <a:fillRect/>
          </a:stretch>
        </p:blipFill>
        <p:spPr>
          <a:xfrm>
            <a:off x="1009343" y="4323882"/>
            <a:ext cx="5048557" cy="484274"/>
          </a:xfrm>
          <a:prstGeom prst="rect">
            <a:avLst/>
          </a:prstGeom>
        </p:spPr>
      </p:pic>
      <p:cxnSp>
        <p:nvCxnSpPr>
          <p:cNvPr id="32" name="직선 화살표 연결선 31">
            <a:extLst>
              <a:ext uri="{FF2B5EF4-FFF2-40B4-BE49-F238E27FC236}">
                <a16:creationId xmlns:a16="http://schemas.microsoft.com/office/drawing/2014/main" id="{093946B6-E717-71D2-475B-C5086BA74EB4}"/>
              </a:ext>
            </a:extLst>
          </p:cNvPr>
          <p:cNvCxnSpPr>
            <a:cxnSpLocks/>
            <a:endCxn id="27" idx="0"/>
          </p:cNvCxnSpPr>
          <p:nvPr/>
        </p:nvCxnSpPr>
        <p:spPr>
          <a:xfrm>
            <a:off x="3533622" y="3631696"/>
            <a:ext cx="0" cy="6921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8F54B926-237D-060A-4882-8AA0FCFBAB97}"/>
              </a:ext>
            </a:extLst>
          </p:cNvPr>
          <p:cNvSpPr/>
          <p:nvPr/>
        </p:nvSpPr>
        <p:spPr>
          <a:xfrm>
            <a:off x="1009342" y="3333108"/>
            <a:ext cx="4854831" cy="298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For the supervised learning of predicting the right y, optimize with the MSE loss btw y and y* </a:t>
            </a:r>
          </a:p>
        </p:txBody>
      </p:sp>
      <p:sp>
        <p:nvSpPr>
          <p:cNvPr id="35" name="직사각형 34">
            <a:extLst>
              <a:ext uri="{FF2B5EF4-FFF2-40B4-BE49-F238E27FC236}">
                <a16:creationId xmlns:a16="http://schemas.microsoft.com/office/drawing/2014/main" id="{B3D57095-70DC-8608-B6F1-9334F84145CC}"/>
              </a:ext>
            </a:extLst>
          </p:cNvPr>
          <p:cNvSpPr/>
          <p:nvPr/>
        </p:nvSpPr>
        <p:spPr>
          <a:xfrm>
            <a:off x="1009342" y="4922942"/>
            <a:ext cx="4854829" cy="298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Gradient descent, </a:t>
            </a:r>
            <a:r>
              <a:rPr lang="en-US" sz="1400" b="1" dirty="0" err="1">
                <a:solidFill>
                  <a:schemeClr val="tx1"/>
                </a:solidFill>
              </a:rPr>
              <a:t>Anzats</a:t>
            </a:r>
            <a:r>
              <a:rPr lang="en-US" sz="1400" b="1" dirty="0">
                <a:solidFill>
                  <a:schemeClr val="tx1"/>
                </a:solidFill>
              </a:rPr>
              <a:t> representational movement and a bit of algebra gives next page</a:t>
            </a:r>
          </a:p>
        </p:txBody>
      </p:sp>
      <p:cxnSp>
        <p:nvCxnSpPr>
          <p:cNvPr id="4" name="직선 화살표 연결선 3">
            <a:extLst>
              <a:ext uri="{FF2B5EF4-FFF2-40B4-BE49-F238E27FC236}">
                <a16:creationId xmlns:a16="http://schemas.microsoft.com/office/drawing/2014/main" id="{FA0BBD1C-9121-C5DF-84ED-57A22BDFC2AA}"/>
              </a:ext>
            </a:extLst>
          </p:cNvPr>
          <p:cNvCxnSpPr/>
          <p:nvPr/>
        </p:nvCxnSpPr>
        <p:spPr>
          <a:xfrm>
            <a:off x="3533620" y="5420925"/>
            <a:ext cx="1" cy="96029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DFF1532D-4610-F75D-DCF8-1175EF03FBD1}"/>
              </a:ext>
            </a:extLst>
          </p:cNvPr>
          <p:cNvSpPr/>
          <p:nvPr/>
        </p:nvSpPr>
        <p:spPr>
          <a:xfrm>
            <a:off x="1009342" y="2465940"/>
            <a:ext cx="2678738" cy="382894"/>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직사각형 12">
            <a:extLst>
              <a:ext uri="{FF2B5EF4-FFF2-40B4-BE49-F238E27FC236}">
                <a16:creationId xmlns:a16="http://schemas.microsoft.com/office/drawing/2014/main" id="{6D7FA17A-9972-D2EA-50A1-ABEEC6E881BE}"/>
              </a:ext>
            </a:extLst>
          </p:cNvPr>
          <p:cNvSpPr/>
          <p:nvPr/>
        </p:nvSpPr>
        <p:spPr>
          <a:xfrm>
            <a:off x="3859222" y="2465940"/>
            <a:ext cx="357178" cy="38289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직사각형 16">
            <a:extLst>
              <a:ext uri="{FF2B5EF4-FFF2-40B4-BE49-F238E27FC236}">
                <a16:creationId xmlns:a16="http://schemas.microsoft.com/office/drawing/2014/main" id="{AF28EFCB-0C4B-593F-96E9-0536D836697A}"/>
              </a:ext>
            </a:extLst>
          </p:cNvPr>
          <p:cNvSpPr/>
          <p:nvPr/>
        </p:nvSpPr>
        <p:spPr>
          <a:xfrm>
            <a:off x="4866091" y="2465940"/>
            <a:ext cx="998082" cy="3828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직사각형 29">
            <a:extLst>
              <a:ext uri="{FF2B5EF4-FFF2-40B4-BE49-F238E27FC236}">
                <a16:creationId xmlns:a16="http://schemas.microsoft.com/office/drawing/2014/main" id="{E6462290-EEBA-AC06-0A0B-023FA5134297}"/>
              </a:ext>
            </a:extLst>
          </p:cNvPr>
          <p:cNvSpPr/>
          <p:nvPr/>
        </p:nvSpPr>
        <p:spPr>
          <a:xfrm>
            <a:off x="1852622" y="4379844"/>
            <a:ext cx="2099617" cy="382894"/>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직사각형 30">
            <a:extLst>
              <a:ext uri="{FF2B5EF4-FFF2-40B4-BE49-F238E27FC236}">
                <a16:creationId xmlns:a16="http://schemas.microsoft.com/office/drawing/2014/main" id="{41E17419-B692-6FB3-C999-24C807363EDE}"/>
              </a:ext>
            </a:extLst>
          </p:cNvPr>
          <p:cNvSpPr/>
          <p:nvPr/>
        </p:nvSpPr>
        <p:spPr>
          <a:xfrm>
            <a:off x="4157295" y="4379844"/>
            <a:ext cx="414706" cy="38289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직사각형 35">
            <a:extLst>
              <a:ext uri="{FF2B5EF4-FFF2-40B4-BE49-F238E27FC236}">
                <a16:creationId xmlns:a16="http://schemas.microsoft.com/office/drawing/2014/main" id="{64B42DEA-DC50-649D-8618-FA89DF705B6E}"/>
              </a:ext>
            </a:extLst>
          </p:cNvPr>
          <p:cNvSpPr/>
          <p:nvPr/>
        </p:nvSpPr>
        <p:spPr>
          <a:xfrm>
            <a:off x="1747522" y="4059802"/>
            <a:ext cx="1899918" cy="298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Linear approx. of y</a:t>
            </a:r>
          </a:p>
        </p:txBody>
      </p:sp>
      <p:sp>
        <p:nvSpPr>
          <p:cNvPr id="37" name="직사각형 36">
            <a:extLst>
              <a:ext uri="{FF2B5EF4-FFF2-40B4-BE49-F238E27FC236}">
                <a16:creationId xmlns:a16="http://schemas.microsoft.com/office/drawing/2014/main" id="{E1D52D9E-76B8-07A3-3A4D-88DBFAA6363B}"/>
              </a:ext>
            </a:extLst>
          </p:cNvPr>
          <p:cNvSpPr/>
          <p:nvPr/>
        </p:nvSpPr>
        <p:spPr>
          <a:xfrm>
            <a:off x="4079445" y="4059802"/>
            <a:ext cx="1899918" cy="298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y* (true </a:t>
            </a:r>
            <a:r>
              <a:rPr lang="en-US" sz="1400" b="1" dirty="0" err="1">
                <a:solidFill>
                  <a:schemeClr val="tx1"/>
                </a:solidFill>
              </a:rPr>
              <a:t>val</a:t>
            </a:r>
            <a:r>
              <a:rPr lang="en-US" sz="1400" b="1" dirty="0">
                <a:solidFill>
                  <a:schemeClr val="tx1"/>
                </a:solidFill>
              </a:rPr>
              <a:t>)</a:t>
            </a:r>
          </a:p>
        </p:txBody>
      </p:sp>
      <p:grpSp>
        <p:nvGrpSpPr>
          <p:cNvPr id="40" name="그룹 39">
            <a:extLst>
              <a:ext uri="{FF2B5EF4-FFF2-40B4-BE49-F238E27FC236}">
                <a16:creationId xmlns:a16="http://schemas.microsoft.com/office/drawing/2014/main" id="{250E5002-FD43-B759-8D73-2E38160209A2}"/>
              </a:ext>
            </a:extLst>
          </p:cNvPr>
          <p:cNvGrpSpPr/>
          <p:nvPr/>
        </p:nvGrpSpPr>
        <p:grpSpPr>
          <a:xfrm>
            <a:off x="6297552" y="2906727"/>
            <a:ext cx="6128128" cy="2092282"/>
            <a:chOff x="6297552" y="2906727"/>
            <a:chExt cx="6128128" cy="2092282"/>
          </a:xfrm>
        </p:grpSpPr>
        <p:grpSp>
          <p:nvGrpSpPr>
            <p:cNvPr id="26" name="그룹 25">
              <a:extLst>
                <a:ext uri="{FF2B5EF4-FFF2-40B4-BE49-F238E27FC236}">
                  <a16:creationId xmlns:a16="http://schemas.microsoft.com/office/drawing/2014/main" id="{0FFA3C5C-AAA7-8224-1664-57C465125C48}"/>
                </a:ext>
              </a:extLst>
            </p:cNvPr>
            <p:cNvGrpSpPr/>
            <p:nvPr/>
          </p:nvGrpSpPr>
          <p:grpSpPr>
            <a:xfrm>
              <a:off x="6297552" y="2906727"/>
              <a:ext cx="4721655" cy="2092282"/>
              <a:chOff x="6392493" y="2473737"/>
              <a:chExt cx="4721655" cy="2092282"/>
            </a:xfrm>
          </p:grpSpPr>
          <p:pic>
            <p:nvPicPr>
              <p:cNvPr id="12" name="그림 11">
                <a:extLst>
                  <a:ext uri="{FF2B5EF4-FFF2-40B4-BE49-F238E27FC236}">
                    <a16:creationId xmlns:a16="http://schemas.microsoft.com/office/drawing/2014/main" id="{BDEFD7BE-F231-6310-84A4-E037AFEBB364}"/>
                  </a:ext>
                </a:extLst>
              </p:cNvPr>
              <p:cNvPicPr>
                <a:picLocks noChangeAspect="1"/>
              </p:cNvPicPr>
              <p:nvPr/>
            </p:nvPicPr>
            <p:blipFill>
              <a:blip r:embed="rId5"/>
              <a:srcRect t="2404" b="47126"/>
              <a:stretch>
                <a:fillRect/>
              </a:stretch>
            </p:blipFill>
            <p:spPr>
              <a:xfrm>
                <a:off x="6392493" y="2473737"/>
                <a:ext cx="4721655" cy="2092282"/>
              </a:xfrm>
              <a:prstGeom prst="rect">
                <a:avLst/>
              </a:prstGeom>
            </p:spPr>
          </p:pic>
          <p:sp>
            <p:nvSpPr>
              <p:cNvPr id="11" name="직사각형 10">
                <a:extLst>
                  <a:ext uri="{FF2B5EF4-FFF2-40B4-BE49-F238E27FC236}">
                    <a16:creationId xmlns:a16="http://schemas.microsoft.com/office/drawing/2014/main" id="{80B94679-20C6-A3EE-EAA0-8DE5BD38E73F}"/>
                  </a:ext>
                </a:extLst>
              </p:cNvPr>
              <p:cNvSpPr/>
              <p:nvPr/>
            </p:nvSpPr>
            <p:spPr>
              <a:xfrm>
                <a:off x="9087612" y="2809787"/>
                <a:ext cx="2026536" cy="382894"/>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직사각형 15">
                <a:extLst>
                  <a:ext uri="{FF2B5EF4-FFF2-40B4-BE49-F238E27FC236}">
                    <a16:creationId xmlns:a16="http://schemas.microsoft.com/office/drawing/2014/main" id="{32344AF6-2645-5CA4-43F4-129B797B9957}"/>
                  </a:ext>
                </a:extLst>
              </p:cNvPr>
              <p:cNvSpPr/>
              <p:nvPr/>
            </p:nvSpPr>
            <p:spPr>
              <a:xfrm>
                <a:off x="7302565" y="3528730"/>
                <a:ext cx="3811583" cy="17368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직사각형 21">
                <a:extLst>
                  <a:ext uri="{FF2B5EF4-FFF2-40B4-BE49-F238E27FC236}">
                    <a16:creationId xmlns:a16="http://schemas.microsoft.com/office/drawing/2014/main" id="{2714A80D-A575-2551-8740-1EBEF17E15BF}"/>
                  </a:ext>
                </a:extLst>
              </p:cNvPr>
              <p:cNvSpPr/>
              <p:nvPr/>
            </p:nvSpPr>
            <p:spPr>
              <a:xfrm>
                <a:off x="7468149" y="3429000"/>
                <a:ext cx="541611" cy="3828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직사각형 32">
              <a:extLst>
                <a:ext uri="{FF2B5EF4-FFF2-40B4-BE49-F238E27FC236}">
                  <a16:creationId xmlns:a16="http://schemas.microsoft.com/office/drawing/2014/main" id="{0BCEC8E6-9AA3-27BB-8C0F-A5C97CEA0685}"/>
                </a:ext>
              </a:extLst>
            </p:cNvPr>
            <p:cNvSpPr/>
            <p:nvPr/>
          </p:nvSpPr>
          <p:spPr>
            <a:xfrm>
              <a:off x="11303926" y="3242777"/>
              <a:ext cx="414706" cy="38289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직사각형 38">
              <a:extLst>
                <a:ext uri="{FF2B5EF4-FFF2-40B4-BE49-F238E27FC236}">
                  <a16:creationId xmlns:a16="http://schemas.microsoft.com/office/drawing/2014/main" id="{134043B1-8127-5080-A0E5-D90CCB098834}"/>
                </a:ext>
              </a:extLst>
            </p:cNvPr>
            <p:cNvSpPr/>
            <p:nvPr/>
          </p:nvSpPr>
          <p:spPr>
            <a:xfrm>
              <a:off x="11182658" y="2944189"/>
              <a:ext cx="1243022" cy="298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y* (true </a:t>
              </a:r>
              <a:r>
                <a:rPr lang="en-US" sz="1400" b="1" dirty="0" err="1">
                  <a:solidFill>
                    <a:schemeClr val="tx1"/>
                  </a:solidFill>
                </a:rPr>
                <a:t>val</a:t>
              </a:r>
              <a:r>
                <a:rPr lang="en-US" sz="1400" b="1" dirty="0">
                  <a:solidFill>
                    <a:schemeClr val="tx1"/>
                  </a:solidFill>
                </a:rPr>
                <a:t>)</a:t>
              </a:r>
            </a:p>
          </p:txBody>
        </p:sp>
      </p:grpSp>
      <p:sp>
        <p:nvSpPr>
          <p:cNvPr id="41" name="직사각형 40">
            <a:extLst>
              <a:ext uri="{FF2B5EF4-FFF2-40B4-BE49-F238E27FC236}">
                <a16:creationId xmlns:a16="http://schemas.microsoft.com/office/drawing/2014/main" id="{14EDF12F-E32E-D39C-D905-FDB9A692455B}"/>
              </a:ext>
            </a:extLst>
          </p:cNvPr>
          <p:cNvSpPr/>
          <p:nvPr/>
        </p:nvSpPr>
        <p:spPr>
          <a:xfrm>
            <a:off x="8974901" y="4184311"/>
            <a:ext cx="2044306" cy="382894"/>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직사각형 41">
            <a:extLst>
              <a:ext uri="{FF2B5EF4-FFF2-40B4-BE49-F238E27FC236}">
                <a16:creationId xmlns:a16="http://schemas.microsoft.com/office/drawing/2014/main" id="{79A31E70-D821-88F2-654C-26C4F43C505A}"/>
              </a:ext>
            </a:extLst>
          </p:cNvPr>
          <p:cNvSpPr/>
          <p:nvPr/>
        </p:nvSpPr>
        <p:spPr>
          <a:xfrm>
            <a:off x="11303926" y="4184311"/>
            <a:ext cx="414706" cy="38289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그룹 42">
            <a:extLst>
              <a:ext uri="{FF2B5EF4-FFF2-40B4-BE49-F238E27FC236}">
                <a16:creationId xmlns:a16="http://schemas.microsoft.com/office/drawing/2014/main" id="{B2D4005F-438E-C7AB-7157-6ECD61F07D7B}"/>
              </a:ext>
            </a:extLst>
          </p:cNvPr>
          <p:cNvGrpSpPr/>
          <p:nvPr/>
        </p:nvGrpSpPr>
        <p:grpSpPr>
          <a:xfrm>
            <a:off x="0" y="1"/>
            <a:ext cx="12192000" cy="355600"/>
            <a:chOff x="0" y="1"/>
            <a:chExt cx="8974987" cy="355600"/>
          </a:xfrm>
        </p:grpSpPr>
        <p:grpSp>
          <p:nvGrpSpPr>
            <p:cNvPr id="44" name="그룹 43">
              <a:extLst>
                <a:ext uri="{FF2B5EF4-FFF2-40B4-BE49-F238E27FC236}">
                  <a16:creationId xmlns:a16="http://schemas.microsoft.com/office/drawing/2014/main" id="{2191D0D9-BCAB-38A9-2CFC-AF2BC54172AF}"/>
                </a:ext>
              </a:extLst>
            </p:cNvPr>
            <p:cNvGrpSpPr/>
            <p:nvPr/>
          </p:nvGrpSpPr>
          <p:grpSpPr>
            <a:xfrm>
              <a:off x="0" y="1"/>
              <a:ext cx="5996733" cy="355600"/>
              <a:chOff x="0" y="1"/>
              <a:chExt cx="6096000" cy="355600"/>
            </a:xfrm>
          </p:grpSpPr>
          <p:sp>
            <p:nvSpPr>
              <p:cNvPr id="46" name="직사각형 45">
                <a:extLst>
                  <a:ext uri="{FF2B5EF4-FFF2-40B4-BE49-F238E27FC236}">
                    <a16:creationId xmlns:a16="http://schemas.microsoft.com/office/drawing/2014/main" id="{3B8E0023-FE17-7F1F-9653-1800C4D370B0}"/>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47" name="직사각형 46">
                <a:extLst>
                  <a:ext uri="{FF2B5EF4-FFF2-40B4-BE49-F238E27FC236}">
                    <a16:creationId xmlns:a16="http://schemas.microsoft.com/office/drawing/2014/main" id="{297091CA-A68E-9C12-08D6-740019235A87}"/>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45" name="직사각형 44">
              <a:extLst>
                <a:ext uri="{FF2B5EF4-FFF2-40B4-BE49-F238E27FC236}">
                  <a16:creationId xmlns:a16="http://schemas.microsoft.com/office/drawing/2014/main" id="{6D293BEE-948A-9A40-6D3F-13B9AC3A68EE}"/>
                </a:ext>
              </a:extLst>
            </p:cNvPr>
            <p:cNvSpPr/>
            <p:nvPr/>
          </p:nvSpPr>
          <p:spPr>
            <a:xfrm>
              <a:off x="5976620" y="1"/>
              <a:ext cx="2998367"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Tree>
    <p:extLst>
      <p:ext uri="{BB962C8B-B14F-4D97-AF65-F5344CB8AC3E}">
        <p14:creationId xmlns:p14="http://schemas.microsoft.com/office/powerpoint/2010/main" val="284115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DE41B-9EB7-D99E-E4DF-B41C346DFDD6}"/>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A2BDCD34-9668-E499-20CC-FD263F2C824B}"/>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Interaction Theory</a:t>
            </a:r>
          </a:p>
        </p:txBody>
      </p:sp>
      <p:sp>
        <p:nvSpPr>
          <p:cNvPr id="7" name="직사각형 6">
            <a:extLst>
              <a:ext uri="{FF2B5EF4-FFF2-40B4-BE49-F238E27FC236}">
                <a16:creationId xmlns:a16="http://schemas.microsoft.com/office/drawing/2014/main" id="{B8D94BC9-537F-3447-7DC1-1725FE13CC6D}"/>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2">
            <a:extLst>
              <a:ext uri="{FF2B5EF4-FFF2-40B4-BE49-F238E27FC236}">
                <a16:creationId xmlns:a16="http://schemas.microsoft.com/office/drawing/2014/main" id="{4EF19767-EC2C-567E-45AB-13A38EECA50C}"/>
              </a:ext>
            </a:extLst>
          </p:cNvPr>
          <p:cNvSpPr>
            <a:spLocks noGrp="1"/>
          </p:cNvSpPr>
          <p:nvPr>
            <p:ph idx="1"/>
          </p:nvPr>
        </p:nvSpPr>
        <p:spPr>
          <a:xfrm>
            <a:off x="838200" y="1825625"/>
            <a:ext cx="10662919" cy="4351338"/>
          </a:xfrm>
        </p:spPr>
        <p:txBody>
          <a:bodyPr>
            <a:normAutofit/>
          </a:bodyPr>
          <a:lstStyle/>
          <a:p>
            <a:r>
              <a:rPr lang="en-US" altLang="ko-KR" sz="2400" dirty="0"/>
              <a:t>3 Self-Contained Scalar System</a:t>
            </a:r>
          </a:p>
        </p:txBody>
      </p:sp>
      <p:grpSp>
        <p:nvGrpSpPr>
          <p:cNvPr id="4" name="그룹 3">
            <a:extLst>
              <a:ext uri="{FF2B5EF4-FFF2-40B4-BE49-F238E27FC236}">
                <a16:creationId xmlns:a16="http://schemas.microsoft.com/office/drawing/2014/main" id="{5FDFD8EE-2451-289F-3440-07D410A5762C}"/>
              </a:ext>
            </a:extLst>
          </p:cNvPr>
          <p:cNvGrpSpPr/>
          <p:nvPr/>
        </p:nvGrpSpPr>
        <p:grpSpPr>
          <a:xfrm>
            <a:off x="6297552" y="2906727"/>
            <a:ext cx="6128128" cy="2092282"/>
            <a:chOff x="6297552" y="2906727"/>
            <a:chExt cx="6128128" cy="2092282"/>
          </a:xfrm>
        </p:grpSpPr>
        <p:grpSp>
          <p:nvGrpSpPr>
            <p:cNvPr id="8" name="그룹 7">
              <a:extLst>
                <a:ext uri="{FF2B5EF4-FFF2-40B4-BE49-F238E27FC236}">
                  <a16:creationId xmlns:a16="http://schemas.microsoft.com/office/drawing/2014/main" id="{39A2E96A-B6BB-F4B2-8159-4591C1206198}"/>
                </a:ext>
              </a:extLst>
            </p:cNvPr>
            <p:cNvGrpSpPr/>
            <p:nvPr/>
          </p:nvGrpSpPr>
          <p:grpSpPr>
            <a:xfrm>
              <a:off x="6297552" y="2906727"/>
              <a:ext cx="4721655" cy="2092282"/>
              <a:chOff x="6392493" y="2473737"/>
              <a:chExt cx="4721655" cy="2092282"/>
            </a:xfrm>
          </p:grpSpPr>
          <p:pic>
            <p:nvPicPr>
              <p:cNvPr id="15" name="그림 14">
                <a:extLst>
                  <a:ext uri="{FF2B5EF4-FFF2-40B4-BE49-F238E27FC236}">
                    <a16:creationId xmlns:a16="http://schemas.microsoft.com/office/drawing/2014/main" id="{9E472F0E-6BF4-CF9D-4E87-34EA0782E8AF}"/>
                  </a:ext>
                </a:extLst>
              </p:cNvPr>
              <p:cNvPicPr>
                <a:picLocks noChangeAspect="1"/>
              </p:cNvPicPr>
              <p:nvPr/>
            </p:nvPicPr>
            <p:blipFill>
              <a:blip r:embed="rId3"/>
              <a:srcRect t="2404" b="47126"/>
              <a:stretch>
                <a:fillRect/>
              </a:stretch>
            </p:blipFill>
            <p:spPr>
              <a:xfrm>
                <a:off x="6392493" y="2473737"/>
                <a:ext cx="4721655" cy="2092282"/>
              </a:xfrm>
              <a:prstGeom prst="rect">
                <a:avLst/>
              </a:prstGeom>
            </p:spPr>
          </p:pic>
          <p:sp>
            <p:nvSpPr>
              <p:cNvPr id="16" name="직사각형 15">
                <a:extLst>
                  <a:ext uri="{FF2B5EF4-FFF2-40B4-BE49-F238E27FC236}">
                    <a16:creationId xmlns:a16="http://schemas.microsoft.com/office/drawing/2014/main" id="{7285EBE9-CD33-F53D-DB3E-C7A381AC05E1}"/>
                  </a:ext>
                </a:extLst>
              </p:cNvPr>
              <p:cNvSpPr/>
              <p:nvPr/>
            </p:nvSpPr>
            <p:spPr>
              <a:xfrm>
                <a:off x="9087612" y="2809787"/>
                <a:ext cx="2026536" cy="382894"/>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직사각형 25">
                <a:extLst>
                  <a:ext uri="{FF2B5EF4-FFF2-40B4-BE49-F238E27FC236}">
                    <a16:creationId xmlns:a16="http://schemas.microsoft.com/office/drawing/2014/main" id="{0298FA30-E297-3153-365F-00A2FC478404}"/>
                  </a:ext>
                </a:extLst>
              </p:cNvPr>
              <p:cNvSpPr/>
              <p:nvPr/>
            </p:nvSpPr>
            <p:spPr>
              <a:xfrm>
                <a:off x="7468149" y="3429000"/>
                <a:ext cx="541611" cy="3828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직사각형 10">
              <a:extLst>
                <a:ext uri="{FF2B5EF4-FFF2-40B4-BE49-F238E27FC236}">
                  <a16:creationId xmlns:a16="http://schemas.microsoft.com/office/drawing/2014/main" id="{189BD764-4986-6FB2-1F73-D37A111C26DF}"/>
                </a:ext>
              </a:extLst>
            </p:cNvPr>
            <p:cNvSpPr/>
            <p:nvPr/>
          </p:nvSpPr>
          <p:spPr>
            <a:xfrm>
              <a:off x="11303926" y="3242777"/>
              <a:ext cx="414706" cy="38289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직사각형 12">
              <a:extLst>
                <a:ext uri="{FF2B5EF4-FFF2-40B4-BE49-F238E27FC236}">
                  <a16:creationId xmlns:a16="http://schemas.microsoft.com/office/drawing/2014/main" id="{ACD8AF87-DE3A-AE41-32E7-6377945A103F}"/>
                </a:ext>
              </a:extLst>
            </p:cNvPr>
            <p:cNvSpPr/>
            <p:nvPr/>
          </p:nvSpPr>
          <p:spPr>
            <a:xfrm>
              <a:off x="11182658" y="2944189"/>
              <a:ext cx="1243022" cy="298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y* (true </a:t>
              </a:r>
              <a:r>
                <a:rPr lang="en-US" sz="1400" b="1" dirty="0" err="1">
                  <a:solidFill>
                    <a:schemeClr val="tx1"/>
                  </a:solidFill>
                </a:rPr>
                <a:t>val</a:t>
              </a:r>
              <a:r>
                <a:rPr lang="en-US" sz="1400" b="1" dirty="0">
                  <a:solidFill>
                    <a:schemeClr val="tx1"/>
                  </a:solidFill>
                </a:rPr>
                <a:t>)</a:t>
              </a:r>
            </a:p>
          </p:txBody>
        </p:sp>
      </p:grpSp>
      <p:sp>
        <p:nvSpPr>
          <p:cNvPr id="36" name="직사각형 35">
            <a:extLst>
              <a:ext uri="{FF2B5EF4-FFF2-40B4-BE49-F238E27FC236}">
                <a16:creationId xmlns:a16="http://schemas.microsoft.com/office/drawing/2014/main" id="{30BE27E8-C345-29F4-F5B8-5DA2962CF8D3}"/>
              </a:ext>
            </a:extLst>
          </p:cNvPr>
          <p:cNvSpPr/>
          <p:nvPr/>
        </p:nvSpPr>
        <p:spPr>
          <a:xfrm>
            <a:off x="11300099" y="4217819"/>
            <a:ext cx="422360" cy="38289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이등변 삼각형 37">
            <a:extLst>
              <a:ext uri="{FF2B5EF4-FFF2-40B4-BE49-F238E27FC236}">
                <a16:creationId xmlns:a16="http://schemas.microsoft.com/office/drawing/2014/main" id="{E18D2D21-0F40-2C43-6924-B12EFD2ABE33}"/>
              </a:ext>
            </a:extLst>
          </p:cNvPr>
          <p:cNvSpPr/>
          <p:nvPr/>
        </p:nvSpPr>
        <p:spPr>
          <a:xfrm rot="16200000">
            <a:off x="8832733" y="2058410"/>
            <a:ext cx="382894" cy="3990053"/>
          </a:xfrm>
          <a:prstGeom prst="triangl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9" name="직사각형 38">
            <a:extLst>
              <a:ext uri="{FF2B5EF4-FFF2-40B4-BE49-F238E27FC236}">
                <a16:creationId xmlns:a16="http://schemas.microsoft.com/office/drawing/2014/main" id="{FE88D2F9-C23C-995C-9841-84CC24DA75BE}"/>
              </a:ext>
            </a:extLst>
          </p:cNvPr>
          <p:cNvSpPr/>
          <p:nvPr/>
        </p:nvSpPr>
        <p:spPr>
          <a:xfrm>
            <a:off x="8974684" y="4198039"/>
            <a:ext cx="2026536" cy="382894"/>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그룹 48">
            <a:extLst>
              <a:ext uri="{FF2B5EF4-FFF2-40B4-BE49-F238E27FC236}">
                <a16:creationId xmlns:a16="http://schemas.microsoft.com/office/drawing/2014/main" id="{EB296530-2AC2-2AC0-B3DA-2DA74E7759FB}"/>
              </a:ext>
            </a:extLst>
          </p:cNvPr>
          <p:cNvGrpSpPr/>
          <p:nvPr/>
        </p:nvGrpSpPr>
        <p:grpSpPr>
          <a:xfrm>
            <a:off x="265696" y="2407751"/>
            <a:ext cx="7107295" cy="3927335"/>
            <a:chOff x="265696" y="2407751"/>
            <a:chExt cx="7107295" cy="3927335"/>
          </a:xfrm>
        </p:grpSpPr>
        <p:pic>
          <p:nvPicPr>
            <p:cNvPr id="43" name="그림 42">
              <a:extLst>
                <a:ext uri="{FF2B5EF4-FFF2-40B4-BE49-F238E27FC236}">
                  <a16:creationId xmlns:a16="http://schemas.microsoft.com/office/drawing/2014/main" id="{C385FB24-16E1-4F14-F336-6DF0F7F29762}"/>
                </a:ext>
              </a:extLst>
            </p:cNvPr>
            <p:cNvPicPr>
              <a:picLocks noChangeAspect="1"/>
            </p:cNvPicPr>
            <p:nvPr/>
          </p:nvPicPr>
          <p:blipFill>
            <a:blip r:embed="rId4"/>
            <a:stretch>
              <a:fillRect/>
            </a:stretch>
          </p:blipFill>
          <p:spPr>
            <a:xfrm>
              <a:off x="1248426" y="5963323"/>
              <a:ext cx="6124565" cy="336672"/>
            </a:xfrm>
            <a:prstGeom prst="rect">
              <a:avLst/>
            </a:prstGeom>
          </p:spPr>
        </p:pic>
        <p:grpSp>
          <p:nvGrpSpPr>
            <p:cNvPr id="48" name="그룹 47">
              <a:extLst>
                <a:ext uri="{FF2B5EF4-FFF2-40B4-BE49-F238E27FC236}">
                  <a16:creationId xmlns:a16="http://schemas.microsoft.com/office/drawing/2014/main" id="{9A2D01C9-E635-F896-6BDE-3E1C45A28E91}"/>
                </a:ext>
              </a:extLst>
            </p:cNvPr>
            <p:cNvGrpSpPr/>
            <p:nvPr/>
          </p:nvGrpSpPr>
          <p:grpSpPr>
            <a:xfrm>
              <a:off x="265696" y="2407751"/>
              <a:ext cx="7107294" cy="3927335"/>
              <a:chOff x="265696" y="2407751"/>
              <a:chExt cx="7107294" cy="3927335"/>
            </a:xfrm>
          </p:grpSpPr>
          <p:grpSp>
            <p:nvGrpSpPr>
              <p:cNvPr id="25" name="그룹 24">
                <a:extLst>
                  <a:ext uri="{FF2B5EF4-FFF2-40B4-BE49-F238E27FC236}">
                    <a16:creationId xmlns:a16="http://schemas.microsoft.com/office/drawing/2014/main" id="{98F0D147-B00C-01BE-8890-DDC2CC002D59}"/>
                  </a:ext>
                </a:extLst>
              </p:cNvPr>
              <p:cNvGrpSpPr/>
              <p:nvPr/>
            </p:nvGrpSpPr>
            <p:grpSpPr>
              <a:xfrm>
                <a:off x="265696" y="2407751"/>
                <a:ext cx="5974683" cy="3430339"/>
                <a:chOff x="6183206" y="2564061"/>
                <a:chExt cx="5974683" cy="3430339"/>
              </a:xfrm>
            </p:grpSpPr>
            <p:pic>
              <p:nvPicPr>
                <p:cNvPr id="18" name="그림 17">
                  <a:extLst>
                    <a:ext uri="{FF2B5EF4-FFF2-40B4-BE49-F238E27FC236}">
                      <a16:creationId xmlns:a16="http://schemas.microsoft.com/office/drawing/2014/main" id="{3DF98E89-0006-737B-31CD-297D679847D3}"/>
                    </a:ext>
                  </a:extLst>
                </p:cNvPr>
                <p:cNvPicPr>
                  <a:picLocks noChangeAspect="1"/>
                </p:cNvPicPr>
                <p:nvPr/>
              </p:nvPicPr>
              <p:blipFill>
                <a:blip r:embed="rId5"/>
                <a:stretch>
                  <a:fillRect/>
                </a:stretch>
              </p:blipFill>
              <p:spPr>
                <a:xfrm>
                  <a:off x="6240379" y="2753859"/>
                  <a:ext cx="5917510" cy="3240541"/>
                </a:xfrm>
                <a:prstGeom prst="rect">
                  <a:avLst/>
                </a:prstGeom>
              </p:spPr>
            </p:pic>
            <p:sp>
              <p:nvSpPr>
                <p:cNvPr id="19" name="직사각형 18">
                  <a:extLst>
                    <a:ext uri="{FF2B5EF4-FFF2-40B4-BE49-F238E27FC236}">
                      <a16:creationId xmlns:a16="http://schemas.microsoft.com/office/drawing/2014/main" id="{70295F48-74FF-D632-06DF-9EF9BB4924DC}"/>
                    </a:ext>
                  </a:extLst>
                </p:cNvPr>
                <p:cNvSpPr/>
                <p:nvPr/>
              </p:nvSpPr>
              <p:spPr>
                <a:xfrm>
                  <a:off x="6183206" y="2564061"/>
                  <a:ext cx="2896622" cy="2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Representational distance </a:t>
                  </a:r>
                  <a:r>
                    <a:rPr lang="en-US" sz="1400" b="1" dirty="0" err="1">
                      <a:solidFill>
                        <a:schemeClr val="tx1"/>
                      </a:solidFill>
                    </a:rPr>
                    <a:t>sqrd</a:t>
                  </a:r>
                  <a:endParaRPr lang="en-US" sz="1400" b="1" dirty="0">
                    <a:solidFill>
                      <a:schemeClr val="tx1"/>
                    </a:solidFill>
                  </a:endParaRPr>
                </a:p>
              </p:txBody>
            </p:sp>
            <p:sp>
              <p:nvSpPr>
                <p:cNvPr id="20" name="직사각형 19">
                  <a:extLst>
                    <a:ext uri="{FF2B5EF4-FFF2-40B4-BE49-F238E27FC236}">
                      <a16:creationId xmlns:a16="http://schemas.microsoft.com/office/drawing/2014/main" id="{1178370A-65A2-AD55-FD33-29CA2776DD2E}"/>
                    </a:ext>
                  </a:extLst>
                </p:cNvPr>
                <p:cNvSpPr/>
                <p:nvPr/>
              </p:nvSpPr>
              <p:spPr>
                <a:xfrm>
                  <a:off x="6183471" y="3300218"/>
                  <a:ext cx="3023317" cy="2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Avg. prediction distance </a:t>
                  </a:r>
                  <a:r>
                    <a:rPr lang="en-US" sz="1400" b="1" dirty="0" err="1">
                      <a:solidFill>
                        <a:schemeClr val="tx1"/>
                      </a:solidFill>
                    </a:rPr>
                    <a:t>sqrd</a:t>
                  </a:r>
                  <a:endParaRPr lang="en-US" sz="1400" b="1" dirty="0">
                    <a:solidFill>
                      <a:schemeClr val="tx1"/>
                    </a:solidFill>
                  </a:endParaRPr>
                </a:p>
              </p:txBody>
            </p:sp>
            <p:sp>
              <p:nvSpPr>
                <p:cNvPr id="21" name="직사각형 20">
                  <a:extLst>
                    <a:ext uri="{FF2B5EF4-FFF2-40B4-BE49-F238E27FC236}">
                      <a16:creationId xmlns:a16="http://schemas.microsoft.com/office/drawing/2014/main" id="{D6891EE9-52B1-DAE6-EE75-55A9F0663FD3}"/>
                    </a:ext>
                  </a:extLst>
                </p:cNvPr>
                <p:cNvSpPr/>
                <p:nvPr/>
              </p:nvSpPr>
              <p:spPr>
                <a:xfrm>
                  <a:off x="6240379" y="4742959"/>
                  <a:ext cx="2166594" cy="2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Avg. output alignment</a:t>
                  </a:r>
                </a:p>
              </p:txBody>
            </p:sp>
          </p:grpSp>
          <p:sp>
            <p:nvSpPr>
              <p:cNvPr id="28" name="직사각형 27">
                <a:extLst>
                  <a:ext uri="{FF2B5EF4-FFF2-40B4-BE49-F238E27FC236}">
                    <a16:creationId xmlns:a16="http://schemas.microsoft.com/office/drawing/2014/main" id="{0F14598A-D14F-D289-5D0D-DEDDDF56A627}"/>
                  </a:ext>
                </a:extLst>
              </p:cNvPr>
              <p:cNvSpPr/>
              <p:nvPr/>
            </p:nvSpPr>
            <p:spPr>
              <a:xfrm>
                <a:off x="1135360" y="2741898"/>
                <a:ext cx="490241" cy="3828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직사각형 29">
                <a:extLst>
                  <a:ext uri="{FF2B5EF4-FFF2-40B4-BE49-F238E27FC236}">
                    <a16:creationId xmlns:a16="http://schemas.microsoft.com/office/drawing/2014/main" id="{02623317-91A9-5399-675A-F89A74A37516}"/>
                  </a:ext>
                </a:extLst>
              </p:cNvPr>
              <p:cNvSpPr/>
              <p:nvPr/>
            </p:nvSpPr>
            <p:spPr>
              <a:xfrm>
                <a:off x="896129" y="3455532"/>
                <a:ext cx="729472" cy="38289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직사각형 43">
                <a:extLst>
                  <a:ext uri="{FF2B5EF4-FFF2-40B4-BE49-F238E27FC236}">
                    <a16:creationId xmlns:a16="http://schemas.microsoft.com/office/drawing/2014/main" id="{FECCED73-E38F-A33D-DB5F-A4DB0DB9B732}"/>
                  </a:ext>
                </a:extLst>
              </p:cNvPr>
              <p:cNvSpPr/>
              <p:nvPr/>
            </p:nvSpPr>
            <p:spPr>
              <a:xfrm>
                <a:off x="1287378" y="5952192"/>
                <a:ext cx="1301276" cy="3828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직사각형 44">
                <a:extLst>
                  <a:ext uri="{FF2B5EF4-FFF2-40B4-BE49-F238E27FC236}">
                    <a16:creationId xmlns:a16="http://schemas.microsoft.com/office/drawing/2014/main" id="{A88DE156-5F78-932A-557F-D7C543A3080B}"/>
                  </a:ext>
                </a:extLst>
              </p:cNvPr>
              <p:cNvSpPr/>
              <p:nvPr/>
            </p:nvSpPr>
            <p:spPr>
              <a:xfrm>
                <a:off x="2673096" y="5952192"/>
                <a:ext cx="1808752" cy="38289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직사각형 45">
                <a:extLst>
                  <a:ext uri="{FF2B5EF4-FFF2-40B4-BE49-F238E27FC236}">
                    <a16:creationId xmlns:a16="http://schemas.microsoft.com/office/drawing/2014/main" id="{D0C8E5E8-E19A-73DD-1AF7-F449A0CE50B9}"/>
                  </a:ext>
                </a:extLst>
              </p:cNvPr>
              <p:cNvSpPr/>
              <p:nvPr/>
            </p:nvSpPr>
            <p:spPr>
              <a:xfrm>
                <a:off x="5153524" y="5952192"/>
                <a:ext cx="1144028" cy="38289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직사각형 46">
                <a:extLst>
                  <a:ext uri="{FF2B5EF4-FFF2-40B4-BE49-F238E27FC236}">
                    <a16:creationId xmlns:a16="http://schemas.microsoft.com/office/drawing/2014/main" id="{6C7D2E49-A45F-4F75-0D78-18CE268E5893}"/>
                  </a:ext>
                </a:extLst>
              </p:cNvPr>
              <p:cNvSpPr/>
              <p:nvPr/>
            </p:nvSpPr>
            <p:spPr>
              <a:xfrm>
                <a:off x="6334731" y="5952192"/>
                <a:ext cx="1038259" cy="38289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0" name="그룹 49">
            <a:extLst>
              <a:ext uri="{FF2B5EF4-FFF2-40B4-BE49-F238E27FC236}">
                <a16:creationId xmlns:a16="http://schemas.microsoft.com/office/drawing/2014/main" id="{F063B79E-5752-2ECB-4A40-44F022ABC06C}"/>
              </a:ext>
            </a:extLst>
          </p:cNvPr>
          <p:cNvGrpSpPr/>
          <p:nvPr/>
        </p:nvGrpSpPr>
        <p:grpSpPr>
          <a:xfrm>
            <a:off x="0" y="1"/>
            <a:ext cx="12192000" cy="355600"/>
            <a:chOff x="0" y="1"/>
            <a:chExt cx="8974987" cy="355600"/>
          </a:xfrm>
        </p:grpSpPr>
        <p:grpSp>
          <p:nvGrpSpPr>
            <p:cNvPr id="51" name="그룹 50">
              <a:extLst>
                <a:ext uri="{FF2B5EF4-FFF2-40B4-BE49-F238E27FC236}">
                  <a16:creationId xmlns:a16="http://schemas.microsoft.com/office/drawing/2014/main" id="{A424657A-5577-852F-CCE3-3842C52A105E}"/>
                </a:ext>
              </a:extLst>
            </p:cNvPr>
            <p:cNvGrpSpPr/>
            <p:nvPr/>
          </p:nvGrpSpPr>
          <p:grpSpPr>
            <a:xfrm>
              <a:off x="0" y="1"/>
              <a:ext cx="5996733" cy="355600"/>
              <a:chOff x="0" y="1"/>
              <a:chExt cx="6096000" cy="355600"/>
            </a:xfrm>
          </p:grpSpPr>
          <p:sp>
            <p:nvSpPr>
              <p:cNvPr id="53" name="직사각형 52">
                <a:extLst>
                  <a:ext uri="{FF2B5EF4-FFF2-40B4-BE49-F238E27FC236}">
                    <a16:creationId xmlns:a16="http://schemas.microsoft.com/office/drawing/2014/main" id="{1A270E5E-50A7-BF8E-87E5-449A70882FC5}"/>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Observation</a:t>
                </a:r>
              </a:p>
            </p:txBody>
          </p:sp>
          <p:sp>
            <p:nvSpPr>
              <p:cNvPr id="54" name="직사각형 53">
                <a:extLst>
                  <a:ext uri="{FF2B5EF4-FFF2-40B4-BE49-F238E27FC236}">
                    <a16:creationId xmlns:a16="http://schemas.microsoft.com/office/drawing/2014/main" id="{2DA613D1-B1BC-DC43-29B2-99A628E4B983}"/>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grpSp>
        <p:sp>
          <p:nvSpPr>
            <p:cNvPr id="52" name="직사각형 51">
              <a:extLst>
                <a:ext uri="{FF2B5EF4-FFF2-40B4-BE49-F238E27FC236}">
                  <a16:creationId xmlns:a16="http://schemas.microsoft.com/office/drawing/2014/main" id="{4DC0DE30-D308-3F8E-B41F-A4885965B809}"/>
                </a:ext>
              </a:extLst>
            </p:cNvPr>
            <p:cNvSpPr/>
            <p:nvPr/>
          </p:nvSpPr>
          <p:spPr>
            <a:xfrm>
              <a:off x="5976620" y="1"/>
              <a:ext cx="2998367"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Analysis</a:t>
              </a:r>
            </a:p>
          </p:txBody>
        </p:sp>
      </p:grpSp>
    </p:spTree>
    <p:extLst>
      <p:ext uri="{BB962C8B-B14F-4D97-AF65-F5344CB8AC3E}">
        <p14:creationId xmlns:p14="http://schemas.microsoft.com/office/powerpoint/2010/main" val="148230387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105161</TotalTime>
  <Words>1188</Words>
  <Application>Microsoft Office PowerPoint</Application>
  <PresentationFormat>와이드스크린</PresentationFormat>
  <Paragraphs>131</Paragraphs>
  <Slides>16</Slides>
  <Notes>16</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16</vt:i4>
      </vt:variant>
    </vt:vector>
  </HeadingPairs>
  <TitlesOfParts>
    <vt:vector size="19" baseType="lpstr">
      <vt:lpstr>맑은 고딕</vt:lpstr>
      <vt:lpstr>Arial</vt:lpstr>
      <vt:lpstr>Office 테마</vt:lpstr>
      <vt:lpstr>Algorithm Development in Neural Networks: Insights from the Streaming Parity Task (Loek van Rossem, Andrew M. Saxe, ICLR 2025)</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bml_symposium_template_2021</dc:title>
  <dc:creator>Yoondo Sung</dc:creator>
  <cp:lastModifiedBy>Sunny Kim</cp:lastModifiedBy>
  <cp:revision>2948</cp:revision>
  <dcterms:created xsi:type="dcterms:W3CDTF">2019-05-28T12:47:59Z</dcterms:created>
  <dcterms:modified xsi:type="dcterms:W3CDTF">2025-09-05T03:01:21Z</dcterms:modified>
</cp:coreProperties>
</file>