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973" r:id="rId2"/>
    <p:sldId id="2417" r:id="rId3"/>
    <p:sldId id="2427" r:id="rId4"/>
    <p:sldId id="2418" r:id="rId5"/>
    <p:sldId id="2421" r:id="rId6"/>
    <p:sldId id="2432" r:id="rId7"/>
    <p:sldId id="2423" r:id="rId8"/>
    <p:sldId id="2422" r:id="rId9"/>
    <p:sldId id="2424" r:id="rId10"/>
    <p:sldId id="2425" r:id="rId11"/>
    <p:sldId id="2430" r:id="rId12"/>
    <p:sldId id="2439" r:id="rId13"/>
    <p:sldId id="2426" r:id="rId14"/>
    <p:sldId id="2440" r:id="rId15"/>
    <p:sldId id="2445" r:id="rId16"/>
    <p:sldId id="2434" r:id="rId17"/>
    <p:sldId id="2435" r:id="rId18"/>
    <p:sldId id="2443" r:id="rId19"/>
    <p:sldId id="2436" r:id="rId20"/>
    <p:sldId id="2444" r:id="rId21"/>
    <p:sldId id="2437" r:id="rId22"/>
    <p:sldId id="2431"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FE"/>
    <a:srgbClr val="009CAF"/>
    <a:srgbClr val="FF7070"/>
    <a:srgbClr val="FFFFFF"/>
    <a:srgbClr val="949398"/>
    <a:srgbClr val="FFB0B0"/>
    <a:srgbClr val="8497B0"/>
    <a:srgbClr val="66E0E0"/>
    <a:srgbClr val="E07344"/>
    <a:srgbClr val="E091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82195" autoAdjust="0"/>
  </p:normalViewPr>
  <p:slideViewPr>
    <p:cSldViewPr snapToGrid="0">
      <p:cViewPr varScale="1">
        <p:scale>
          <a:sx n="59" d="100"/>
          <a:sy n="59" d="100"/>
        </p:scale>
        <p:origin x="1194" y="66"/>
      </p:cViewPr>
      <p:guideLst>
        <p:guide orient="horz" pos="2184"/>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99D25E-1A8C-4175-86C1-C35CF45936B4}" type="datetimeFigureOut">
              <a:rPr lang="ko-KR" altLang="en-US" smtClean="0"/>
              <a:t>2025-10-21</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71B41F-C803-426B-BD2E-753784A3FB47}" type="slidenum">
              <a:rPr lang="ko-KR" altLang="en-US" smtClean="0"/>
              <a:t>‹#›</a:t>
            </a:fld>
            <a:endParaRPr lang="ko-KR" altLang="en-US"/>
          </a:p>
        </p:txBody>
      </p:sp>
    </p:spTree>
    <p:extLst>
      <p:ext uri="{BB962C8B-B14F-4D97-AF65-F5344CB8AC3E}">
        <p14:creationId xmlns:p14="http://schemas.microsoft.com/office/powerpoint/2010/main" val="9046170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DF18C-8B2F-4CDE-A3E0-37507051BC24}" type="datetimeFigureOut">
              <a:rPr lang="ko-KR" altLang="en-US" smtClean="0"/>
              <a:t>2025-10-21</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B7317-300F-4CDB-8BE5-AE23AFCB82C4}" type="slidenum">
              <a:rPr lang="ko-KR" altLang="en-US" smtClean="0"/>
              <a:t>‹#›</a:t>
            </a:fld>
            <a:endParaRPr lang="ko-KR" altLang="en-US"/>
          </a:p>
        </p:txBody>
      </p:sp>
    </p:spTree>
    <p:extLst>
      <p:ext uri="{BB962C8B-B14F-4D97-AF65-F5344CB8AC3E}">
        <p14:creationId xmlns:p14="http://schemas.microsoft.com/office/powerpoint/2010/main" val="1724916806"/>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3747136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F95CE-7DCA-1C92-1DA9-F616F9B081A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C2B9760-E910-5129-3B8D-4A1A7F2F69B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295A8A4-AACF-AD7B-EB8E-EC6F159B2979}"/>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576948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373E5-AA87-F7B8-11CF-398DAA271C7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4F1BAAE-33C6-1629-84DB-F6012E5F769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0658932-AED2-66C6-1EC8-60B22D07F6A5}"/>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557684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2B3A6-A07F-19CF-1500-4ABF8CFB7FD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EADC2130-D7B1-E041-8205-2D622254526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EC0EAFCB-421B-AFD8-9442-DCC1C49725E9}"/>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937759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BFA8C-66AF-8D2F-E03D-5BB08970939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6392548-580E-C3CA-2061-06682513CF1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BCCEF75-A7AC-D6D1-655C-115FDCE49714}"/>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833990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4A5D5-FFE8-1CDB-2DF3-3D7060EBBD0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B93E571-3631-39F4-6BF4-7328240C2E4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03C5457-407D-E3FF-806A-48E029470CCF}"/>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742355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884B9-E6A2-CDF8-76AD-2AD9477F017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61491DB-3AD5-DB25-EBBB-F727A38778B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32FDFEE-F6DC-F048-4D8F-852387BB665E}"/>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141347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58357-448B-8FF5-4D9B-21D4ED2C4B5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A92AF28-0196-B870-52C0-441E7D6978F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0E00F1D-87D2-8399-F824-C56B6BCCC0B2}"/>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16312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C60B0-EA44-C522-EE1C-C0B07B645913}"/>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5834DEC-56A9-4047-536D-E4B9198A380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8B3AAEB-1EAB-34BD-9CA2-6C207288751C}"/>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2370043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F8EB4-43EA-F038-9C82-3736106432E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E9C699F-BFC7-5186-C9F9-BEF298D93E4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66008A9-4D86-5237-AE58-F1FD10D58579}"/>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480345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3554C-3BDB-3A64-46C5-F16F22E209E0}"/>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C822E66-5058-5800-9904-DB8671880BB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B3AF9FC-11F1-F76B-A24A-933DFAB87945}"/>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67036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700158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4DB78-6DD4-441D-1E09-13B50B947F0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171B84-05E2-D1F8-56B8-7DA545BB8CE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DCFAC25-BDBA-B576-774F-2D2B0BDF26F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620010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4A7E2-F219-7141-C221-39DA35D6C72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8733106-CA6F-5B11-26B7-6B5EFC58D38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C7FC2E0-A91F-2C15-CAB1-FF94ABEB80DB}"/>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681421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6B2A5-D2A4-9E46-8D7C-3D97E2FD8B0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840936E6-7D39-A60F-1A91-012A409320DB}"/>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E8ACD9C-C322-1CA3-315D-5E62CCF9B86D}"/>
              </a:ext>
            </a:extLst>
          </p:cNvPr>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2981023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954C4-67A2-C57E-8856-29178BAD528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BCC8557E-6600-06C6-585E-8CD7A3D3545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33AC2A7-B609-E3FD-426F-7AD05B507766}"/>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127938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BF31C-7CDC-76DF-7D1D-2FC1CF4B2E5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64E78E4-F1BD-1B2D-1E6A-E140BDF72A9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2AD0D4-774F-C867-21A2-55E30C13DDE0}"/>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325652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39201-6E71-194A-CA42-DB238ADDE93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1B6196F-BF0F-99A1-E78A-88A19DC3977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647B5BD-E620-00A9-DC37-6ECC8FD2268D}"/>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052219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9E4FB-BAF2-1592-4B20-D0A9DCC0ED3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CB3F190-443F-E74E-2BC9-0EF2DBC974F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70F7ECFF-182C-367E-A2D6-E29D107407BF}"/>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284082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346A0-5511-73C9-E312-0FD3AE38873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0C048C08-99EA-EC57-2407-E85BD05F3BC7}"/>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C5E4035-60EC-93E7-8448-F90EF000C510}"/>
              </a:ext>
            </a:extLst>
          </p:cNvPr>
          <p:cNvSpPr>
            <a:spLocks noGrp="1"/>
          </p:cNvSpPr>
          <p:nvPr>
            <p:ph type="body" idx="1"/>
          </p:nvPr>
        </p:nvSpPr>
        <p:spPr/>
        <p:txBody>
          <a:bodyPr/>
          <a:lstStyle/>
          <a:p>
            <a:endParaRPr lang="en-US" altLang="ko-KR" dirty="0"/>
          </a:p>
        </p:txBody>
      </p:sp>
    </p:spTree>
    <p:extLst>
      <p:ext uri="{BB962C8B-B14F-4D97-AF65-F5344CB8AC3E}">
        <p14:creationId xmlns:p14="http://schemas.microsoft.com/office/powerpoint/2010/main" val="728758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2898-85A5-D4D2-3946-D12C3D04D4A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DC0E42A-760E-4212-888E-BE5348E2F23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3E3ED2F3-46E7-CA57-8265-057DE2FD8D2A}"/>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85149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81457-CF58-7979-674E-F6E1011796E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0284961-E3A1-A4B4-742B-40664523E0F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27F93746-F991-BD4C-F7E9-7E9357142B55}"/>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97335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ECF275D3-0864-4279-B81D-491D557C6F86}" type="datetime1">
              <a:rPr lang="ko-KR" altLang="en-US" smtClean="0"/>
              <a:t>2025-10-21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a:t>Slide </a:t>
            </a:r>
            <a:fld id="{CD6BA3E3-DAEE-4515-B0F3-D464B372495B}" type="slidenum">
              <a:rPr lang="ko-KR" altLang="en-US" smtClean="0"/>
              <a:pPr/>
              <a:t>‹#›</a:t>
            </a:fld>
            <a:endParaRPr lang="ko-KR" altLang="en-US" dirty="0"/>
          </a:p>
        </p:txBody>
      </p:sp>
    </p:spTree>
    <p:extLst>
      <p:ext uri="{BB962C8B-B14F-4D97-AF65-F5344CB8AC3E}">
        <p14:creationId xmlns:p14="http://schemas.microsoft.com/office/powerpoint/2010/main" val="3380387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4828C1B-C473-4017-9D44-B545CC6805FF}" type="datetime1">
              <a:rPr lang="ko-KR" altLang="en-US" smtClean="0"/>
              <a:t>2025-10-21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6450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7D4F2CA2-8FBA-4383-9A18-46EAF3862A07}" type="datetime1">
              <a:rPr lang="ko-KR" altLang="en-US" smtClean="0"/>
              <a:t>2025-10-21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161981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3099820B-CEA1-41FA-822A-573B887C8E07}" type="datetime1">
              <a:rPr lang="ko-KR" altLang="en-US" smtClean="0"/>
              <a:t>2025-10-21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a:t>Slide </a:t>
            </a:r>
            <a:fld id="{CD6BA3E3-DAEE-4515-B0F3-D464B372495B}" type="slidenum">
              <a:rPr lang="ko-KR" altLang="en-US" smtClean="0"/>
              <a:pPr/>
              <a:t>‹#›</a:t>
            </a:fld>
            <a:endParaRPr lang="ko-KR" altLang="en-US" dirty="0"/>
          </a:p>
        </p:txBody>
      </p:sp>
    </p:spTree>
    <p:extLst>
      <p:ext uri="{BB962C8B-B14F-4D97-AF65-F5344CB8AC3E}">
        <p14:creationId xmlns:p14="http://schemas.microsoft.com/office/powerpoint/2010/main" val="280202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1BFCC584-7060-4D48-9693-929B97121342}" type="datetime1">
              <a:rPr lang="ko-KR" altLang="en-US" smtClean="0"/>
              <a:t>2025-10-21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7"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246679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5002309-6A68-451C-947E-95D11512DCD5}" type="datetime1">
              <a:rPr lang="ko-KR" altLang="en-US" smtClean="0"/>
              <a:t>2025-10-21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4128729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B00506B0-9597-4DCD-8D81-DE9B30E31EBB}" type="datetime1">
              <a:rPr lang="ko-KR" altLang="en-US" smtClean="0"/>
              <a:t>2025-10-21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10" name="슬라이드 번호 개체 틀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47022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34CDCA8E-724F-42F6-867D-6313A50C632B}" type="datetime1">
              <a:rPr lang="ko-KR" altLang="en-US" smtClean="0"/>
              <a:t>2025-10-21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395028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5E67FDE6-FFF1-4267-9BE3-3BFAA2759F0E}" type="datetime1">
              <a:rPr lang="ko-KR" altLang="en-US" smtClean="0"/>
              <a:t>2025-10-21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5"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6866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B52520D2-936A-464B-8207-C81064795864}" type="datetime1">
              <a:rPr lang="ko-KR" altLang="en-US" smtClean="0"/>
              <a:t>2025-10-21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3422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0ECC3B84-3426-4B93-B905-970748D54A87}" type="datetime1">
              <a:rPr lang="ko-KR" altLang="en-US" smtClean="0"/>
              <a:t>2025-10-21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8"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283795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A0665-AF1A-422D-B022-E778D7F243B7}" type="datetime1">
              <a:rPr lang="ko-KR" altLang="en-US" smtClean="0"/>
              <a:t>2025-10-21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ko-KR" dirty="0"/>
              <a:t>Slide </a:t>
            </a:r>
            <a:fld id="{CD6BA3E3-DAEE-4515-B0F3-D464B372495B}" type="slidenum">
              <a:rPr lang="ko-KR" altLang="en-US" smtClean="0"/>
              <a:pPr/>
              <a:t>‹#›</a:t>
            </a:fld>
            <a:r>
              <a:rPr lang="ko-KR" altLang="en-US" dirty="0"/>
              <a:t> </a:t>
            </a:r>
            <a:r>
              <a:rPr lang="en-US" altLang="ko-KR" dirty="0"/>
              <a:t>of 16</a:t>
            </a:r>
            <a:endParaRPr lang="ko-KR" altLang="en-US" dirty="0"/>
          </a:p>
        </p:txBody>
      </p:sp>
    </p:spTree>
    <p:extLst>
      <p:ext uri="{BB962C8B-B14F-4D97-AF65-F5344CB8AC3E}">
        <p14:creationId xmlns:p14="http://schemas.microsoft.com/office/powerpoint/2010/main" val="413514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arxiv.org/pdf/1905.13211"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 y="1061760"/>
            <a:ext cx="11874500" cy="2387600"/>
          </a:xfrm>
        </p:spPr>
        <p:txBody>
          <a:bodyPr>
            <a:normAutofit/>
          </a:bodyPr>
          <a:lstStyle/>
          <a:p>
            <a:pPr>
              <a:lnSpc>
                <a:spcPct val="120000"/>
              </a:lnSpc>
            </a:pPr>
            <a:r>
              <a:rPr lang="en-US" altLang="ko-KR" sz="3200" b="1" dirty="0"/>
              <a:t>Investigating Message Passing in Reasoning Tasks</a:t>
            </a:r>
            <a:br>
              <a:rPr lang="en-US" altLang="ko-KR" sz="3200" b="1" dirty="0"/>
            </a:br>
            <a:r>
              <a:rPr lang="en-US" altLang="ko-KR" sz="3200" b="1" dirty="0"/>
              <a:t>via Algorithmic Alignment</a:t>
            </a:r>
            <a:endParaRPr lang="ko-KR" altLang="en-US" sz="3200" dirty="0"/>
          </a:p>
        </p:txBody>
      </p:sp>
      <p:sp>
        <p:nvSpPr>
          <p:cNvPr id="3" name="부제목 2"/>
          <p:cNvSpPr>
            <a:spLocks noGrp="1"/>
          </p:cNvSpPr>
          <p:nvPr>
            <p:ph type="subTitle" idx="1"/>
          </p:nvPr>
        </p:nvSpPr>
        <p:spPr>
          <a:xfrm>
            <a:off x="1524000" y="4149886"/>
            <a:ext cx="9144000" cy="852428"/>
          </a:xfrm>
        </p:spPr>
        <p:txBody>
          <a:bodyPr>
            <a:normAutofit/>
          </a:bodyPr>
          <a:lstStyle/>
          <a:p>
            <a:r>
              <a:rPr lang="en-US" altLang="ko-KR" sz="2000" dirty="0"/>
              <a:t>M.S. student</a:t>
            </a:r>
          </a:p>
          <a:p>
            <a:r>
              <a:rPr lang="en-US" altLang="ko-KR" sz="2000" dirty="0" err="1"/>
              <a:t>Sungyoung</a:t>
            </a:r>
            <a:r>
              <a:rPr lang="en-US" altLang="ko-KR" sz="2000" dirty="0"/>
              <a:t> Kim</a:t>
            </a:r>
          </a:p>
        </p:txBody>
      </p:sp>
      <p:sp>
        <p:nvSpPr>
          <p:cNvPr id="6" name="TextBox 5"/>
          <p:cNvSpPr txBox="1"/>
          <p:nvPr/>
        </p:nvSpPr>
        <p:spPr>
          <a:xfrm>
            <a:off x="335279" y="372706"/>
            <a:ext cx="4266537" cy="338554"/>
          </a:xfrm>
          <a:prstGeom prst="rect">
            <a:avLst/>
          </a:prstGeom>
          <a:noFill/>
        </p:spPr>
        <p:txBody>
          <a:bodyPr wrap="square" rtlCol="0">
            <a:spAutoFit/>
          </a:bodyPr>
          <a:lstStyle/>
          <a:p>
            <a:r>
              <a:rPr lang="en-US" altLang="ko-KR" sz="1600" b="1" dirty="0">
                <a:solidFill>
                  <a:schemeClr val="bg2">
                    <a:lumMod val="75000"/>
                  </a:schemeClr>
                </a:solidFill>
              </a:rPr>
              <a:t>2025.07.01 Lab Seminar</a:t>
            </a:r>
            <a:endParaRPr lang="ko-KR" altLang="en-US" sz="1600" b="1" dirty="0">
              <a:solidFill>
                <a:schemeClr val="bg2">
                  <a:lumMod val="75000"/>
                </a:schemeClr>
              </a:solidFill>
            </a:endParaRPr>
          </a:p>
        </p:txBody>
      </p:sp>
      <p:sp>
        <p:nvSpPr>
          <p:cNvPr id="5" name="직사각형 4"/>
          <p:cNvSpPr/>
          <p:nvPr/>
        </p:nvSpPr>
        <p:spPr>
          <a:xfrm>
            <a:off x="0" y="6714759"/>
            <a:ext cx="12192000" cy="131039"/>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286786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48102-9983-7C87-3372-B04424846106}"/>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A7E2EE98-78BD-D04E-6CE1-3E5E14BBD3A9}"/>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Architectures aligned to Value Iteration </a:t>
            </a:r>
            <a:r>
              <a:rPr lang="en-US" altLang="ko-KR" sz="2800" dirty="0"/>
              <a:t>with Implicit Planning</a:t>
            </a:r>
            <a:endParaRPr lang="ko-KR" altLang="en-US" sz="2800" dirty="0"/>
          </a:p>
        </p:txBody>
      </p:sp>
      <p:sp>
        <p:nvSpPr>
          <p:cNvPr id="7" name="직사각형 6">
            <a:extLst>
              <a:ext uri="{FF2B5EF4-FFF2-40B4-BE49-F238E27FC236}">
                <a16:creationId xmlns:a16="http://schemas.microsoft.com/office/drawing/2014/main" id="{AD1805E2-026F-0FAD-4643-C52707C8A0E1}"/>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8" name="내용 개체 틀 2">
                <a:extLst>
                  <a:ext uri="{FF2B5EF4-FFF2-40B4-BE49-F238E27FC236}">
                    <a16:creationId xmlns:a16="http://schemas.microsoft.com/office/drawing/2014/main" id="{0133B631-F56E-DF25-348A-0E810725C42A}"/>
                  </a:ext>
                </a:extLst>
              </p:cNvPr>
              <p:cNvSpPr>
                <a:spLocks noGrp="1"/>
              </p:cNvSpPr>
              <p:nvPr>
                <p:ph idx="1"/>
              </p:nvPr>
            </p:nvSpPr>
            <p:spPr>
              <a:xfrm>
                <a:off x="427382" y="1511730"/>
                <a:ext cx="11866218" cy="4351338"/>
              </a:xfrm>
            </p:spPr>
            <p:txBody>
              <a:bodyPr>
                <a:normAutofit/>
              </a:bodyPr>
              <a:lstStyle/>
              <a:p>
                <a:r>
                  <a:rPr lang="en-US" altLang="ko-KR" sz="2000" b="1" dirty="0"/>
                  <a:t>XLVIN </a:t>
                </a:r>
                <a:r>
                  <a:rPr lang="en-US" altLang="ko-KR" sz="1500" dirty="0"/>
                  <a:t>[1]</a:t>
                </a:r>
                <a:br>
                  <a:rPr lang="en-US" altLang="ko-KR" sz="1500" dirty="0"/>
                </a:br>
                <a:r>
                  <a:rPr lang="en-US" altLang="ko-KR" sz="1500" dirty="0"/>
                  <a:t>- </a:t>
                </a:r>
                <a:r>
                  <a:rPr lang="en-US" altLang="ko-KR" sz="1500" b="1" dirty="0"/>
                  <a:t>Encoder</a:t>
                </a:r>
                <a:r>
                  <a:rPr lang="en-US" altLang="ko-KR" sz="1500" dirty="0"/>
                  <a:t>: consumes state representation and produces hidden state embeddings </a:t>
                </a:r>
                <a14:m>
                  <m:oMath xmlns:m="http://schemas.openxmlformats.org/officeDocument/2006/math">
                    <m:sSub>
                      <m:sSubPr>
                        <m:ctrlPr>
                          <a:rPr lang="en-US" altLang="ko-KR" sz="1500" i="1" smtClean="0">
                            <a:latin typeface="Cambria Math" panose="02040503050406030204" pitchFamily="18" charset="0"/>
                          </a:rPr>
                        </m:ctrlPr>
                      </m:sSubPr>
                      <m:e>
                        <m:r>
                          <a:rPr lang="en-US" altLang="ko-KR" sz="1500" b="0" i="1" smtClean="0">
                            <a:latin typeface="Cambria Math" panose="02040503050406030204" pitchFamily="18" charset="0"/>
                          </a:rPr>
                          <m:t>h</m:t>
                        </m:r>
                      </m:e>
                      <m:sub>
                        <m:r>
                          <a:rPr lang="en-US" altLang="ko-KR" sz="1500" b="0" i="1" smtClean="0">
                            <a:latin typeface="Cambria Math" panose="02040503050406030204" pitchFamily="18" charset="0"/>
                          </a:rPr>
                          <m:t>𝑠</m:t>
                        </m:r>
                      </m:sub>
                    </m:sSub>
                    <m:r>
                      <a:rPr lang="en-US" altLang="ko-KR" sz="1500" b="0" i="1" smtClean="0">
                        <a:latin typeface="Cambria Math" panose="02040503050406030204" pitchFamily="18" charset="0"/>
                      </a:rPr>
                      <m:t>=</m:t>
                    </m:r>
                    <m:r>
                      <a:rPr lang="en-US" altLang="ko-KR" sz="1500" b="0" i="1" smtClean="0">
                        <a:latin typeface="Cambria Math" panose="02040503050406030204" pitchFamily="18" charset="0"/>
                      </a:rPr>
                      <m:t>𝑧</m:t>
                    </m:r>
                    <m:d>
                      <m:dPr>
                        <m:ctrlPr>
                          <a:rPr lang="en-US" altLang="ko-KR" sz="1500" b="0" i="1" smtClean="0">
                            <a:latin typeface="Cambria Math" panose="02040503050406030204" pitchFamily="18" charset="0"/>
                          </a:rPr>
                        </m:ctrlPr>
                      </m:dPr>
                      <m:e>
                        <m:r>
                          <a:rPr lang="en-US" altLang="ko-KR" sz="1500" b="0" i="1" smtClean="0">
                            <a:latin typeface="Cambria Math" panose="02040503050406030204" pitchFamily="18" charset="0"/>
                          </a:rPr>
                          <m:t>𝑠</m:t>
                        </m:r>
                      </m:e>
                    </m:d>
                    <m:r>
                      <a:rPr lang="en-US" altLang="ko-KR" sz="1500" b="0" i="1" smtClean="0">
                        <a:latin typeface="Cambria Math" panose="02040503050406030204" pitchFamily="18" charset="0"/>
                      </a:rPr>
                      <m:t> </m:t>
                    </m:r>
                  </m:oMath>
                </a14:m>
                <a:r>
                  <a:rPr lang="en-US" altLang="ko-KR" sz="1500" dirty="0"/>
                  <a:t>(CNN)</a:t>
                </a:r>
                <a:br>
                  <a:rPr lang="en-US" altLang="ko-KR" sz="1500" dirty="0"/>
                </a:br>
                <a:r>
                  <a:rPr lang="en-US" altLang="ko-KR" sz="1500" dirty="0"/>
                  <a:t>- </a:t>
                </a:r>
                <a:r>
                  <a:rPr lang="en-US" altLang="ko-KR" sz="1500" b="1" dirty="0"/>
                  <a:t>Transition</a:t>
                </a:r>
                <a:r>
                  <a:rPr lang="en-US" altLang="ko-KR" sz="1500" dirty="0"/>
                  <a:t>: consumes state embedding </a:t>
                </a:r>
                <a14:m>
                  <m:oMath xmlns:m="http://schemas.openxmlformats.org/officeDocument/2006/math">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h</m:t>
                        </m:r>
                      </m:e>
                      <m:sub>
                        <m:r>
                          <a:rPr lang="en-US" altLang="ko-KR" sz="1500" i="1">
                            <a:latin typeface="Cambria Math" panose="02040503050406030204" pitchFamily="18" charset="0"/>
                          </a:rPr>
                          <m:t>𝑠</m:t>
                        </m:r>
                      </m:sub>
                    </m:sSub>
                  </m:oMath>
                </a14:m>
                <a:r>
                  <a:rPr lang="en-US" altLang="ko-KR" sz="1500" dirty="0"/>
                  <a:t> and action to produce the next state embedding </a:t>
                </a:r>
                <a14:m>
                  <m:oMath xmlns:m="http://schemas.openxmlformats.org/officeDocument/2006/math">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h</m:t>
                        </m:r>
                      </m:e>
                      <m:sub>
                        <m:r>
                          <a:rPr lang="en-US" altLang="ko-KR" sz="1500" i="1">
                            <a:latin typeface="Cambria Math" panose="02040503050406030204" pitchFamily="18" charset="0"/>
                          </a:rPr>
                          <m:t>𝑠</m:t>
                        </m:r>
                        <m:r>
                          <a:rPr lang="en-US" altLang="ko-KR" sz="1500" b="0" i="1" smtClean="0">
                            <a:latin typeface="Cambria Math" panose="02040503050406030204" pitchFamily="18" charset="0"/>
                          </a:rPr>
                          <m:t>′</m:t>
                        </m:r>
                      </m:sub>
                    </m:sSub>
                  </m:oMath>
                </a14:m>
                <a:r>
                  <a:rPr lang="en-US" altLang="ko-KR" sz="1500" dirty="0"/>
                  <a:t> (pretrained with MLP, TransE)</a:t>
                </a:r>
                <a:br>
                  <a:rPr lang="en-US" altLang="ko-KR" sz="1500" dirty="0"/>
                </a:br>
                <a:r>
                  <a:rPr lang="en-US" altLang="ko-KR" sz="1500" dirty="0"/>
                  <a:t>- </a:t>
                </a:r>
                <a:r>
                  <a:rPr lang="en-US" altLang="ko-KR" sz="1500" b="1" dirty="0"/>
                  <a:t>Executor</a:t>
                </a:r>
                <a:r>
                  <a:rPr lang="en-US" altLang="ko-KR" sz="1500" dirty="0"/>
                  <a:t>: combines neighborhood </a:t>
                </a:r>
                <a14:m>
                  <m:oMath xmlns:m="http://schemas.openxmlformats.org/officeDocument/2006/math">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h</m:t>
                        </m:r>
                      </m:e>
                      <m:sub>
                        <m:r>
                          <a:rPr lang="en-US" altLang="ko-KR" sz="1500" i="1">
                            <a:latin typeface="Cambria Math" panose="02040503050406030204" pitchFamily="18" charset="0"/>
                          </a:rPr>
                          <m:t>𝑠</m:t>
                        </m:r>
                      </m:sub>
                    </m:sSub>
                  </m:oMath>
                </a14:m>
                <a:r>
                  <a:rPr lang="en-US" altLang="ko-KR" sz="1500" dirty="0"/>
                  <a:t> to produce an updated embedding </a:t>
                </a:r>
                <a14:m>
                  <m:oMath xmlns:m="http://schemas.openxmlformats.org/officeDocument/2006/math">
                    <m:sSub>
                      <m:sSubPr>
                        <m:ctrlPr>
                          <a:rPr lang="en-US" altLang="ko-KR" sz="1500" i="1" smtClean="0">
                            <a:latin typeface="Cambria Math" panose="02040503050406030204" pitchFamily="18" charset="0"/>
                          </a:rPr>
                        </m:ctrlPr>
                      </m:sSubPr>
                      <m:e>
                        <m:r>
                          <a:rPr lang="en-US" altLang="ko-KR" sz="1500" b="0" i="1" smtClean="0">
                            <a:latin typeface="Cambria Math" panose="02040503050406030204" pitchFamily="18" charset="0"/>
                          </a:rPr>
                          <m:t>𝑥</m:t>
                        </m:r>
                      </m:e>
                      <m:sub>
                        <m:r>
                          <a:rPr lang="en-US" altLang="ko-KR" sz="1500" b="0" i="1" smtClean="0">
                            <a:latin typeface="Cambria Math" panose="02040503050406030204" pitchFamily="18" charset="0"/>
                          </a:rPr>
                          <m:t>𝑠</m:t>
                        </m:r>
                      </m:sub>
                    </m:sSub>
                    <m:r>
                      <a:rPr lang="en-US" altLang="ko-KR" sz="1500" b="0" i="1" smtClean="0">
                        <a:latin typeface="Cambria Math" panose="02040503050406030204" pitchFamily="18" charset="0"/>
                      </a:rPr>
                      <m:t>=</m:t>
                    </m:r>
                    <m:r>
                      <a:rPr lang="en-US" altLang="ko-KR" sz="1500" b="0" i="1" smtClean="0">
                        <a:latin typeface="Cambria Math" panose="02040503050406030204" pitchFamily="18" charset="0"/>
                      </a:rPr>
                      <m:t>𝑋</m:t>
                    </m:r>
                    <m:r>
                      <a:rPr lang="en-US" altLang="ko-KR" sz="1500" b="0" i="1" smtClean="0">
                        <a:latin typeface="Cambria Math" panose="02040503050406030204" pitchFamily="18" charset="0"/>
                      </a:rPr>
                      <m:t>(</m:t>
                    </m:r>
                    <m:sSub>
                      <m:sSubPr>
                        <m:ctrlPr>
                          <a:rPr lang="en-US" altLang="ko-KR" sz="1500" b="0" i="1" smtClean="0">
                            <a:latin typeface="Cambria Math" panose="02040503050406030204" pitchFamily="18" charset="0"/>
                          </a:rPr>
                        </m:ctrlPr>
                      </m:sSubPr>
                      <m:e>
                        <m:r>
                          <a:rPr lang="en-US" altLang="ko-KR" sz="1500" b="0" i="1" smtClean="0">
                            <a:latin typeface="Cambria Math" panose="02040503050406030204" pitchFamily="18" charset="0"/>
                          </a:rPr>
                          <m:t>h</m:t>
                        </m:r>
                      </m:e>
                      <m:sub>
                        <m:r>
                          <a:rPr lang="en-US" altLang="ko-KR" sz="1500" b="0" i="1" smtClean="0">
                            <a:latin typeface="Cambria Math" panose="02040503050406030204" pitchFamily="18" charset="0"/>
                          </a:rPr>
                          <m:t>𝑠</m:t>
                        </m:r>
                      </m:sub>
                    </m:sSub>
                    <m:r>
                      <a:rPr lang="en-US" altLang="ko-KR" sz="1500" b="0" i="1" smtClean="0">
                        <a:latin typeface="Cambria Math" panose="02040503050406030204" pitchFamily="18" charset="0"/>
                      </a:rPr>
                      <m:t> , </m:t>
                    </m:r>
                    <m:r>
                      <a:rPr lang="en-US" altLang="ko-KR" sz="1500" b="0" i="1" smtClean="0">
                        <a:latin typeface="Cambria Math" panose="02040503050406030204" pitchFamily="18" charset="0"/>
                      </a:rPr>
                      <m:t>𝑁</m:t>
                    </m:r>
                    <m:d>
                      <m:dPr>
                        <m:ctrlPr>
                          <a:rPr lang="en-US" altLang="ko-KR" sz="1500" b="0" i="1" smtClean="0">
                            <a:latin typeface="Cambria Math" panose="02040503050406030204" pitchFamily="18" charset="0"/>
                          </a:rPr>
                        </m:ctrlPr>
                      </m:dPr>
                      <m:e>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h</m:t>
                            </m:r>
                          </m:e>
                          <m:sub>
                            <m:r>
                              <a:rPr lang="en-US" altLang="ko-KR" sz="1500" i="1">
                                <a:latin typeface="Cambria Math" panose="02040503050406030204" pitchFamily="18" charset="0"/>
                              </a:rPr>
                              <m:t>𝑠</m:t>
                            </m:r>
                          </m:sub>
                        </m:sSub>
                      </m:e>
                    </m:d>
                    <m:r>
                      <a:rPr lang="en-US" altLang="ko-KR" sz="1500" b="0" i="1" smtClean="0">
                        <a:latin typeface="Cambria Math" panose="02040503050406030204" pitchFamily="18" charset="0"/>
                      </a:rPr>
                      <m:t>)</m:t>
                    </m:r>
                  </m:oMath>
                </a14:m>
                <a:r>
                  <a:rPr lang="en-US" altLang="ko-KR" sz="1500" dirty="0"/>
                  <a:t> (pretrained with GNN) </a:t>
                </a:r>
                <a:br>
                  <a:rPr lang="en-US" altLang="ko-KR" sz="1500" dirty="0"/>
                </a:br>
                <a:r>
                  <a:rPr lang="en-US" altLang="ko-KR" sz="1500" dirty="0"/>
                  <a:t>- </a:t>
                </a:r>
                <a:r>
                  <a:rPr lang="en-US" altLang="ko-KR" sz="1500" b="1" dirty="0"/>
                  <a:t>Policy/Value Tail</a:t>
                </a:r>
                <a:r>
                  <a:rPr lang="en-US" altLang="ko-KR" sz="1500" dirty="0"/>
                  <a:t>: consumes hidden and updated state embeddings and outputs action probabilities or state-values </a:t>
                </a:r>
                <a14:m>
                  <m:oMath xmlns:m="http://schemas.openxmlformats.org/officeDocument/2006/math">
                    <m:r>
                      <a:rPr lang="en-US" altLang="ko-KR" sz="1500" b="0" i="1" smtClean="0">
                        <a:latin typeface="Cambria Math" panose="02040503050406030204" pitchFamily="18" charset="0"/>
                      </a:rPr>
                      <m:t>𝐴</m:t>
                    </m:r>
                    <m:r>
                      <a:rPr lang="en-US" altLang="ko-KR" sz="1500" i="1">
                        <a:latin typeface="Cambria Math" panose="02040503050406030204" pitchFamily="18" charset="0"/>
                      </a:rPr>
                      <m:t>(</m:t>
                    </m:r>
                    <m:sSub>
                      <m:sSubPr>
                        <m:ctrlPr>
                          <a:rPr lang="en-US" altLang="ko-KR" sz="1500" i="1">
                            <a:latin typeface="Cambria Math" panose="02040503050406030204" pitchFamily="18" charset="0"/>
                          </a:rPr>
                        </m:ctrlPr>
                      </m:sSubPr>
                      <m:e>
                        <m:r>
                          <a:rPr lang="en-US" altLang="ko-KR" sz="1500" i="1">
                            <a:latin typeface="Cambria Math" panose="02040503050406030204" pitchFamily="18" charset="0"/>
                          </a:rPr>
                          <m:t>h</m:t>
                        </m:r>
                      </m:e>
                      <m:sub>
                        <m:r>
                          <a:rPr lang="en-US" altLang="ko-KR" sz="1500" i="1">
                            <a:latin typeface="Cambria Math" panose="02040503050406030204" pitchFamily="18" charset="0"/>
                          </a:rPr>
                          <m:t>𝑠</m:t>
                        </m:r>
                      </m:sub>
                    </m:sSub>
                    <m:r>
                      <a:rPr lang="en-US" altLang="ko-KR" sz="1500" i="1">
                        <a:latin typeface="Cambria Math" panose="02040503050406030204" pitchFamily="18" charset="0"/>
                      </a:rPr>
                      <m:t> ,</m:t>
                    </m:r>
                    <m:sSub>
                      <m:sSubPr>
                        <m:ctrlPr>
                          <a:rPr lang="en-US" altLang="ko-KR" sz="1500" i="1">
                            <a:latin typeface="Cambria Math" panose="02040503050406030204" pitchFamily="18" charset="0"/>
                          </a:rPr>
                        </m:ctrlPr>
                      </m:sSubPr>
                      <m:e>
                        <m:r>
                          <a:rPr lang="en-US" altLang="ko-KR" sz="1500" b="0" i="1" smtClean="0">
                            <a:latin typeface="Cambria Math" panose="02040503050406030204" pitchFamily="18" charset="0"/>
                          </a:rPr>
                          <m:t>𝑥</m:t>
                        </m:r>
                      </m:e>
                      <m:sub>
                        <m:r>
                          <a:rPr lang="en-US" altLang="ko-KR" sz="1500" i="1">
                            <a:latin typeface="Cambria Math" panose="02040503050406030204" pitchFamily="18" charset="0"/>
                          </a:rPr>
                          <m:t>𝑠</m:t>
                        </m:r>
                      </m:sub>
                    </m:sSub>
                    <m:r>
                      <a:rPr lang="en-US" altLang="ko-KR" sz="1500" i="1">
                        <a:latin typeface="Cambria Math" panose="02040503050406030204" pitchFamily="18" charset="0"/>
                      </a:rPr>
                      <m:t>)</m:t>
                    </m:r>
                  </m:oMath>
                </a14:m>
                <a:r>
                  <a:rPr lang="en-US" altLang="ko-KR" sz="1500" dirty="0"/>
                  <a:t> </a:t>
                </a:r>
              </a:p>
            </p:txBody>
          </p:sp>
        </mc:Choice>
        <mc:Fallback xmlns="">
          <p:sp>
            <p:nvSpPr>
              <p:cNvPr id="28" name="내용 개체 틀 2">
                <a:extLst>
                  <a:ext uri="{FF2B5EF4-FFF2-40B4-BE49-F238E27FC236}">
                    <a16:creationId xmlns:a16="http://schemas.microsoft.com/office/drawing/2014/main" id="{0133B631-F56E-DF25-348A-0E810725C42A}"/>
                  </a:ext>
                </a:extLst>
              </p:cNvPr>
              <p:cNvSpPr>
                <a:spLocks noGrp="1" noRot="1" noChangeAspect="1" noMove="1" noResize="1" noEditPoints="1" noAdjustHandles="1" noChangeArrowheads="1" noChangeShapeType="1" noTextEdit="1"/>
              </p:cNvSpPr>
              <p:nvPr>
                <p:ph idx="1"/>
              </p:nvPr>
            </p:nvSpPr>
            <p:spPr>
              <a:xfrm>
                <a:off x="427382" y="1511730"/>
                <a:ext cx="11866218" cy="4351338"/>
              </a:xfrm>
              <a:blipFill>
                <a:blip r:embed="rId3"/>
                <a:stretch>
                  <a:fillRect l="-462" t="-1541"/>
                </a:stretch>
              </a:blipFill>
            </p:spPr>
            <p:txBody>
              <a:bodyPr/>
              <a:lstStyle/>
              <a:p>
                <a:r>
                  <a:rPr lang="en-US">
                    <a:noFill/>
                  </a:rPr>
                  <a:t> </a:t>
                </a:r>
              </a:p>
            </p:txBody>
          </p:sp>
        </mc:Fallback>
      </mc:AlternateContent>
      <p:pic>
        <p:nvPicPr>
          <p:cNvPr id="14" name="Picture 10">
            <a:extLst>
              <a:ext uri="{FF2B5EF4-FFF2-40B4-BE49-F238E27FC236}">
                <a16:creationId xmlns:a16="http://schemas.microsoft.com/office/drawing/2014/main" id="{5C05DCB2-3187-9636-FDA3-56B9D0F83C82}"/>
              </a:ext>
            </a:extLst>
          </p:cNvPr>
          <p:cNvPicPr>
            <a:picLocks noChangeAspect="1"/>
          </p:cNvPicPr>
          <p:nvPr/>
        </p:nvPicPr>
        <p:blipFill>
          <a:blip r:embed="rId4"/>
          <a:stretch>
            <a:fillRect/>
          </a:stretch>
        </p:blipFill>
        <p:spPr>
          <a:xfrm>
            <a:off x="6822736" y="3231244"/>
            <a:ext cx="5369264" cy="1163575"/>
          </a:xfrm>
          <a:prstGeom prst="rect">
            <a:avLst/>
          </a:prstGeom>
        </p:spPr>
      </p:pic>
      <p:pic>
        <p:nvPicPr>
          <p:cNvPr id="15" name="그림 14">
            <a:extLst>
              <a:ext uri="{FF2B5EF4-FFF2-40B4-BE49-F238E27FC236}">
                <a16:creationId xmlns:a16="http://schemas.microsoft.com/office/drawing/2014/main" id="{7078E096-B566-5F35-4B41-C08E3A56CDF8}"/>
              </a:ext>
            </a:extLst>
          </p:cNvPr>
          <p:cNvPicPr>
            <a:picLocks noChangeAspect="1"/>
          </p:cNvPicPr>
          <p:nvPr/>
        </p:nvPicPr>
        <p:blipFill>
          <a:blip r:embed="rId5"/>
          <a:stretch>
            <a:fillRect/>
          </a:stretch>
        </p:blipFill>
        <p:spPr>
          <a:xfrm>
            <a:off x="58805" y="3179444"/>
            <a:ext cx="6303766" cy="3083293"/>
          </a:xfrm>
          <a:prstGeom prst="rect">
            <a:avLst/>
          </a:prstGeom>
        </p:spPr>
      </p:pic>
      <p:pic>
        <p:nvPicPr>
          <p:cNvPr id="16" name="Picture 12">
            <a:extLst>
              <a:ext uri="{FF2B5EF4-FFF2-40B4-BE49-F238E27FC236}">
                <a16:creationId xmlns:a16="http://schemas.microsoft.com/office/drawing/2014/main" id="{5362C5FC-0D9E-598C-6582-B5AF5612A92C}"/>
              </a:ext>
            </a:extLst>
          </p:cNvPr>
          <p:cNvPicPr>
            <a:picLocks noChangeAspect="1"/>
          </p:cNvPicPr>
          <p:nvPr/>
        </p:nvPicPr>
        <p:blipFill>
          <a:blip r:embed="rId6"/>
          <a:srcRect t="37523"/>
          <a:stretch>
            <a:fillRect/>
          </a:stretch>
        </p:blipFill>
        <p:spPr>
          <a:xfrm>
            <a:off x="6951321" y="4452659"/>
            <a:ext cx="5112093" cy="1939153"/>
          </a:xfrm>
          <a:prstGeom prst="rect">
            <a:avLst/>
          </a:prstGeom>
        </p:spPr>
      </p:pic>
      <p:sp>
        <p:nvSpPr>
          <p:cNvPr id="17" name="내용 개체 틀 2">
            <a:extLst>
              <a:ext uri="{FF2B5EF4-FFF2-40B4-BE49-F238E27FC236}">
                <a16:creationId xmlns:a16="http://schemas.microsoft.com/office/drawing/2014/main" id="{69E0E89D-23A8-CE96-69D5-8B1557D36EAB}"/>
              </a:ext>
            </a:extLst>
          </p:cNvPr>
          <p:cNvSpPr txBox="1">
            <a:spLocks/>
          </p:cNvSpPr>
          <p:nvPr/>
        </p:nvSpPr>
        <p:spPr>
          <a:xfrm>
            <a:off x="487018" y="2812574"/>
            <a:ext cx="1202082" cy="341470"/>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b="1" u="sng" dirty="0"/>
              <a:t>Method</a:t>
            </a:r>
            <a:r>
              <a:rPr lang="en-US" altLang="ko-KR" sz="2000" b="1" dirty="0"/>
              <a:t> </a:t>
            </a:r>
          </a:p>
        </p:txBody>
      </p:sp>
      <p:sp>
        <p:nvSpPr>
          <p:cNvPr id="18" name="내용 개체 틀 2">
            <a:extLst>
              <a:ext uri="{FF2B5EF4-FFF2-40B4-BE49-F238E27FC236}">
                <a16:creationId xmlns:a16="http://schemas.microsoft.com/office/drawing/2014/main" id="{DC443CCB-391D-E6A8-1413-8996C67E00F0}"/>
              </a:ext>
            </a:extLst>
          </p:cNvPr>
          <p:cNvSpPr txBox="1">
            <a:spLocks/>
          </p:cNvSpPr>
          <p:nvPr/>
        </p:nvSpPr>
        <p:spPr>
          <a:xfrm>
            <a:off x="6731149" y="2812574"/>
            <a:ext cx="1202082" cy="341470"/>
          </a:xfrm>
          <a:prstGeom prst="rect">
            <a:avLst/>
          </a:prstGeom>
        </p:spPr>
        <p:txBody>
          <a:bodyPr vert="horz" lIns="91440" tIns="45720" rIns="91440" bIns="45720" rtlCol="0">
            <a:normAutofit lnSpcReduction="100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b="1" u="sng" dirty="0"/>
              <a:t>Results</a:t>
            </a:r>
            <a:endParaRPr lang="en-US" altLang="ko-KR" sz="2000" b="1" dirty="0"/>
          </a:p>
        </p:txBody>
      </p:sp>
      <p:sp>
        <p:nvSpPr>
          <p:cNvPr id="19" name="직사각형 5">
            <a:extLst>
              <a:ext uri="{FF2B5EF4-FFF2-40B4-BE49-F238E27FC236}">
                <a16:creationId xmlns:a16="http://schemas.microsoft.com/office/drawing/2014/main" id="{C445CE26-0D32-890F-DF02-8BE7946F68C5}"/>
              </a:ext>
            </a:extLst>
          </p:cNvPr>
          <p:cNvSpPr/>
          <p:nvPr/>
        </p:nvSpPr>
        <p:spPr>
          <a:xfrm>
            <a:off x="515936" y="6531512"/>
            <a:ext cx="11153179" cy="2918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[1] Deac, A., </a:t>
            </a:r>
            <a:r>
              <a:rPr lang="en-US" sz="1200" dirty="0" err="1">
                <a:solidFill>
                  <a:schemeClr val="tx1"/>
                </a:solidFill>
                <a:latin typeface="Arial" panose="020B0604020202020204" pitchFamily="34" charset="0"/>
                <a:cs typeface="Arial" panose="020B0604020202020204" pitchFamily="34" charset="0"/>
              </a:rPr>
              <a:t>Veličković</a:t>
            </a:r>
            <a:r>
              <a:rPr lang="en-US" sz="1200" dirty="0">
                <a:solidFill>
                  <a:schemeClr val="tx1"/>
                </a:solidFill>
                <a:latin typeface="Arial" panose="020B0604020202020204" pitchFamily="34" charset="0"/>
                <a:cs typeface="Arial" panose="020B0604020202020204" pitchFamily="34" charset="0"/>
              </a:rPr>
              <a:t>, P., Milinković, O., Bacon, P., Tang, J., Nikolić, M. (2021). Neural Algorithmic Reasoners are Implicit Planners, </a:t>
            </a:r>
            <a:r>
              <a:rPr lang="en-US" sz="1200" dirty="0" err="1">
                <a:solidFill>
                  <a:schemeClr val="tx1"/>
                </a:solidFill>
                <a:latin typeface="Arial" panose="020B0604020202020204" pitchFamily="34" charset="0"/>
                <a:cs typeface="Arial" panose="020B0604020202020204" pitchFamily="34" charset="0"/>
              </a:rPr>
              <a:t>NeurIPS</a:t>
            </a:r>
            <a:endParaRPr lang="en-US" sz="1200" dirty="0">
              <a:solidFill>
                <a:schemeClr val="tx1"/>
              </a:solidFill>
              <a:latin typeface="Arial" panose="020B0604020202020204" pitchFamily="34" charset="0"/>
              <a:cs typeface="Arial" panose="020B0604020202020204" pitchFamily="34" charset="0"/>
            </a:endParaRPr>
          </a:p>
        </p:txBody>
      </p:sp>
      <p:grpSp>
        <p:nvGrpSpPr>
          <p:cNvPr id="3" name="그룹 2">
            <a:extLst>
              <a:ext uri="{FF2B5EF4-FFF2-40B4-BE49-F238E27FC236}">
                <a16:creationId xmlns:a16="http://schemas.microsoft.com/office/drawing/2014/main" id="{7CD9DD1E-851A-5D49-7151-0DFF0E93CCCD}"/>
              </a:ext>
            </a:extLst>
          </p:cNvPr>
          <p:cNvGrpSpPr/>
          <p:nvPr/>
        </p:nvGrpSpPr>
        <p:grpSpPr>
          <a:xfrm>
            <a:off x="0" y="1"/>
            <a:ext cx="12192000" cy="355600"/>
            <a:chOff x="0" y="1"/>
            <a:chExt cx="9144000" cy="355600"/>
          </a:xfrm>
        </p:grpSpPr>
        <p:sp>
          <p:nvSpPr>
            <p:cNvPr id="4" name="직사각형 3">
              <a:extLst>
                <a:ext uri="{FF2B5EF4-FFF2-40B4-BE49-F238E27FC236}">
                  <a16:creationId xmlns:a16="http://schemas.microsoft.com/office/drawing/2014/main" id="{AA22B9EC-5261-27D3-7AA6-531685D02E87}"/>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5" name="직사각형 4">
              <a:extLst>
                <a:ext uri="{FF2B5EF4-FFF2-40B4-BE49-F238E27FC236}">
                  <a16:creationId xmlns:a16="http://schemas.microsoft.com/office/drawing/2014/main" id="{A803C7CD-22C0-337B-118B-C21567E09F35}"/>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2" name="직사각형 11">
              <a:extLst>
                <a:ext uri="{FF2B5EF4-FFF2-40B4-BE49-F238E27FC236}">
                  <a16:creationId xmlns:a16="http://schemas.microsoft.com/office/drawing/2014/main" id="{E58D9176-7775-5688-EA90-7DB0F2D5B80C}"/>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Tree>
    <p:extLst>
      <p:ext uri="{BB962C8B-B14F-4D97-AF65-F5344CB8AC3E}">
        <p14:creationId xmlns:p14="http://schemas.microsoft.com/office/powerpoint/2010/main" val="142733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AC85C-87DA-4FC9-56E7-E5AABB33CBC0}"/>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41BAC379-F49A-E03D-F88D-6086D71DB598}"/>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Unified Agent that moves between MF and MB variants</a:t>
            </a:r>
            <a:endParaRPr lang="ko-KR" altLang="en-US" sz="2800" dirty="0"/>
          </a:p>
        </p:txBody>
      </p:sp>
      <p:sp>
        <p:nvSpPr>
          <p:cNvPr id="7" name="직사각형 6">
            <a:extLst>
              <a:ext uri="{FF2B5EF4-FFF2-40B4-BE49-F238E27FC236}">
                <a16:creationId xmlns:a16="http://schemas.microsoft.com/office/drawing/2014/main" id="{E6B2E271-8CA7-CA74-5041-F0516BC3FCAD}"/>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5" name="그룹 14">
            <a:extLst>
              <a:ext uri="{FF2B5EF4-FFF2-40B4-BE49-F238E27FC236}">
                <a16:creationId xmlns:a16="http://schemas.microsoft.com/office/drawing/2014/main" id="{CC015C25-4D2D-3BB0-22BA-6DB36FFEB6A9}"/>
              </a:ext>
            </a:extLst>
          </p:cNvPr>
          <p:cNvGrpSpPr/>
          <p:nvPr/>
        </p:nvGrpSpPr>
        <p:grpSpPr>
          <a:xfrm>
            <a:off x="2623817" y="1582275"/>
            <a:ext cx="7976526" cy="1127911"/>
            <a:chOff x="219075" y="2698629"/>
            <a:chExt cx="7976526" cy="1127911"/>
          </a:xfrm>
        </p:grpSpPr>
        <p:pic>
          <p:nvPicPr>
            <p:cNvPr id="18" name="그림 17">
              <a:extLst>
                <a:ext uri="{FF2B5EF4-FFF2-40B4-BE49-F238E27FC236}">
                  <a16:creationId xmlns:a16="http://schemas.microsoft.com/office/drawing/2014/main" id="{D2A747A7-9CEE-D53A-E93C-0B5D68C336EC}"/>
                </a:ext>
              </a:extLst>
            </p:cNvPr>
            <p:cNvPicPr>
              <a:picLocks noChangeAspect="1"/>
            </p:cNvPicPr>
            <p:nvPr/>
          </p:nvPicPr>
          <p:blipFill>
            <a:blip r:embed="rId3"/>
            <a:stretch>
              <a:fillRect/>
            </a:stretch>
          </p:blipFill>
          <p:spPr>
            <a:xfrm>
              <a:off x="219075" y="3140740"/>
              <a:ext cx="5657850" cy="685800"/>
            </a:xfrm>
            <a:prstGeom prst="rect">
              <a:avLst/>
            </a:prstGeom>
          </p:spPr>
        </p:pic>
        <p:sp>
          <p:nvSpPr>
            <p:cNvPr id="3" name="직사각형 2">
              <a:extLst>
                <a:ext uri="{FF2B5EF4-FFF2-40B4-BE49-F238E27FC236}">
                  <a16:creationId xmlns:a16="http://schemas.microsoft.com/office/drawing/2014/main" id="{6CF5D986-D8E8-DE4E-AE65-3E59B3BAEF62}"/>
                </a:ext>
              </a:extLst>
            </p:cNvPr>
            <p:cNvSpPr/>
            <p:nvPr/>
          </p:nvSpPr>
          <p:spPr>
            <a:xfrm>
              <a:off x="1722521" y="3140740"/>
              <a:ext cx="1143000" cy="5404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4" name="직사각형 3">
              <a:extLst>
                <a:ext uri="{FF2B5EF4-FFF2-40B4-BE49-F238E27FC236}">
                  <a16:creationId xmlns:a16="http://schemas.microsoft.com/office/drawing/2014/main" id="{29383E34-15FD-B08D-BA83-29436DE1074A}"/>
                </a:ext>
              </a:extLst>
            </p:cNvPr>
            <p:cNvSpPr/>
            <p:nvPr/>
          </p:nvSpPr>
          <p:spPr>
            <a:xfrm>
              <a:off x="4368967" y="3140740"/>
              <a:ext cx="1416718" cy="540400"/>
            </a:xfrm>
            <a:prstGeom prst="rect">
              <a:avLst/>
            </a:prstGeom>
            <a:noFill/>
            <a:ln w="28575">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직사각형 12">
              <a:extLst>
                <a:ext uri="{FF2B5EF4-FFF2-40B4-BE49-F238E27FC236}">
                  <a16:creationId xmlns:a16="http://schemas.microsoft.com/office/drawing/2014/main" id="{46CE4466-3BF4-019D-567D-DFCBAEAB2CE3}"/>
                </a:ext>
              </a:extLst>
            </p:cNvPr>
            <p:cNvSpPr/>
            <p:nvPr/>
          </p:nvSpPr>
          <p:spPr>
            <a:xfrm>
              <a:off x="826915" y="2724759"/>
              <a:ext cx="3005758" cy="441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Agg2: MF-like vs MB-like</a:t>
              </a:r>
            </a:p>
          </p:txBody>
        </p:sp>
        <p:sp>
          <p:nvSpPr>
            <p:cNvPr id="14" name="직사각형 13">
              <a:extLst>
                <a:ext uri="{FF2B5EF4-FFF2-40B4-BE49-F238E27FC236}">
                  <a16:creationId xmlns:a16="http://schemas.microsoft.com/office/drawing/2014/main" id="{77D5EE75-92C1-F9C9-A859-E9150B30CBE1}"/>
                </a:ext>
              </a:extLst>
            </p:cNvPr>
            <p:cNvSpPr/>
            <p:nvPr/>
          </p:nvSpPr>
          <p:spPr>
            <a:xfrm>
              <a:off x="3835637" y="2698629"/>
              <a:ext cx="4359964" cy="441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102FE"/>
                  </a:solidFill>
                </a:rPr>
                <a:t>Agg1: SARSA-like vs Q-learning-like</a:t>
              </a:r>
            </a:p>
          </p:txBody>
        </p:sp>
      </p:grpSp>
      <p:sp>
        <p:nvSpPr>
          <p:cNvPr id="20" name="직사각형 19">
            <a:extLst>
              <a:ext uri="{FF2B5EF4-FFF2-40B4-BE49-F238E27FC236}">
                <a16:creationId xmlns:a16="http://schemas.microsoft.com/office/drawing/2014/main" id="{05468436-B49C-3F6D-485D-4595C913C6B3}"/>
              </a:ext>
            </a:extLst>
          </p:cNvPr>
          <p:cNvSpPr/>
          <p:nvPr/>
        </p:nvSpPr>
        <p:spPr>
          <a:xfrm>
            <a:off x="537581" y="1960960"/>
            <a:ext cx="1723960" cy="4063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Bellman</a:t>
            </a:r>
            <a:br>
              <a:rPr lang="en-US" dirty="0">
                <a:solidFill>
                  <a:schemeClr val="tx1"/>
                </a:solidFill>
              </a:rPr>
            </a:br>
            <a:r>
              <a:rPr lang="en-US" dirty="0">
                <a:solidFill>
                  <a:schemeClr val="tx1"/>
                </a:solidFill>
              </a:rPr>
              <a:t>Optimality</a:t>
            </a:r>
          </a:p>
        </p:txBody>
      </p:sp>
      <p:sp>
        <p:nvSpPr>
          <p:cNvPr id="21" name="직사각형 20">
            <a:extLst>
              <a:ext uri="{FF2B5EF4-FFF2-40B4-BE49-F238E27FC236}">
                <a16:creationId xmlns:a16="http://schemas.microsoft.com/office/drawing/2014/main" id="{3B83BF32-C9F8-B80A-D9F9-A14320EF2379}"/>
              </a:ext>
            </a:extLst>
          </p:cNvPr>
          <p:cNvSpPr/>
          <p:nvPr/>
        </p:nvSpPr>
        <p:spPr>
          <a:xfrm>
            <a:off x="537581" y="3081253"/>
            <a:ext cx="1723960" cy="68441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Bipartite</a:t>
            </a:r>
            <a:br>
              <a:rPr lang="en-US" dirty="0">
                <a:solidFill>
                  <a:schemeClr val="tx1"/>
                </a:solidFill>
              </a:rPr>
            </a:br>
            <a:r>
              <a:rPr lang="en-US" dirty="0">
                <a:solidFill>
                  <a:schemeClr val="tx1"/>
                </a:solidFill>
              </a:rPr>
              <a:t>Asynchronous</a:t>
            </a:r>
            <a:br>
              <a:rPr lang="en-US" dirty="0">
                <a:solidFill>
                  <a:schemeClr val="tx1"/>
                </a:solidFill>
              </a:rPr>
            </a:br>
            <a:r>
              <a:rPr lang="en-US" dirty="0">
                <a:solidFill>
                  <a:schemeClr val="tx1"/>
                </a:solidFill>
              </a:rPr>
              <a:t>GNN</a:t>
            </a:r>
          </a:p>
        </p:txBody>
      </p:sp>
      <p:sp>
        <p:nvSpPr>
          <p:cNvPr id="31" name="직사각형 30">
            <a:extLst>
              <a:ext uri="{FF2B5EF4-FFF2-40B4-BE49-F238E27FC236}">
                <a16:creationId xmlns:a16="http://schemas.microsoft.com/office/drawing/2014/main" id="{76441E74-7CEB-2F3B-C56C-FB9D272D9F7C}"/>
              </a:ext>
            </a:extLst>
          </p:cNvPr>
          <p:cNvSpPr/>
          <p:nvPr/>
        </p:nvSpPr>
        <p:spPr>
          <a:xfrm>
            <a:off x="546653" y="3796149"/>
            <a:ext cx="2356204" cy="725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sz="1500" dirty="0">
                <a:solidFill>
                  <a:schemeClr val="tx1"/>
                </a:solidFill>
              </a:rPr>
            </a:br>
            <a:r>
              <a:rPr lang="en-US" sz="1500" dirty="0">
                <a:solidFill>
                  <a:schemeClr val="tx1"/>
                </a:solidFill>
              </a:rPr>
              <a:t>*Agg by attention</a:t>
            </a:r>
            <a:br>
              <a:rPr lang="en-US" sz="1500" dirty="0">
                <a:solidFill>
                  <a:schemeClr val="tx1"/>
                </a:solidFill>
              </a:rPr>
            </a:br>
            <a:r>
              <a:rPr lang="en-US" sz="1500" dirty="0">
                <a:solidFill>
                  <a:schemeClr val="tx1"/>
                </a:solidFill>
              </a:rPr>
              <a:t>*h: hidden state-action embedding, m: hidden state embedding (cached)</a:t>
            </a:r>
          </a:p>
        </p:txBody>
      </p:sp>
      <p:grpSp>
        <p:nvGrpSpPr>
          <p:cNvPr id="54" name="그룹 53">
            <a:extLst>
              <a:ext uri="{FF2B5EF4-FFF2-40B4-BE49-F238E27FC236}">
                <a16:creationId xmlns:a16="http://schemas.microsoft.com/office/drawing/2014/main" id="{1EAB013E-7DE1-7D92-FF83-DB8A6B25F16C}"/>
              </a:ext>
            </a:extLst>
          </p:cNvPr>
          <p:cNvGrpSpPr/>
          <p:nvPr/>
        </p:nvGrpSpPr>
        <p:grpSpPr>
          <a:xfrm>
            <a:off x="7125043" y="3143382"/>
            <a:ext cx="4076013" cy="3357016"/>
            <a:chOff x="6521919" y="3063634"/>
            <a:chExt cx="4076013" cy="3357016"/>
          </a:xfrm>
        </p:grpSpPr>
        <p:grpSp>
          <p:nvGrpSpPr>
            <p:cNvPr id="30" name="그룹 29">
              <a:extLst>
                <a:ext uri="{FF2B5EF4-FFF2-40B4-BE49-F238E27FC236}">
                  <a16:creationId xmlns:a16="http://schemas.microsoft.com/office/drawing/2014/main" id="{FA077AC2-0B9A-09E3-B50C-90B330E90F40}"/>
                </a:ext>
              </a:extLst>
            </p:cNvPr>
            <p:cNvGrpSpPr/>
            <p:nvPr/>
          </p:nvGrpSpPr>
          <p:grpSpPr>
            <a:xfrm>
              <a:off x="7611329" y="3063634"/>
              <a:ext cx="457200" cy="3357016"/>
              <a:chOff x="3505200" y="3068328"/>
              <a:chExt cx="457200" cy="3357016"/>
            </a:xfrm>
          </p:grpSpPr>
          <p:sp>
            <p:nvSpPr>
              <p:cNvPr id="12" name="타원 11">
                <a:extLst>
                  <a:ext uri="{FF2B5EF4-FFF2-40B4-BE49-F238E27FC236}">
                    <a16:creationId xmlns:a16="http://schemas.microsoft.com/office/drawing/2014/main" id="{58B998F0-E0C8-13E7-8D69-24A7199279E2}"/>
                  </a:ext>
                </a:extLst>
              </p:cNvPr>
              <p:cNvSpPr/>
              <p:nvPr/>
            </p:nvSpPr>
            <p:spPr>
              <a:xfrm>
                <a:off x="3505200" y="3068328"/>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S1</a:t>
                </a:r>
              </a:p>
            </p:txBody>
          </p:sp>
          <p:sp>
            <p:nvSpPr>
              <p:cNvPr id="22" name="타원 21">
                <a:extLst>
                  <a:ext uri="{FF2B5EF4-FFF2-40B4-BE49-F238E27FC236}">
                    <a16:creationId xmlns:a16="http://schemas.microsoft.com/office/drawing/2014/main" id="{B2B176D0-3A1D-452D-531D-5ED5E1F23666}"/>
                  </a:ext>
                </a:extLst>
              </p:cNvPr>
              <p:cNvSpPr/>
              <p:nvPr/>
            </p:nvSpPr>
            <p:spPr>
              <a:xfrm>
                <a:off x="3505200" y="3690615"/>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S2</a:t>
                </a:r>
              </a:p>
            </p:txBody>
          </p:sp>
          <p:sp>
            <p:nvSpPr>
              <p:cNvPr id="23" name="타원 22">
                <a:extLst>
                  <a:ext uri="{FF2B5EF4-FFF2-40B4-BE49-F238E27FC236}">
                    <a16:creationId xmlns:a16="http://schemas.microsoft.com/office/drawing/2014/main" id="{2CF8CFA8-A733-1AA9-C465-688550715944}"/>
                  </a:ext>
                </a:extLst>
              </p:cNvPr>
              <p:cNvSpPr/>
              <p:nvPr/>
            </p:nvSpPr>
            <p:spPr>
              <a:xfrm>
                <a:off x="3505200" y="5968144"/>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Sn</a:t>
                </a:r>
              </a:p>
            </p:txBody>
          </p:sp>
          <p:sp>
            <p:nvSpPr>
              <p:cNvPr id="27" name="직사각형 26">
                <a:extLst>
                  <a:ext uri="{FF2B5EF4-FFF2-40B4-BE49-F238E27FC236}">
                    <a16:creationId xmlns:a16="http://schemas.microsoft.com/office/drawing/2014/main" id="{9361591B-3FF8-F1BB-1A00-38ECAB8D0AD3}"/>
                  </a:ext>
                </a:extLst>
              </p:cNvPr>
              <p:cNvSpPr/>
              <p:nvPr/>
            </p:nvSpPr>
            <p:spPr>
              <a:xfrm>
                <a:off x="3586195" y="3919215"/>
                <a:ext cx="295210" cy="1508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a:p>
                <a:pPr algn="ctr"/>
                <a:r>
                  <a:rPr lang="en-US" b="1" dirty="0">
                    <a:solidFill>
                      <a:schemeClr val="tx1"/>
                    </a:solidFill>
                  </a:rPr>
                  <a:t>.</a:t>
                </a:r>
              </a:p>
              <a:p>
                <a:pPr algn="ctr"/>
                <a:r>
                  <a:rPr lang="en-US" b="1" dirty="0">
                    <a:solidFill>
                      <a:schemeClr val="tx1"/>
                    </a:solidFill>
                  </a:rPr>
                  <a:t>.</a:t>
                </a:r>
              </a:p>
            </p:txBody>
          </p:sp>
        </p:grpSp>
        <p:grpSp>
          <p:nvGrpSpPr>
            <p:cNvPr id="29" name="그룹 28">
              <a:extLst>
                <a:ext uri="{FF2B5EF4-FFF2-40B4-BE49-F238E27FC236}">
                  <a16:creationId xmlns:a16="http://schemas.microsoft.com/office/drawing/2014/main" id="{C43A72A6-EA1C-C1F2-0406-F3DCCF235C21}"/>
                </a:ext>
              </a:extLst>
            </p:cNvPr>
            <p:cNvGrpSpPr/>
            <p:nvPr/>
          </p:nvGrpSpPr>
          <p:grpSpPr>
            <a:xfrm>
              <a:off x="10140732" y="3549155"/>
              <a:ext cx="457200" cy="2302929"/>
              <a:chOff x="6642100" y="3596630"/>
              <a:chExt cx="457200" cy="2302929"/>
            </a:xfrm>
          </p:grpSpPr>
          <p:sp>
            <p:nvSpPr>
              <p:cNvPr id="24" name="타원 23">
                <a:extLst>
                  <a:ext uri="{FF2B5EF4-FFF2-40B4-BE49-F238E27FC236}">
                    <a16:creationId xmlns:a16="http://schemas.microsoft.com/office/drawing/2014/main" id="{1723E17F-0ECA-3D1E-0CB0-A53071B42E8C}"/>
                  </a:ext>
                </a:extLst>
              </p:cNvPr>
              <p:cNvSpPr/>
              <p:nvPr/>
            </p:nvSpPr>
            <p:spPr>
              <a:xfrm>
                <a:off x="6642100" y="359663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a1</a:t>
                </a:r>
              </a:p>
            </p:txBody>
          </p:sp>
          <p:sp>
            <p:nvSpPr>
              <p:cNvPr id="25" name="타원 24">
                <a:extLst>
                  <a:ext uri="{FF2B5EF4-FFF2-40B4-BE49-F238E27FC236}">
                    <a16:creationId xmlns:a16="http://schemas.microsoft.com/office/drawing/2014/main" id="{30A5B56D-A8FC-151A-CD50-B145F8255FD6}"/>
                  </a:ext>
                </a:extLst>
              </p:cNvPr>
              <p:cNvSpPr/>
              <p:nvPr/>
            </p:nvSpPr>
            <p:spPr>
              <a:xfrm>
                <a:off x="6642100" y="428243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a2</a:t>
                </a:r>
              </a:p>
            </p:txBody>
          </p:sp>
          <p:sp>
            <p:nvSpPr>
              <p:cNvPr id="26" name="타원 25">
                <a:extLst>
                  <a:ext uri="{FF2B5EF4-FFF2-40B4-BE49-F238E27FC236}">
                    <a16:creationId xmlns:a16="http://schemas.microsoft.com/office/drawing/2014/main" id="{4EB015F0-06A2-EB37-4070-713035D0C69E}"/>
                  </a:ext>
                </a:extLst>
              </p:cNvPr>
              <p:cNvSpPr/>
              <p:nvPr/>
            </p:nvSpPr>
            <p:spPr>
              <a:xfrm>
                <a:off x="6642100" y="5442359"/>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am</a:t>
                </a:r>
              </a:p>
            </p:txBody>
          </p:sp>
          <p:sp>
            <p:nvSpPr>
              <p:cNvPr id="28" name="직사각형 27">
                <a:extLst>
                  <a:ext uri="{FF2B5EF4-FFF2-40B4-BE49-F238E27FC236}">
                    <a16:creationId xmlns:a16="http://schemas.microsoft.com/office/drawing/2014/main" id="{54EE6F3E-F775-1D37-8DB2-AB8A2B8DA294}"/>
                  </a:ext>
                </a:extLst>
              </p:cNvPr>
              <p:cNvSpPr/>
              <p:nvPr/>
            </p:nvSpPr>
            <p:spPr>
              <a:xfrm>
                <a:off x="6723095" y="4282430"/>
                <a:ext cx="295210" cy="1508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a:p>
                <a:pPr algn="ctr"/>
                <a:r>
                  <a:rPr lang="en-US" b="1" dirty="0">
                    <a:solidFill>
                      <a:schemeClr val="tx1"/>
                    </a:solidFill>
                  </a:rPr>
                  <a:t>.</a:t>
                </a:r>
              </a:p>
            </p:txBody>
          </p:sp>
        </p:grpSp>
        <p:sp>
          <p:nvSpPr>
            <p:cNvPr id="32" name="타원 31">
              <a:extLst>
                <a:ext uri="{FF2B5EF4-FFF2-40B4-BE49-F238E27FC236}">
                  <a16:creationId xmlns:a16="http://schemas.microsoft.com/office/drawing/2014/main" id="{1110B97D-FF36-5145-62E9-EF30C169FC7E}"/>
                </a:ext>
              </a:extLst>
            </p:cNvPr>
            <p:cNvSpPr/>
            <p:nvPr/>
          </p:nvSpPr>
          <p:spPr>
            <a:xfrm>
              <a:off x="7611329" y="5321743"/>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Sn-1</a:t>
              </a:r>
            </a:p>
          </p:txBody>
        </p:sp>
        <p:cxnSp>
          <p:nvCxnSpPr>
            <p:cNvPr id="34" name="직선 화살표 연결선 33">
              <a:extLst>
                <a:ext uri="{FF2B5EF4-FFF2-40B4-BE49-F238E27FC236}">
                  <a16:creationId xmlns:a16="http://schemas.microsoft.com/office/drawing/2014/main" id="{D5D88D5D-EED0-9F5D-059B-F5078122A5DF}"/>
                </a:ext>
              </a:extLst>
            </p:cNvPr>
            <p:cNvCxnSpPr>
              <a:stCxn id="26" idx="2"/>
              <a:endCxn id="32" idx="6"/>
            </p:cNvCxnSpPr>
            <p:nvPr/>
          </p:nvCxnSpPr>
          <p:spPr>
            <a:xfrm flipH="1" flipV="1">
              <a:off x="8068529" y="5550343"/>
              <a:ext cx="2072203" cy="73141"/>
            </a:xfrm>
            <a:prstGeom prst="straightConnector1">
              <a:avLst/>
            </a:prstGeom>
            <a:ln>
              <a:solidFill>
                <a:srgbClr val="0102FE"/>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AA99C387-3929-F797-45EB-31C25E26B816}"/>
                </a:ext>
              </a:extLst>
            </p:cNvPr>
            <p:cNvCxnSpPr>
              <a:cxnSpLocks/>
              <a:stCxn id="25" idx="2"/>
              <a:endCxn id="32" idx="6"/>
            </p:cNvCxnSpPr>
            <p:nvPr/>
          </p:nvCxnSpPr>
          <p:spPr>
            <a:xfrm flipH="1">
              <a:off x="8068529" y="4463555"/>
              <a:ext cx="2072203" cy="1086788"/>
            </a:xfrm>
            <a:prstGeom prst="straightConnector1">
              <a:avLst/>
            </a:prstGeom>
            <a:ln>
              <a:solidFill>
                <a:srgbClr val="0102FE"/>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6F5912F1-6105-3FCF-E2FC-DD18B07D9C5A}"/>
                </a:ext>
              </a:extLst>
            </p:cNvPr>
            <p:cNvCxnSpPr>
              <a:cxnSpLocks/>
              <a:stCxn id="24" idx="2"/>
              <a:endCxn id="32" idx="6"/>
            </p:cNvCxnSpPr>
            <p:nvPr/>
          </p:nvCxnSpPr>
          <p:spPr>
            <a:xfrm flipH="1">
              <a:off x="8068529" y="3777755"/>
              <a:ext cx="2072203" cy="1772588"/>
            </a:xfrm>
            <a:prstGeom prst="straightConnector1">
              <a:avLst/>
            </a:prstGeom>
            <a:ln>
              <a:solidFill>
                <a:srgbClr val="0102FE"/>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106A468-F90B-8296-D916-9FDD7FC69635}"/>
                    </a:ext>
                  </a:extLst>
                </p:cNvPr>
                <p:cNvSpPr txBox="1"/>
                <p:nvPr/>
              </p:nvSpPr>
              <p:spPr>
                <a:xfrm>
                  <a:off x="8700117" y="4285998"/>
                  <a:ext cx="1168400"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500" b="0" i="1" smtClean="0">
                            <a:latin typeface="Cambria Math" panose="02040503050406030204" pitchFamily="18" charset="0"/>
                          </a:rPr>
                          <m:t>h</m:t>
                        </m:r>
                        <m:r>
                          <a:rPr lang="en-US" altLang="ko-KR" sz="1500" b="0" i="1" smtClean="0">
                            <a:latin typeface="Cambria Math" panose="02040503050406030204" pitchFamily="18" charset="0"/>
                          </a:rPr>
                          <m:t>(</m:t>
                        </m:r>
                        <m:sSub>
                          <m:sSubPr>
                            <m:ctrlPr>
                              <a:rPr lang="en-US" altLang="ko-KR" sz="1500" b="0" i="1" smtClean="0">
                                <a:latin typeface="Cambria Math" panose="02040503050406030204" pitchFamily="18" charset="0"/>
                              </a:rPr>
                            </m:ctrlPr>
                          </m:sSubPr>
                          <m:e>
                            <m:r>
                              <a:rPr lang="en-US" altLang="ko-KR" sz="1500" b="0" i="1" smtClean="0">
                                <a:latin typeface="Cambria Math" panose="02040503050406030204" pitchFamily="18" charset="0"/>
                              </a:rPr>
                              <m:t>𝑠</m:t>
                            </m:r>
                          </m:e>
                          <m:sub>
                            <m:r>
                              <a:rPr lang="en-US" altLang="ko-KR" sz="1500" b="0" i="1" smtClean="0">
                                <a:latin typeface="Cambria Math" panose="02040503050406030204" pitchFamily="18" charset="0"/>
                              </a:rPr>
                              <m:t>𝑛</m:t>
                            </m:r>
                            <m:r>
                              <a:rPr lang="en-US" altLang="ko-KR" sz="1500" b="0" i="1" smtClean="0">
                                <a:latin typeface="Cambria Math" panose="02040503050406030204" pitchFamily="18" charset="0"/>
                              </a:rPr>
                              <m:t>−1</m:t>
                            </m:r>
                          </m:sub>
                        </m:sSub>
                        <m:r>
                          <a:rPr lang="en-US" altLang="ko-KR" sz="1500" b="0" i="1" smtClean="0">
                            <a:latin typeface="Cambria Math" panose="02040503050406030204" pitchFamily="18" charset="0"/>
                          </a:rPr>
                          <m:t>,</m:t>
                        </m:r>
                        <m:sSub>
                          <m:sSubPr>
                            <m:ctrlPr>
                              <a:rPr lang="en-US" altLang="ko-KR" sz="1500" b="0" i="1" smtClean="0">
                                <a:latin typeface="Cambria Math" panose="02040503050406030204" pitchFamily="18" charset="0"/>
                              </a:rPr>
                            </m:ctrlPr>
                          </m:sSubPr>
                          <m:e>
                            <m:r>
                              <a:rPr lang="en-US" altLang="ko-KR" sz="1500" b="0" i="1" smtClean="0">
                                <a:latin typeface="Cambria Math" panose="02040503050406030204" pitchFamily="18" charset="0"/>
                              </a:rPr>
                              <m:t>𝑎</m:t>
                            </m:r>
                          </m:e>
                          <m:sub>
                            <m:r>
                              <a:rPr lang="en-US" altLang="ko-KR" sz="1500" b="0" i="1" smtClean="0">
                                <a:latin typeface="Cambria Math" panose="02040503050406030204" pitchFamily="18" charset="0"/>
                              </a:rPr>
                              <m:t>1</m:t>
                            </m:r>
                          </m:sub>
                        </m:sSub>
                        <m:r>
                          <a:rPr lang="en-US" altLang="ko-KR" sz="1500" b="0" i="1" smtClean="0">
                            <a:latin typeface="Cambria Math" panose="02040503050406030204" pitchFamily="18" charset="0"/>
                          </a:rPr>
                          <m:t>)</m:t>
                        </m:r>
                      </m:oMath>
                    </m:oMathPara>
                  </a14:m>
                  <a:endParaRPr lang="en-US" sz="1500" dirty="0"/>
                </a:p>
              </p:txBody>
            </p:sp>
          </mc:Choice>
          <mc:Fallback xmlns="">
            <p:sp>
              <p:nvSpPr>
                <p:cNvPr id="46" name="TextBox 45">
                  <a:extLst>
                    <a:ext uri="{FF2B5EF4-FFF2-40B4-BE49-F238E27FC236}">
                      <a16:creationId xmlns:a16="http://schemas.microsoft.com/office/drawing/2014/main" id="{3106A468-F90B-8296-D916-9FDD7FC69635}"/>
                    </a:ext>
                  </a:extLst>
                </p:cNvPr>
                <p:cNvSpPr txBox="1">
                  <a:spLocks noRot="1" noChangeAspect="1" noMove="1" noResize="1" noEditPoints="1" noAdjustHandles="1" noChangeArrowheads="1" noChangeShapeType="1" noTextEdit="1"/>
                </p:cNvSpPr>
                <p:nvPr/>
              </p:nvSpPr>
              <p:spPr>
                <a:xfrm>
                  <a:off x="8700117" y="4285998"/>
                  <a:ext cx="1168400" cy="323165"/>
                </a:xfrm>
                <a:prstGeom prst="rect">
                  <a:avLst/>
                </a:prstGeom>
                <a:blipFill>
                  <a:blip r:embed="rId4"/>
                  <a:stretch>
                    <a:fillRect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3A6E4F-47CC-29B3-2EA6-DB4947469186}"/>
                    </a:ext>
                  </a:extLst>
                </p:cNvPr>
                <p:cNvSpPr txBox="1"/>
                <p:nvPr/>
              </p:nvSpPr>
              <p:spPr>
                <a:xfrm>
                  <a:off x="8700117" y="4723463"/>
                  <a:ext cx="1168400"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500" b="0" i="1" smtClean="0">
                            <a:latin typeface="Cambria Math" panose="02040503050406030204" pitchFamily="18" charset="0"/>
                          </a:rPr>
                          <m:t>h</m:t>
                        </m:r>
                        <m:r>
                          <a:rPr lang="en-US" altLang="ko-KR" sz="1500" b="0" i="1" smtClean="0">
                            <a:latin typeface="Cambria Math" panose="02040503050406030204" pitchFamily="18" charset="0"/>
                          </a:rPr>
                          <m:t>(</m:t>
                        </m:r>
                        <m:sSub>
                          <m:sSubPr>
                            <m:ctrlPr>
                              <a:rPr lang="en-US" altLang="ko-KR" sz="1500" b="0" i="1" smtClean="0">
                                <a:latin typeface="Cambria Math" panose="02040503050406030204" pitchFamily="18" charset="0"/>
                              </a:rPr>
                            </m:ctrlPr>
                          </m:sSubPr>
                          <m:e>
                            <m:r>
                              <a:rPr lang="en-US" altLang="ko-KR" sz="1500" b="0" i="1" smtClean="0">
                                <a:latin typeface="Cambria Math" panose="02040503050406030204" pitchFamily="18" charset="0"/>
                              </a:rPr>
                              <m:t>𝑠</m:t>
                            </m:r>
                          </m:e>
                          <m:sub>
                            <m:r>
                              <a:rPr lang="en-US" altLang="ko-KR" sz="1500" b="0" i="1" smtClean="0">
                                <a:latin typeface="Cambria Math" panose="02040503050406030204" pitchFamily="18" charset="0"/>
                              </a:rPr>
                              <m:t>𝑛</m:t>
                            </m:r>
                            <m:r>
                              <a:rPr lang="en-US" altLang="ko-KR" sz="1500" b="0" i="1" smtClean="0">
                                <a:latin typeface="Cambria Math" panose="02040503050406030204" pitchFamily="18" charset="0"/>
                              </a:rPr>
                              <m:t>−1</m:t>
                            </m:r>
                          </m:sub>
                        </m:sSub>
                        <m:r>
                          <a:rPr lang="en-US" altLang="ko-KR" sz="1500" b="0" i="1" smtClean="0">
                            <a:latin typeface="Cambria Math" panose="02040503050406030204" pitchFamily="18" charset="0"/>
                          </a:rPr>
                          <m:t>,</m:t>
                        </m:r>
                        <m:sSub>
                          <m:sSubPr>
                            <m:ctrlPr>
                              <a:rPr lang="en-US" altLang="ko-KR" sz="1500" b="0" i="1" smtClean="0">
                                <a:latin typeface="Cambria Math" panose="02040503050406030204" pitchFamily="18" charset="0"/>
                              </a:rPr>
                            </m:ctrlPr>
                          </m:sSubPr>
                          <m:e>
                            <m:r>
                              <a:rPr lang="en-US" altLang="ko-KR" sz="1500" b="0" i="1" smtClean="0">
                                <a:latin typeface="Cambria Math" panose="02040503050406030204" pitchFamily="18" charset="0"/>
                              </a:rPr>
                              <m:t>𝑎</m:t>
                            </m:r>
                          </m:e>
                          <m:sub>
                            <m:r>
                              <a:rPr lang="en-US" altLang="ko-KR" sz="1500" b="0" i="1" smtClean="0">
                                <a:latin typeface="Cambria Math" panose="02040503050406030204" pitchFamily="18" charset="0"/>
                              </a:rPr>
                              <m:t>2</m:t>
                            </m:r>
                          </m:sub>
                        </m:sSub>
                        <m:r>
                          <a:rPr lang="en-US" altLang="ko-KR" sz="1500" b="0" i="1" smtClean="0">
                            <a:latin typeface="Cambria Math" panose="02040503050406030204" pitchFamily="18" charset="0"/>
                          </a:rPr>
                          <m:t>)</m:t>
                        </m:r>
                      </m:oMath>
                    </m:oMathPara>
                  </a14:m>
                  <a:endParaRPr lang="en-US" sz="1500" dirty="0"/>
                </a:p>
              </p:txBody>
            </p:sp>
          </mc:Choice>
          <mc:Fallback xmlns="">
            <p:sp>
              <p:nvSpPr>
                <p:cNvPr id="47" name="TextBox 46">
                  <a:extLst>
                    <a:ext uri="{FF2B5EF4-FFF2-40B4-BE49-F238E27FC236}">
                      <a16:creationId xmlns:a16="http://schemas.microsoft.com/office/drawing/2014/main" id="{893A6E4F-47CC-29B3-2EA6-DB4947469186}"/>
                    </a:ext>
                  </a:extLst>
                </p:cNvPr>
                <p:cNvSpPr txBox="1">
                  <a:spLocks noRot="1" noChangeAspect="1" noMove="1" noResize="1" noEditPoints="1" noAdjustHandles="1" noChangeArrowheads="1" noChangeShapeType="1" noTextEdit="1"/>
                </p:cNvSpPr>
                <p:nvPr/>
              </p:nvSpPr>
              <p:spPr>
                <a:xfrm>
                  <a:off x="8700117" y="4723463"/>
                  <a:ext cx="1168400" cy="323165"/>
                </a:xfrm>
                <a:prstGeom prst="rect">
                  <a:avLst/>
                </a:prstGeom>
                <a:blipFill>
                  <a:blip r:embed="rId5"/>
                  <a:stretch>
                    <a:fillRect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66C04BFB-09C2-8107-E5CB-B82779BD817B}"/>
                    </a:ext>
                  </a:extLst>
                </p:cNvPr>
                <p:cNvSpPr txBox="1"/>
                <p:nvPr/>
              </p:nvSpPr>
              <p:spPr>
                <a:xfrm>
                  <a:off x="8670489" y="5394884"/>
                  <a:ext cx="1168400"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500" b="0" i="1" smtClean="0">
                            <a:latin typeface="Cambria Math" panose="02040503050406030204" pitchFamily="18" charset="0"/>
                          </a:rPr>
                          <m:t>h</m:t>
                        </m:r>
                        <m:r>
                          <a:rPr lang="en-US" altLang="ko-KR" sz="1500" b="0" i="1" smtClean="0">
                            <a:latin typeface="Cambria Math" panose="02040503050406030204" pitchFamily="18" charset="0"/>
                          </a:rPr>
                          <m:t>(</m:t>
                        </m:r>
                        <m:sSub>
                          <m:sSubPr>
                            <m:ctrlPr>
                              <a:rPr lang="en-US" altLang="ko-KR" sz="1500" b="0" i="1" smtClean="0">
                                <a:latin typeface="Cambria Math" panose="02040503050406030204" pitchFamily="18" charset="0"/>
                              </a:rPr>
                            </m:ctrlPr>
                          </m:sSubPr>
                          <m:e>
                            <m:r>
                              <a:rPr lang="en-US" altLang="ko-KR" sz="1500" b="0" i="1" smtClean="0">
                                <a:latin typeface="Cambria Math" panose="02040503050406030204" pitchFamily="18" charset="0"/>
                              </a:rPr>
                              <m:t>𝑠</m:t>
                            </m:r>
                          </m:e>
                          <m:sub>
                            <m:r>
                              <a:rPr lang="en-US" altLang="ko-KR" sz="1500" b="0" i="1" smtClean="0">
                                <a:latin typeface="Cambria Math" panose="02040503050406030204" pitchFamily="18" charset="0"/>
                              </a:rPr>
                              <m:t>𝑛</m:t>
                            </m:r>
                            <m:r>
                              <a:rPr lang="en-US" altLang="ko-KR" sz="1500" b="0" i="1" smtClean="0">
                                <a:latin typeface="Cambria Math" panose="02040503050406030204" pitchFamily="18" charset="0"/>
                              </a:rPr>
                              <m:t>−1</m:t>
                            </m:r>
                          </m:sub>
                        </m:sSub>
                        <m:r>
                          <a:rPr lang="en-US" altLang="ko-KR" sz="1500" b="0" i="1" smtClean="0">
                            <a:latin typeface="Cambria Math" panose="02040503050406030204" pitchFamily="18" charset="0"/>
                          </a:rPr>
                          <m:t>,</m:t>
                        </m:r>
                        <m:sSub>
                          <m:sSubPr>
                            <m:ctrlPr>
                              <a:rPr lang="en-US" altLang="ko-KR" sz="1500" b="0" i="1" smtClean="0">
                                <a:latin typeface="Cambria Math" panose="02040503050406030204" pitchFamily="18" charset="0"/>
                              </a:rPr>
                            </m:ctrlPr>
                          </m:sSubPr>
                          <m:e>
                            <m:r>
                              <a:rPr lang="en-US" altLang="ko-KR" sz="1500" b="0" i="1" smtClean="0">
                                <a:latin typeface="Cambria Math" panose="02040503050406030204" pitchFamily="18" charset="0"/>
                              </a:rPr>
                              <m:t>𝑎</m:t>
                            </m:r>
                          </m:e>
                          <m:sub>
                            <m:r>
                              <a:rPr lang="en-US" altLang="ko-KR" sz="1500" b="0" i="1" smtClean="0">
                                <a:latin typeface="Cambria Math" panose="02040503050406030204" pitchFamily="18" charset="0"/>
                              </a:rPr>
                              <m:t>𝑚</m:t>
                            </m:r>
                          </m:sub>
                        </m:sSub>
                        <m:r>
                          <a:rPr lang="en-US" altLang="ko-KR" sz="1500" b="0" i="1" smtClean="0">
                            <a:latin typeface="Cambria Math" panose="02040503050406030204" pitchFamily="18" charset="0"/>
                          </a:rPr>
                          <m:t>)</m:t>
                        </m:r>
                      </m:oMath>
                    </m:oMathPara>
                  </a14:m>
                  <a:endParaRPr lang="en-US" sz="1500" dirty="0"/>
                </a:p>
              </p:txBody>
            </p:sp>
          </mc:Choice>
          <mc:Fallback xmlns="">
            <p:sp>
              <p:nvSpPr>
                <p:cNvPr id="48" name="TextBox 47">
                  <a:extLst>
                    <a:ext uri="{FF2B5EF4-FFF2-40B4-BE49-F238E27FC236}">
                      <a16:creationId xmlns:a16="http://schemas.microsoft.com/office/drawing/2014/main" id="{66C04BFB-09C2-8107-E5CB-B82779BD817B}"/>
                    </a:ext>
                  </a:extLst>
                </p:cNvPr>
                <p:cNvSpPr txBox="1">
                  <a:spLocks noRot="1" noChangeAspect="1" noMove="1" noResize="1" noEditPoints="1" noAdjustHandles="1" noChangeArrowheads="1" noChangeShapeType="1" noTextEdit="1"/>
                </p:cNvSpPr>
                <p:nvPr/>
              </p:nvSpPr>
              <p:spPr>
                <a:xfrm>
                  <a:off x="8670489" y="5394884"/>
                  <a:ext cx="1168400" cy="323165"/>
                </a:xfrm>
                <a:prstGeom prst="rect">
                  <a:avLst/>
                </a:prstGeom>
                <a:blipFill>
                  <a:blip r:embed="rId6"/>
                  <a:stretch>
                    <a:fillRect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F2A766E-54D7-A55E-C5F9-90A7BB53B7EE}"/>
                    </a:ext>
                  </a:extLst>
                </p:cNvPr>
                <p:cNvSpPr txBox="1"/>
                <p:nvPr/>
              </p:nvSpPr>
              <p:spPr>
                <a:xfrm>
                  <a:off x="6521919" y="5378196"/>
                  <a:ext cx="1168400" cy="29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300" b="0" i="1" smtClean="0">
                            <a:latin typeface="Cambria Math" panose="02040503050406030204" pitchFamily="18" charset="0"/>
                          </a:rPr>
                          <m:t>𝑚</m:t>
                        </m:r>
                        <m:r>
                          <a:rPr lang="en-US" altLang="ko-KR" sz="1300" b="0" i="1" smtClean="0">
                            <a:latin typeface="Cambria Math" panose="02040503050406030204" pitchFamily="18" charset="0"/>
                          </a:rPr>
                          <m:t>(</m:t>
                        </m:r>
                        <m:sSub>
                          <m:sSubPr>
                            <m:ctrlPr>
                              <a:rPr lang="en-US" altLang="ko-KR" sz="1300" b="0" i="1" smtClean="0">
                                <a:latin typeface="Cambria Math" panose="02040503050406030204" pitchFamily="18" charset="0"/>
                              </a:rPr>
                            </m:ctrlPr>
                          </m:sSubPr>
                          <m:e>
                            <m:r>
                              <a:rPr lang="en-US" altLang="ko-KR" sz="1300" b="0" i="1" smtClean="0">
                                <a:latin typeface="Cambria Math" panose="02040503050406030204" pitchFamily="18" charset="0"/>
                              </a:rPr>
                              <m:t>𝑠</m:t>
                            </m:r>
                          </m:e>
                          <m:sub>
                            <m:r>
                              <a:rPr lang="en-US" altLang="ko-KR" sz="1300" b="0" i="1" smtClean="0">
                                <a:latin typeface="Cambria Math" panose="02040503050406030204" pitchFamily="18" charset="0"/>
                              </a:rPr>
                              <m:t>𝑛</m:t>
                            </m:r>
                            <m:r>
                              <a:rPr lang="en-US" altLang="ko-KR" sz="1300" b="0" i="1" smtClean="0">
                                <a:latin typeface="Cambria Math" panose="02040503050406030204" pitchFamily="18" charset="0"/>
                              </a:rPr>
                              <m:t>−1</m:t>
                            </m:r>
                          </m:sub>
                        </m:sSub>
                        <m:r>
                          <a:rPr lang="en-US" altLang="ko-KR" sz="1300" b="0" i="1" smtClean="0">
                            <a:latin typeface="Cambria Math" panose="02040503050406030204" pitchFamily="18" charset="0"/>
                          </a:rPr>
                          <m:t>)</m:t>
                        </m:r>
                      </m:oMath>
                    </m:oMathPara>
                  </a14:m>
                  <a:endParaRPr lang="en-US" sz="1300" dirty="0"/>
                </a:p>
              </p:txBody>
            </p:sp>
          </mc:Choice>
          <mc:Fallback xmlns="">
            <p:sp>
              <p:nvSpPr>
                <p:cNvPr id="49" name="TextBox 48">
                  <a:extLst>
                    <a:ext uri="{FF2B5EF4-FFF2-40B4-BE49-F238E27FC236}">
                      <a16:creationId xmlns:a16="http://schemas.microsoft.com/office/drawing/2014/main" id="{8F2A766E-54D7-A55E-C5F9-90A7BB53B7EE}"/>
                    </a:ext>
                  </a:extLst>
                </p:cNvPr>
                <p:cNvSpPr txBox="1">
                  <a:spLocks noRot="1" noChangeAspect="1" noMove="1" noResize="1" noEditPoints="1" noAdjustHandles="1" noChangeArrowheads="1" noChangeShapeType="1" noTextEdit="1"/>
                </p:cNvSpPr>
                <p:nvPr/>
              </p:nvSpPr>
              <p:spPr>
                <a:xfrm>
                  <a:off x="6521919" y="5378196"/>
                  <a:ext cx="1168400" cy="292388"/>
                </a:xfrm>
                <a:prstGeom prst="rect">
                  <a:avLst/>
                </a:prstGeom>
                <a:blipFill>
                  <a:blip r:embed="rId7"/>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D97D2CE-2B36-7C05-1397-663150D53F24}"/>
                    </a:ext>
                  </a:extLst>
                </p:cNvPr>
                <p:cNvSpPr txBox="1"/>
                <p:nvPr/>
              </p:nvSpPr>
              <p:spPr>
                <a:xfrm>
                  <a:off x="6521919" y="6040670"/>
                  <a:ext cx="1168400" cy="29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300" b="0" i="1" smtClean="0">
                            <a:latin typeface="Cambria Math" panose="02040503050406030204" pitchFamily="18" charset="0"/>
                          </a:rPr>
                          <m:t>𝑚</m:t>
                        </m:r>
                        <m:r>
                          <a:rPr lang="en-US" altLang="ko-KR" sz="1300" b="0" i="1" smtClean="0">
                            <a:latin typeface="Cambria Math" panose="02040503050406030204" pitchFamily="18" charset="0"/>
                          </a:rPr>
                          <m:t>(</m:t>
                        </m:r>
                        <m:sSub>
                          <m:sSubPr>
                            <m:ctrlPr>
                              <a:rPr lang="en-US" altLang="ko-KR" sz="1300" b="0" i="1" smtClean="0">
                                <a:latin typeface="Cambria Math" panose="02040503050406030204" pitchFamily="18" charset="0"/>
                              </a:rPr>
                            </m:ctrlPr>
                          </m:sSubPr>
                          <m:e>
                            <m:r>
                              <a:rPr lang="en-US" altLang="ko-KR" sz="1300" b="0" i="1" smtClean="0">
                                <a:latin typeface="Cambria Math" panose="02040503050406030204" pitchFamily="18" charset="0"/>
                              </a:rPr>
                              <m:t>𝑠</m:t>
                            </m:r>
                          </m:e>
                          <m:sub>
                            <m:r>
                              <a:rPr lang="en-US" altLang="ko-KR" sz="1300" b="0" i="1" smtClean="0">
                                <a:latin typeface="Cambria Math" panose="02040503050406030204" pitchFamily="18" charset="0"/>
                              </a:rPr>
                              <m:t>𝑛</m:t>
                            </m:r>
                          </m:sub>
                        </m:sSub>
                        <m:r>
                          <a:rPr lang="en-US" altLang="ko-KR" sz="1300" b="0" i="1" smtClean="0">
                            <a:latin typeface="Cambria Math" panose="02040503050406030204" pitchFamily="18" charset="0"/>
                          </a:rPr>
                          <m:t>)</m:t>
                        </m:r>
                      </m:oMath>
                    </m:oMathPara>
                  </a14:m>
                  <a:endParaRPr lang="en-US" sz="1300" dirty="0"/>
                </a:p>
              </p:txBody>
            </p:sp>
          </mc:Choice>
          <mc:Fallback xmlns="">
            <p:sp>
              <p:nvSpPr>
                <p:cNvPr id="50" name="TextBox 49">
                  <a:extLst>
                    <a:ext uri="{FF2B5EF4-FFF2-40B4-BE49-F238E27FC236}">
                      <a16:creationId xmlns:a16="http://schemas.microsoft.com/office/drawing/2014/main" id="{AD97D2CE-2B36-7C05-1397-663150D53F24}"/>
                    </a:ext>
                  </a:extLst>
                </p:cNvPr>
                <p:cNvSpPr txBox="1">
                  <a:spLocks noRot="1" noChangeAspect="1" noMove="1" noResize="1" noEditPoints="1" noAdjustHandles="1" noChangeArrowheads="1" noChangeShapeType="1" noTextEdit="1"/>
                </p:cNvSpPr>
                <p:nvPr/>
              </p:nvSpPr>
              <p:spPr>
                <a:xfrm>
                  <a:off x="6521919" y="6040670"/>
                  <a:ext cx="1168400" cy="292388"/>
                </a:xfrm>
                <a:prstGeom prst="rect">
                  <a:avLst/>
                </a:prstGeom>
                <a:blipFill>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66B4542-438D-58FC-8D64-1F86D59E464B}"/>
                    </a:ext>
                  </a:extLst>
                </p:cNvPr>
                <p:cNvSpPr txBox="1"/>
                <p:nvPr/>
              </p:nvSpPr>
              <p:spPr>
                <a:xfrm>
                  <a:off x="6568302" y="3794373"/>
                  <a:ext cx="1168400" cy="29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300" b="0" i="1" smtClean="0">
                            <a:latin typeface="Cambria Math" panose="02040503050406030204" pitchFamily="18" charset="0"/>
                          </a:rPr>
                          <m:t>𝑚</m:t>
                        </m:r>
                        <m:r>
                          <a:rPr lang="en-US" altLang="ko-KR" sz="1300" b="0" i="1" smtClean="0">
                            <a:latin typeface="Cambria Math" panose="02040503050406030204" pitchFamily="18" charset="0"/>
                          </a:rPr>
                          <m:t>(</m:t>
                        </m:r>
                        <m:sSub>
                          <m:sSubPr>
                            <m:ctrlPr>
                              <a:rPr lang="en-US" altLang="ko-KR" sz="1300" b="0" i="1" smtClean="0">
                                <a:latin typeface="Cambria Math" panose="02040503050406030204" pitchFamily="18" charset="0"/>
                              </a:rPr>
                            </m:ctrlPr>
                          </m:sSubPr>
                          <m:e>
                            <m:r>
                              <a:rPr lang="en-US" altLang="ko-KR" sz="1300" b="0" i="1" smtClean="0">
                                <a:latin typeface="Cambria Math" panose="02040503050406030204" pitchFamily="18" charset="0"/>
                              </a:rPr>
                              <m:t>𝑠</m:t>
                            </m:r>
                          </m:e>
                          <m:sub>
                            <m:r>
                              <a:rPr lang="en-US" altLang="ko-KR" sz="1300" b="0" i="1" smtClean="0">
                                <a:latin typeface="Cambria Math" panose="02040503050406030204" pitchFamily="18" charset="0"/>
                              </a:rPr>
                              <m:t>2</m:t>
                            </m:r>
                          </m:sub>
                        </m:sSub>
                        <m:r>
                          <a:rPr lang="en-US" altLang="ko-KR" sz="1300" b="0" i="1" smtClean="0">
                            <a:latin typeface="Cambria Math" panose="02040503050406030204" pitchFamily="18" charset="0"/>
                          </a:rPr>
                          <m:t>)</m:t>
                        </m:r>
                      </m:oMath>
                    </m:oMathPara>
                  </a14:m>
                  <a:endParaRPr lang="en-US" sz="1300" dirty="0"/>
                </a:p>
              </p:txBody>
            </p:sp>
          </mc:Choice>
          <mc:Fallback xmlns="">
            <p:sp>
              <p:nvSpPr>
                <p:cNvPr id="51" name="TextBox 50">
                  <a:extLst>
                    <a:ext uri="{FF2B5EF4-FFF2-40B4-BE49-F238E27FC236}">
                      <a16:creationId xmlns:a16="http://schemas.microsoft.com/office/drawing/2014/main" id="{A66B4542-438D-58FC-8D64-1F86D59E464B}"/>
                    </a:ext>
                  </a:extLst>
                </p:cNvPr>
                <p:cNvSpPr txBox="1">
                  <a:spLocks noRot="1" noChangeAspect="1" noMove="1" noResize="1" noEditPoints="1" noAdjustHandles="1" noChangeArrowheads="1" noChangeShapeType="1" noTextEdit="1"/>
                </p:cNvSpPr>
                <p:nvPr/>
              </p:nvSpPr>
              <p:spPr>
                <a:xfrm>
                  <a:off x="6568302" y="3794373"/>
                  <a:ext cx="1168400" cy="292388"/>
                </a:xfrm>
                <a:prstGeom prst="rect">
                  <a:avLst/>
                </a:prstGeom>
                <a:blipFill>
                  <a:blip r:embed="rId9"/>
                  <a:stretch>
                    <a:fillRect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859027E-5688-7AF6-D933-CFD1AF1B997D}"/>
                    </a:ext>
                  </a:extLst>
                </p:cNvPr>
                <p:cNvSpPr txBox="1"/>
                <p:nvPr/>
              </p:nvSpPr>
              <p:spPr>
                <a:xfrm>
                  <a:off x="6585419" y="3160357"/>
                  <a:ext cx="1168400" cy="29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300" b="0" i="1" smtClean="0">
                            <a:latin typeface="Cambria Math" panose="02040503050406030204" pitchFamily="18" charset="0"/>
                          </a:rPr>
                          <m:t>𝑚</m:t>
                        </m:r>
                        <m:r>
                          <a:rPr lang="en-US" altLang="ko-KR" sz="1300" b="0" i="1" smtClean="0">
                            <a:latin typeface="Cambria Math" panose="02040503050406030204" pitchFamily="18" charset="0"/>
                          </a:rPr>
                          <m:t>(</m:t>
                        </m:r>
                        <m:sSub>
                          <m:sSubPr>
                            <m:ctrlPr>
                              <a:rPr lang="en-US" altLang="ko-KR" sz="1300" b="0" i="1" smtClean="0">
                                <a:latin typeface="Cambria Math" panose="02040503050406030204" pitchFamily="18" charset="0"/>
                              </a:rPr>
                            </m:ctrlPr>
                          </m:sSubPr>
                          <m:e>
                            <m:r>
                              <a:rPr lang="en-US" altLang="ko-KR" sz="1300" b="0" i="1" smtClean="0">
                                <a:latin typeface="Cambria Math" panose="02040503050406030204" pitchFamily="18" charset="0"/>
                              </a:rPr>
                              <m:t>𝑠</m:t>
                            </m:r>
                          </m:e>
                          <m:sub>
                            <m:r>
                              <a:rPr lang="en-US" altLang="ko-KR" sz="1300" b="0" i="1" smtClean="0">
                                <a:latin typeface="Cambria Math" panose="02040503050406030204" pitchFamily="18" charset="0"/>
                              </a:rPr>
                              <m:t>1</m:t>
                            </m:r>
                          </m:sub>
                        </m:sSub>
                        <m:r>
                          <a:rPr lang="en-US" altLang="ko-KR" sz="1300" b="0" i="1" smtClean="0">
                            <a:latin typeface="Cambria Math" panose="02040503050406030204" pitchFamily="18" charset="0"/>
                          </a:rPr>
                          <m:t>)</m:t>
                        </m:r>
                      </m:oMath>
                    </m:oMathPara>
                  </a14:m>
                  <a:endParaRPr lang="en-US" sz="1300" dirty="0"/>
                </a:p>
              </p:txBody>
            </p:sp>
          </mc:Choice>
          <mc:Fallback xmlns="">
            <p:sp>
              <p:nvSpPr>
                <p:cNvPr id="52" name="TextBox 51">
                  <a:extLst>
                    <a:ext uri="{FF2B5EF4-FFF2-40B4-BE49-F238E27FC236}">
                      <a16:creationId xmlns:a16="http://schemas.microsoft.com/office/drawing/2014/main" id="{3859027E-5688-7AF6-D933-CFD1AF1B997D}"/>
                    </a:ext>
                  </a:extLst>
                </p:cNvPr>
                <p:cNvSpPr txBox="1">
                  <a:spLocks noRot="1" noChangeAspect="1" noMove="1" noResize="1" noEditPoints="1" noAdjustHandles="1" noChangeArrowheads="1" noChangeShapeType="1" noTextEdit="1"/>
                </p:cNvSpPr>
                <p:nvPr/>
              </p:nvSpPr>
              <p:spPr>
                <a:xfrm>
                  <a:off x="6585419" y="3160357"/>
                  <a:ext cx="1168400" cy="292388"/>
                </a:xfrm>
                <a:prstGeom prst="rect">
                  <a:avLst/>
                </a:prstGeom>
                <a:blipFill>
                  <a:blip r:embed="rId10"/>
                  <a:stretch>
                    <a:fillRect b="-12766"/>
                  </a:stretch>
                </a:blipFill>
              </p:spPr>
              <p:txBody>
                <a:bodyPr/>
                <a:lstStyle/>
                <a:p>
                  <a:r>
                    <a:rPr lang="en-US">
                      <a:noFill/>
                    </a:rPr>
                    <a:t> </a:t>
                  </a:r>
                </a:p>
              </p:txBody>
            </p:sp>
          </mc:Fallback>
        </mc:AlternateContent>
      </p:grpSp>
      <p:grpSp>
        <p:nvGrpSpPr>
          <p:cNvPr id="55" name="그룹 54">
            <a:extLst>
              <a:ext uri="{FF2B5EF4-FFF2-40B4-BE49-F238E27FC236}">
                <a16:creationId xmlns:a16="http://schemas.microsoft.com/office/drawing/2014/main" id="{D8C584AD-DAB5-2FA8-C380-75C703A3B260}"/>
              </a:ext>
            </a:extLst>
          </p:cNvPr>
          <p:cNvGrpSpPr/>
          <p:nvPr/>
        </p:nvGrpSpPr>
        <p:grpSpPr>
          <a:xfrm>
            <a:off x="3464535" y="3228713"/>
            <a:ext cx="2986603" cy="3357016"/>
            <a:chOff x="7611329" y="3063634"/>
            <a:chExt cx="2986603" cy="3357016"/>
          </a:xfrm>
        </p:grpSpPr>
        <p:grpSp>
          <p:nvGrpSpPr>
            <p:cNvPr id="56" name="그룹 55">
              <a:extLst>
                <a:ext uri="{FF2B5EF4-FFF2-40B4-BE49-F238E27FC236}">
                  <a16:creationId xmlns:a16="http://schemas.microsoft.com/office/drawing/2014/main" id="{A4C9E0CD-2DC3-2E5A-6B90-4C8F79EE2813}"/>
                </a:ext>
              </a:extLst>
            </p:cNvPr>
            <p:cNvGrpSpPr/>
            <p:nvPr/>
          </p:nvGrpSpPr>
          <p:grpSpPr>
            <a:xfrm>
              <a:off x="7611329" y="3063634"/>
              <a:ext cx="457200" cy="3357016"/>
              <a:chOff x="3505200" y="3068328"/>
              <a:chExt cx="457200" cy="3357016"/>
            </a:xfrm>
          </p:grpSpPr>
          <p:sp>
            <p:nvSpPr>
              <p:cNvPr id="73" name="타원 72">
                <a:extLst>
                  <a:ext uri="{FF2B5EF4-FFF2-40B4-BE49-F238E27FC236}">
                    <a16:creationId xmlns:a16="http://schemas.microsoft.com/office/drawing/2014/main" id="{7FFD732D-60B7-6FF2-7BF0-76E41EF6E0EF}"/>
                  </a:ext>
                </a:extLst>
              </p:cNvPr>
              <p:cNvSpPr/>
              <p:nvPr/>
            </p:nvSpPr>
            <p:spPr>
              <a:xfrm>
                <a:off x="3505200" y="3068328"/>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S1</a:t>
                </a:r>
              </a:p>
            </p:txBody>
          </p:sp>
          <p:sp>
            <p:nvSpPr>
              <p:cNvPr id="74" name="타원 73">
                <a:extLst>
                  <a:ext uri="{FF2B5EF4-FFF2-40B4-BE49-F238E27FC236}">
                    <a16:creationId xmlns:a16="http://schemas.microsoft.com/office/drawing/2014/main" id="{18248C31-FE03-4229-6A01-98C8F6CE1589}"/>
                  </a:ext>
                </a:extLst>
              </p:cNvPr>
              <p:cNvSpPr/>
              <p:nvPr/>
            </p:nvSpPr>
            <p:spPr>
              <a:xfrm>
                <a:off x="3505200" y="3690615"/>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S2</a:t>
                </a:r>
              </a:p>
            </p:txBody>
          </p:sp>
          <p:sp>
            <p:nvSpPr>
              <p:cNvPr id="75" name="타원 74">
                <a:extLst>
                  <a:ext uri="{FF2B5EF4-FFF2-40B4-BE49-F238E27FC236}">
                    <a16:creationId xmlns:a16="http://schemas.microsoft.com/office/drawing/2014/main" id="{B049C586-D225-5BB5-D0CD-3B987635D059}"/>
                  </a:ext>
                </a:extLst>
              </p:cNvPr>
              <p:cNvSpPr/>
              <p:nvPr/>
            </p:nvSpPr>
            <p:spPr>
              <a:xfrm>
                <a:off x="3505200" y="5968144"/>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Sn</a:t>
                </a:r>
              </a:p>
            </p:txBody>
          </p:sp>
          <p:sp>
            <p:nvSpPr>
              <p:cNvPr id="76" name="직사각형 75">
                <a:extLst>
                  <a:ext uri="{FF2B5EF4-FFF2-40B4-BE49-F238E27FC236}">
                    <a16:creationId xmlns:a16="http://schemas.microsoft.com/office/drawing/2014/main" id="{4347EE6F-77CC-93B8-A07A-EB60F30061EB}"/>
                  </a:ext>
                </a:extLst>
              </p:cNvPr>
              <p:cNvSpPr/>
              <p:nvPr/>
            </p:nvSpPr>
            <p:spPr>
              <a:xfrm>
                <a:off x="3586195" y="3919215"/>
                <a:ext cx="295210" cy="1508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a:p>
                <a:pPr algn="ctr"/>
                <a:r>
                  <a:rPr lang="en-US" b="1" dirty="0">
                    <a:solidFill>
                      <a:schemeClr val="tx1"/>
                    </a:solidFill>
                  </a:rPr>
                  <a:t>.</a:t>
                </a:r>
              </a:p>
              <a:p>
                <a:pPr algn="ctr"/>
                <a:r>
                  <a:rPr lang="en-US" b="1" dirty="0">
                    <a:solidFill>
                      <a:schemeClr val="tx1"/>
                    </a:solidFill>
                  </a:rPr>
                  <a:t>.</a:t>
                </a:r>
              </a:p>
            </p:txBody>
          </p:sp>
        </p:grpSp>
        <p:grpSp>
          <p:nvGrpSpPr>
            <p:cNvPr id="57" name="그룹 56">
              <a:extLst>
                <a:ext uri="{FF2B5EF4-FFF2-40B4-BE49-F238E27FC236}">
                  <a16:creationId xmlns:a16="http://schemas.microsoft.com/office/drawing/2014/main" id="{D70E8F63-C744-C625-E9EC-72A36A8D1EBC}"/>
                </a:ext>
              </a:extLst>
            </p:cNvPr>
            <p:cNvGrpSpPr/>
            <p:nvPr/>
          </p:nvGrpSpPr>
          <p:grpSpPr>
            <a:xfrm>
              <a:off x="10140732" y="3549155"/>
              <a:ext cx="457200" cy="2302929"/>
              <a:chOff x="6642100" y="3596630"/>
              <a:chExt cx="457200" cy="2302929"/>
            </a:xfrm>
          </p:grpSpPr>
          <p:sp>
            <p:nvSpPr>
              <p:cNvPr id="69" name="타원 68">
                <a:extLst>
                  <a:ext uri="{FF2B5EF4-FFF2-40B4-BE49-F238E27FC236}">
                    <a16:creationId xmlns:a16="http://schemas.microsoft.com/office/drawing/2014/main" id="{567289B3-9D71-17C9-3394-B07CE31A7183}"/>
                  </a:ext>
                </a:extLst>
              </p:cNvPr>
              <p:cNvSpPr/>
              <p:nvPr/>
            </p:nvSpPr>
            <p:spPr>
              <a:xfrm>
                <a:off x="6642100" y="359663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a1</a:t>
                </a:r>
              </a:p>
            </p:txBody>
          </p:sp>
          <p:sp>
            <p:nvSpPr>
              <p:cNvPr id="70" name="타원 69">
                <a:extLst>
                  <a:ext uri="{FF2B5EF4-FFF2-40B4-BE49-F238E27FC236}">
                    <a16:creationId xmlns:a16="http://schemas.microsoft.com/office/drawing/2014/main" id="{DD8BBFDA-87E8-810D-DB3A-7703780B267F}"/>
                  </a:ext>
                </a:extLst>
              </p:cNvPr>
              <p:cNvSpPr/>
              <p:nvPr/>
            </p:nvSpPr>
            <p:spPr>
              <a:xfrm>
                <a:off x="6642100" y="4282430"/>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a2</a:t>
                </a:r>
              </a:p>
            </p:txBody>
          </p:sp>
          <p:sp>
            <p:nvSpPr>
              <p:cNvPr id="71" name="타원 70">
                <a:extLst>
                  <a:ext uri="{FF2B5EF4-FFF2-40B4-BE49-F238E27FC236}">
                    <a16:creationId xmlns:a16="http://schemas.microsoft.com/office/drawing/2014/main" id="{9E96124E-8CB8-63BC-8B8F-167A2CAD5D78}"/>
                  </a:ext>
                </a:extLst>
              </p:cNvPr>
              <p:cNvSpPr/>
              <p:nvPr/>
            </p:nvSpPr>
            <p:spPr>
              <a:xfrm>
                <a:off x="6642100" y="5442359"/>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am</a:t>
                </a:r>
              </a:p>
            </p:txBody>
          </p:sp>
          <p:sp>
            <p:nvSpPr>
              <p:cNvPr id="72" name="직사각형 71">
                <a:extLst>
                  <a:ext uri="{FF2B5EF4-FFF2-40B4-BE49-F238E27FC236}">
                    <a16:creationId xmlns:a16="http://schemas.microsoft.com/office/drawing/2014/main" id="{05CD8102-091E-717E-53C0-20438DB51E2A}"/>
                  </a:ext>
                </a:extLst>
              </p:cNvPr>
              <p:cNvSpPr/>
              <p:nvPr/>
            </p:nvSpPr>
            <p:spPr>
              <a:xfrm>
                <a:off x="6723095" y="4282430"/>
                <a:ext cx="295210" cy="1508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a:p>
                <a:pPr algn="ctr"/>
                <a:r>
                  <a:rPr lang="en-US" b="1" dirty="0">
                    <a:solidFill>
                      <a:schemeClr val="tx1"/>
                    </a:solidFill>
                  </a:rPr>
                  <a:t>.</a:t>
                </a:r>
              </a:p>
            </p:txBody>
          </p:sp>
        </p:grpSp>
        <p:sp>
          <p:nvSpPr>
            <p:cNvPr id="58" name="타원 57">
              <a:extLst>
                <a:ext uri="{FF2B5EF4-FFF2-40B4-BE49-F238E27FC236}">
                  <a16:creationId xmlns:a16="http://schemas.microsoft.com/office/drawing/2014/main" id="{5BBD4B1A-AFFA-E5D5-211B-51C36CAD3673}"/>
                </a:ext>
              </a:extLst>
            </p:cNvPr>
            <p:cNvSpPr/>
            <p:nvPr/>
          </p:nvSpPr>
          <p:spPr>
            <a:xfrm>
              <a:off x="7611329" y="5321743"/>
              <a:ext cx="457200" cy="457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300" b="1" dirty="0">
                  <a:solidFill>
                    <a:schemeClr val="tx1"/>
                  </a:solidFill>
                </a:rPr>
                <a:t>Sn-1</a:t>
              </a:r>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D5A6FDD-9B17-DCEF-7D6D-ED56B9873AA7}"/>
                    </a:ext>
                  </a:extLst>
                </p:cNvPr>
                <p:cNvSpPr txBox="1"/>
                <p:nvPr/>
              </p:nvSpPr>
              <p:spPr>
                <a:xfrm>
                  <a:off x="8574992" y="3208851"/>
                  <a:ext cx="1168400" cy="323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500" b="1" i="1" smtClean="0">
                            <a:latin typeface="Cambria Math" panose="02040503050406030204" pitchFamily="18" charset="0"/>
                          </a:rPr>
                          <m:t>𝒉</m:t>
                        </m:r>
                        <m:r>
                          <a:rPr lang="en-US" altLang="ko-KR" sz="1500" b="1" i="1" smtClean="0">
                            <a:latin typeface="Cambria Math" panose="02040503050406030204" pitchFamily="18" charset="0"/>
                          </a:rPr>
                          <m:t>(</m:t>
                        </m:r>
                        <m:sSub>
                          <m:sSubPr>
                            <m:ctrlPr>
                              <a:rPr lang="en-US" altLang="ko-KR" sz="1500" b="1" i="1" smtClean="0">
                                <a:latin typeface="Cambria Math" panose="02040503050406030204" pitchFamily="18" charset="0"/>
                              </a:rPr>
                            </m:ctrlPr>
                          </m:sSubPr>
                          <m:e>
                            <m:r>
                              <a:rPr lang="en-US" altLang="ko-KR" sz="1500" b="1" i="1" smtClean="0">
                                <a:latin typeface="Cambria Math" panose="02040503050406030204" pitchFamily="18" charset="0"/>
                              </a:rPr>
                              <m:t>𝒔</m:t>
                            </m:r>
                          </m:e>
                          <m:sub>
                            <m:r>
                              <a:rPr lang="en-US" altLang="ko-KR" sz="1500" b="1" i="1" smtClean="0">
                                <a:latin typeface="Cambria Math" panose="02040503050406030204" pitchFamily="18" charset="0"/>
                              </a:rPr>
                              <m:t>𝟏</m:t>
                            </m:r>
                          </m:sub>
                        </m:sSub>
                        <m:r>
                          <a:rPr lang="en-US" altLang="ko-KR" sz="1500" b="1" i="1" smtClean="0">
                            <a:latin typeface="Cambria Math" panose="02040503050406030204" pitchFamily="18" charset="0"/>
                          </a:rPr>
                          <m:t>,</m:t>
                        </m:r>
                        <m:sSub>
                          <m:sSubPr>
                            <m:ctrlPr>
                              <a:rPr lang="en-US" altLang="ko-KR" sz="1500" b="1" i="1" smtClean="0">
                                <a:latin typeface="Cambria Math" panose="02040503050406030204" pitchFamily="18" charset="0"/>
                              </a:rPr>
                            </m:ctrlPr>
                          </m:sSubPr>
                          <m:e>
                            <m:r>
                              <a:rPr lang="en-US" altLang="ko-KR" sz="1500" b="1" i="1" smtClean="0">
                                <a:latin typeface="Cambria Math" panose="02040503050406030204" pitchFamily="18" charset="0"/>
                              </a:rPr>
                              <m:t>𝒂</m:t>
                            </m:r>
                          </m:e>
                          <m:sub>
                            <m:r>
                              <a:rPr lang="en-US" altLang="ko-KR" sz="1500" b="1" i="1" smtClean="0">
                                <a:latin typeface="Cambria Math" panose="02040503050406030204" pitchFamily="18" charset="0"/>
                              </a:rPr>
                              <m:t>𝟏</m:t>
                            </m:r>
                          </m:sub>
                        </m:sSub>
                        <m:r>
                          <a:rPr lang="en-US" altLang="ko-KR" sz="1500" b="1" i="1" smtClean="0">
                            <a:latin typeface="Cambria Math" panose="02040503050406030204" pitchFamily="18" charset="0"/>
                          </a:rPr>
                          <m:t>)</m:t>
                        </m:r>
                      </m:oMath>
                    </m:oMathPara>
                  </a14:m>
                  <a:endParaRPr lang="en-US" sz="1500" b="1" dirty="0"/>
                </a:p>
              </p:txBody>
            </p:sp>
          </mc:Choice>
          <mc:Fallback xmlns="">
            <p:sp>
              <p:nvSpPr>
                <p:cNvPr id="62" name="TextBox 61">
                  <a:extLst>
                    <a:ext uri="{FF2B5EF4-FFF2-40B4-BE49-F238E27FC236}">
                      <a16:creationId xmlns:a16="http://schemas.microsoft.com/office/drawing/2014/main" id="{CD5A6FDD-9B17-DCEF-7D6D-ED56B9873AA7}"/>
                    </a:ext>
                  </a:extLst>
                </p:cNvPr>
                <p:cNvSpPr txBox="1">
                  <a:spLocks noRot="1" noChangeAspect="1" noMove="1" noResize="1" noEditPoints="1" noAdjustHandles="1" noChangeArrowheads="1" noChangeShapeType="1" noTextEdit="1"/>
                </p:cNvSpPr>
                <p:nvPr/>
              </p:nvSpPr>
              <p:spPr>
                <a:xfrm>
                  <a:off x="8574992" y="3208851"/>
                  <a:ext cx="1168400" cy="323165"/>
                </a:xfrm>
                <a:prstGeom prst="rect">
                  <a:avLst/>
                </a:prstGeom>
                <a:blipFill>
                  <a:blip r:embed="rId11"/>
                  <a:stretch>
                    <a:fillRect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7A831E67-BAE2-21E7-BD74-1448C2E3317D}"/>
                    </a:ext>
                  </a:extLst>
                </p:cNvPr>
                <p:cNvSpPr txBox="1"/>
                <p:nvPr/>
              </p:nvSpPr>
              <p:spPr>
                <a:xfrm>
                  <a:off x="7943156" y="4533982"/>
                  <a:ext cx="1168400" cy="29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300" b="0" i="1" smtClean="0">
                            <a:latin typeface="Cambria Math" panose="02040503050406030204" pitchFamily="18" charset="0"/>
                          </a:rPr>
                          <m:t>𝑚</m:t>
                        </m:r>
                        <m:r>
                          <a:rPr lang="en-US" altLang="ko-KR" sz="1300" b="0" i="1" smtClean="0">
                            <a:latin typeface="Cambria Math" panose="02040503050406030204" pitchFamily="18" charset="0"/>
                          </a:rPr>
                          <m:t>(</m:t>
                        </m:r>
                        <m:sSub>
                          <m:sSubPr>
                            <m:ctrlPr>
                              <a:rPr lang="en-US" altLang="ko-KR" sz="1300" b="0" i="1" smtClean="0">
                                <a:latin typeface="Cambria Math" panose="02040503050406030204" pitchFamily="18" charset="0"/>
                              </a:rPr>
                            </m:ctrlPr>
                          </m:sSubPr>
                          <m:e>
                            <m:r>
                              <a:rPr lang="en-US" altLang="ko-KR" sz="1300" b="0" i="1" smtClean="0">
                                <a:latin typeface="Cambria Math" panose="02040503050406030204" pitchFamily="18" charset="0"/>
                              </a:rPr>
                              <m:t>𝑠</m:t>
                            </m:r>
                          </m:e>
                          <m:sub>
                            <m:r>
                              <a:rPr lang="en-US" altLang="ko-KR" sz="1300" b="0" i="1" smtClean="0">
                                <a:latin typeface="Cambria Math" panose="02040503050406030204" pitchFamily="18" charset="0"/>
                              </a:rPr>
                              <m:t>𝑛</m:t>
                            </m:r>
                            <m:r>
                              <a:rPr lang="en-US" altLang="ko-KR" sz="1300" b="0" i="1" smtClean="0">
                                <a:latin typeface="Cambria Math" panose="02040503050406030204" pitchFamily="18" charset="0"/>
                              </a:rPr>
                              <m:t>−1</m:t>
                            </m:r>
                          </m:sub>
                        </m:sSub>
                        <m:r>
                          <a:rPr lang="en-US" altLang="ko-KR" sz="1300" b="0" i="1" smtClean="0">
                            <a:latin typeface="Cambria Math" panose="02040503050406030204" pitchFamily="18" charset="0"/>
                          </a:rPr>
                          <m:t>)</m:t>
                        </m:r>
                      </m:oMath>
                    </m:oMathPara>
                  </a14:m>
                  <a:endParaRPr lang="en-US" sz="1300" dirty="0"/>
                </a:p>
              </p:txBody>
            </p:sp>
          </mc:Choice>
          <mc:Fallback xmlns="">
            <p:sp>
              <p:nvSpPr>
                <p:cNvPr id="65" name="TextBox 64">
                  <a:extLst>
                    <a:ext uri="{FF2B5EF4-FFF2-40B4-BE49-F238E27FC236}">
                      <a16:creationId xmlns:a16="http://schemas.microsoft.com/office/drawing/2014/main" id="{7A831E67-BAE2-21E7-BD74-1448C2E3317D}"/>
                    </a:ext>
                  </a:extLst>
                </p:cNvPr>
                <p:cNvSpPr txBox="1">
                  <a:spLocks noRot="1" noChangeAspect="1" noMove="1" noResize="1" noEditPoints="1" noAdjustHandles="1" noChangeArrowheads="1" noChangeShapeType="1" noTextEdit="1"/>
                </p:cNvSpPr>
                <p:nvPr/>
              </p:nvSpPr>
              <p:spPr>
                <a:xfrm>
                  <a:off x="7943156" y="4533982"/>
                  <a:ext cx="1168400" cy="292388"/>
                </a:xfrm>
                <a:prstGeom prst="rect">
                  <a:avLst/>
                </a:prstGeom>
                <a:blipFill>
                  <a:blip r:embed="rId12"/>
                  <a:stretch>
                    <a:fillRect b="-10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B267FE9-8681-211F-DFDD-20B2236F3A01}"/>
                    </a:ext>
                  </a:extLst>
                </p:cNvPr>
                <p:cNvSpPr txBox="1"/>
                <p:nvPr/>
              </p:nvSpPr>
              <p:spPr>
                <a:xfrm>
                  <a:off x="7934602" y="5053773"/>
                  <a:ext cx="1168400" cy="29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300" b="0" i="1" smtClean="0">
                            <a:latin typeface="Cambria Math" panose="02040503050406030204" pitchFamily="18" charset="0"/>
                          </a:rPr>
                          <m:t>𝑚</m:t>
                        </m:r>
                        <m:r>
                          <a:rPr lang="en-US" altLang="ko-KR" sz="1300" b="0" i="1" smtClean="0">
                            <a:latin typeface="Cambria Math" panose="02040503050406030204" pitchFamily="18" charset="0"/>
                          </a:rPr>
                          <m:t>(</m:t>
                        </m:r>
                        <m:sSub>
                          <m:sSubPr>
                            <m:ctrlPr>
                              <a:rPr lang="en-US" altLang="ko-KR" sz="1300" b="0" i="1" smtClean="0">
                                <a:latin typeface="Cambria Math" panose="02040503050406030204" pitchFamily="18" charset="0"/>
                              </a:rPr>
                            </m:ctrlPr>
                          </m:sSubPr>
                          <m:e>
                            <m:r>
                              <a:rPr lang="en-US" altLang="ko-KR" sz="1300" b="0" i="1" smtClean="0">
                                <a:latin typeface="Cambria Math" panose="02040503050406030204" pitchFamily="18" charset="0"/>
                              </a:rPr>
                              <m:t>𝑠</m:t>
                            </m:r>
                          </m:e>
                          <m:sub>
                            <m:r>
                              <a:rPr lang="en-US" altLang="ko-KR" sz="1300" b="0" i="1" smtClean="0">
                                <a:latin typeface="Cambria Math" panose="02040503050406030204" pitchFamily="18" charset="0"/>
                              </a:rPr>
                              <m:t>𝑛</m:t>
                            </m:r>
                          </m:sub>
                        </m:sSub>
                        <m:r>
                          <a:rPr lang="en-US" altLang="ko-KR" sz="1300" b="0" i="1" smtClean="0">
                            <a:latin typeface="Cambria Math" panose="02040503050406030204" pitchFamily="18" charset="0"/>
                          </a:rPr>
                          <m:t>)</m:t>
                        </m:r>
                      </m:oMath>
                    </m:oMathPara>
                  </a14:m>
                  <a:endParaRPr lang="en-US" sz="1300" dirty="0"/>
                </a:p>
              </p:txBody>
            </p:sp>
          </mc:Choice>
          <mc:Fallback xmlns="">
            <p:sp>
              <p:nvSpPr>
                <p:cNvPr id="66" name="TextBox 65">
                  <a:extLst>
                    <a:ext uri="{FF2B5EF4-FFF2-40B4-BE49-F238E27FC236}">
                      <a16:creationId xmlns:a16="http://schemas.microsoft.com/office/drawing/2014/main" id="{EB267FE9-8681-211F-DFDD-20B2236F3A01}"/>
                    </a:ext>
                  </a:extLst>
                </p:cNvPr>
                <p:cNvSpPr txBox="1">
                  <a:spLocks noRot="1" noChangeAspect="1" noMove="1" noResize="1" noEditPoints="1" noAdjustHandles="1" noChangeArrowheads="1" noChangeShapeType="1" noTextEdit="1"/>
                </p:cNvSpPr>
                <p:nvPr/>
              </p:nvSpPr>
              <p:spPr>
                <a:xfrm>
                  <a:off x="7934602" y="5053773"/>
                  <a:ext cx="1168400" cy="292388"/>
                </a:xfrm>
                <a:prstGeom prst="rect">
                  <a:avLst/>
                </a:prstGeom>
                <a:blipFill>
                  <a:blip r:embed="rId1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0E7B8A3D-E537-836A-C529-0B2F17E743BA}"/>
                    </a:ext>
                  </a:extLst>
                </p:cNvPr>
                <p:cNvSpPr txBox="1"/>
                <p:nvPr/>
              </p:nvSpPr>
              <p:spPr>
                <a:xfrm>
                  <a:off x="7943156" y="3622133"/>
                  <a:ext cx="1168400" cy="29238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ko-KR" sz="1300" b="0" i="1" smtClean="0">
                            <a:latin typeface="Cambria Math" panose="02040503050406030204" pitchFamily="18" charset="0"/>
                          </a:rPr>
                          <m:t>𝑚</m:t>
                        </m:r>
                        <m:r>
                          <a:rPr lang="en-US" altLang="ko-KR" sz="1300" b="0" i="1" smtClean="0">
                            <a:latin typeface="Cambria Math" panose="02040503050406030204" pitchFamily="18" charset="0"/>
                          </a:rPr>
                          <m:t>(</m:t>
                        </m:r>
                        <m:sSub>
                          <m:sSubPr>
                            <m:ctrlPr>
                              <a:rPr lang="en-US" altLang="ko-KR" sz="1300" b="0" i="1" smtClean="0">
                                <a:latin typeface="Cambria Math" panose="02040503050406030204" pitchFamily="18" charset="0"/>
                              </a:rPr>
                            </m:ctrlPr>
                          </m:sSubPr>
                          <m:e>
                            <m:r>
                              <a:rPr lang="en-US" altLang="ko-KR" sz="1300" b="0" i="1" smtClean="0">
                                <a:latin typeface="Cambria Math" panose="02040503050406030204" pitchFamily="18" charset="0"/>
                              </a:rPr>
                              <m:t>𝑠</m:t>
                            </m:r>
                          </m:e>
                          <m:sub>
                            <m:r>
                              <a:rPr lang="en-US" altLang="ko-KR" sz="1300" b="0" i="1" smtClean="0">
                                <a:latin typeface="Cambria Math" panose="02040503050406030204" pitchFamily="18" charset="0"/>
                              </a:rPr>
                              <m:t>2</m:t>
                            </m:r>
                          </m:sub>
                        </m:sSub>
                        <m:r>
                          <a:rPr lang="en-US" altLang="ko-KR" sz="1300" b="0" i="1" smtClean="0">
                            <a:latin typeface="Cambria Math" panose="02040503050406030204" pitchFamily="18" charset="0"/>
                          </a:rPr>
                          <m:t>)</m:t>
                        </m:r>
                      </m:oMath>
                    </m:oMathPara>
                  </a14:m>
                  <a:endParaRPr lang="en-US" sz="1300" dirty="0"/>
                </a:p>
              </p:txBody>
            </p:sp>
          </mc:Choice>
          <mc:Fallback xmlns="">
            <p:sp>
              <p:nvSpPr>
                <p:cNvPr id="67" name="TextBox 66">
                  <a:extLst>
                    <a:ext uri="{FF2B5EF4-FFF2-40B4-BE49-F238E27FC236}">
                      <a16:creationId xmlns:a16="http://schemas.microsoft.com/office/drawing/2014/main" id="{0E7B8A3D-E537-836A-C529-0B2F17E743BA}"/>
                    </a:ext>
                  </a:extLst>
                </p:cNvPr>
                <p:cNvSpPr txBox="1">
                  <a:spLocks noRot="1" noChangeAspect="1" noMove="1" noResize="1" noEditPoints="1" noAdjustHandles="1" noChangeArrowheads="1" noChangeShapeType="1" noTextEdit="1"/>
                </p:cNvSpPr>
                <p:nvPr/>
              </p:nvSpPr>
              <p:spPr>
                <a:xfrm>
                  <a:off x="7943156" y="3622133"/>
                  <a:ext cx="1168400" cy="292388"/>
                </a:xfrm>
                <a:prstGeom prst="rect">
                  <a:avLst/>
                </a:prstGeom>
                <a:blipFill>
                  <a:blip r:embed="rId14"/>
                  <a:stretch>
                    <a:fillRect b="-12500"/>
                  </a:stretch>
                </a:blipFill>
              </p:spPr>
              <p:txBody>
                <a:bodyPr/>
                <a:lstStyle/>
                <a:p>
                  <a:r>
                    <a:rPr lang="en-US">
                      <a:noFill/>
                    </a:rPr>
                    <a:t> </a:t>
                  </a:r>
                </a:p>
              </p:txBody>
            </p:sp>
          </mc:Fallback>
        </mc:AlternateContent>
      </p:grpSp>
      <p:sp>
        <p:nvSpPr>
          <p:cNvPr id="77" name="직사각형 76">
            <a:extLst>
              <a:ext uri="{FF2B5EF4-FFF2-40B4-BE49-F238E27FC236}">
                <a16:creationId xmlns:a16="http://schemas.microsoft.com/office/drawing/2014/main" id="{E2620B56-87D5-47A3-89B5-7E569613C568}"/>
              </a:ext>
            </a:extLst>
          </p:cNvPr>
          <p:cNvSpPr/>
          <p:nvPr/>
        </p:nvSpPr>
        <p:spPr>
          <a:xfrm>
            <a:off x="7105993" y="2705830"/>
            <a:ext cx="4359964" cy="441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rgbClr val="0102FE"/>
                </a:solidFill>
              </a:rPr>
              <a:t>Agg1</a:t>
            </a:r>
          </a:p>
        </p:txBody>
      </p:sp>
      <p:sp>
        <p:nvSpPr>
          <p:cNvPr id="78" name="직사각형 77">
            <a:extLst>
              <a:ext uri="{FF2B5EF4-FFF2-40B4-BE49-F238E27FC236}">
                <a16:creationId xmlns:a16="http://schemas.microsoft.com/office/drawing/2014/main" id="{AA7F8C57-D5E6-9FE9-1572-AD37D3F7D0A9}"/>
              </a:ext>
            </a:extLst>
          </p:cNvPr>
          <p:cNvSpPr/>
          <p:nvPr/>
        </p:nvSpPr>
        <p:spPr>
          <a:xfrm>
            <a:off x="3272760" y="2724998"/>
            <a:ext cx="4359964" cy="441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accent6"/>
                </a:solidFill>
              </a:rPr>
              <a:t>Agg2</a:t>
            </a:r>
          </a:p>
        </p:txBody>
      </p:sp>
      <p:cxnSp>
        <p:nvCxnSpPr>
          <p:cNvPr id="80" name="직선 연결선 79">
            <a:extLst>
              <a:ext uri="{FF2B5EF4-FFF2-40B4-BE49-F238E27FC236}">
                <a16:creationId xmlns:a16="http://schemas.microsoft.com/office/drawing/2014/main" id="{D5760D40-1627-06EA-988B-0CCB72E7AF48}"/>
              </a:ext>
            </a:extLst>
          </p:cNvPr>
          <p:cNvCxnSpPr>
            <a:stCxn id="73" idx="6"/>
            <a:endCxn id="69" idx="2"/>
          </p:cNvCxnSpPr>
          <p:nvPr/>
        </p:nvCxnSpPr>
        <p:spPr>
          <a:xfrm>
            <a:off x="3921735" y="3457313"/>
            <a:ext cx="2072203" cy="48552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직선 화살표 연결선 81">
            <a:extLst>
              <a:ext uri="{FF2B5EF4-FFF2-40B4-BE49-F238E27FC236}">
                <a16:creationId xmlns:a16="http://schemas.microsoft.com/office/drawing/2014/main" id="{3A0D41DC-AAD9-6418-D142-479DEC86252A}"/>
              </a:ext>
            </a:extLst>
          </p:cNvPr>
          <p:cNvCxnSpPr>
            <a:cxnSpLocks/>
            <a:stCxn id="74" idx="6"/>
            <a:endCxn id="62" idx="2"/>
          </p:cNvCxnSpPr>
          <p:nvPr/>
        </p:nvCxnSpPr>
        <p:spPr>
          <a:xfrm flipV="1">
            <a:off x="3921735" y="3697095"/>
            <a:ext cx="1090663" cy="382505"/>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0A0FF6AE-E728-DDB8-0679-FE0B0FF237D7}"/>
              </a:ext>
            </a:extLst>
          </p:cNvPr>
          <p:cNvCxnSpPr>
            <a:cxnSpLocks/>
            <a:stCxn id="58" idx="6"/>
            <a:endCxn id="62" idx="2"/>
          </p:cNvCxnSpPr>
          <p:nvPr/>
        </p:nvCxnSpPr>
        <p:spPr>
          <a:xfrm flipV="1">
            <a:off x="3921735" y="3697095"/>
            <a:ext cx="1090663" cy="2018327"/>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직선 화살표 연결선 84">
            <a:extLst>
              <a:ext uri="{FF2B5EF4-FFF2-40B4-BE49-F238E27FC236}">
                <a16:creationId xmlns:a16="http://schemas.microsoft.com/office/drawing/2014/main" id="{690835BC-4943-EAF2-9033-C055823A9D96}"/>
              </a:ext>
            </a:extLst>
          </p:cNvPr>
          <p:cNvCxnSpPr>
            <a:cxnSpLocks/>
            <a:stCxn id="75" idx="6"/>
            <a:endCxn id="62" idx="2"/>
          </p:cNvCxnSpPr>
          <p:nvPr/>
        </p:nvCxnSpPr>
        <p:spPr>
          <a:xfrm flipV="1">
            <a:off x="3921735" y="3697095"/>
            <a:ext cx="1090663" cy="2660034"/>
          </a:xfrm>
          <a:prstGeom prst="straightConnector1">
            <a:avLst/>
          </a:prstGeom>
          <a:ln>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94" name="그룹 93">
            <a:extLst>
              <a:ext uri="{FF2B5EF4-FFF2-40B4-BE49-F238E27FC236}">
                <a16:creationId xmlns:a16="http://schemas.microsoft.com/office/drawing/2014/main" id="{10BB31B5-1C62-79E2-96D7-33CEF0B9186C}"/>
              </a:ext>
            </a:extLst>
          </p:cNvPr>
          <p:cNvGrpSpPr/>
          <p:nvPr/>
        </p:nvGrpSpPr>
        <p:grpSpPr>
          <a:xfrm>
            <a:off x="0" y="1"/>
            <a:ext cx="12192000" cy="355600"/>
            <a:chOff x="0" y="1"/>
            <a:chExt cx="9144000" cy="355600"/>
          </a:xfrm>
        </p:grpSpPr>
        <p:sp>
          <p:nvSpPr>
            <p:cNvPr id="95" name="직사각형 94">
              <a:extLst>
                <a:ext uri="{FF2B5EF4-FFF2-40B4-BE49-F238E27FC236}">
                  <a16:creationId xmlns:a16="http://schemas.microsoft.com/office/drawing/2014/main" id="{8E14A578-8C1A-D2B0-612C-8A5E25DCA3D5}"/>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96" name="직사각형 95">
              <a:extLst>
                <a:ext uri="{FF2B5EF4-FFF2-40B4-BE49-F238E27FC236}">
                  <a16:creationId xmlns:a16="http://schemas.microsoft.com/office/drawing/2014/main" id="{F2D56055-1128-733D-CB78-4DD54F9B844E}"/>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97" name="직사각형 96">
              <a:extLst>
                <a:ext uri="{FF2B5EF4-FFF2-40B4-BE49-F238E27FC236}">
                  <a16:creationId xmlns:a16="http://schemas.microsoft.com/office/drawing/2014/main" id="{2302B7D7-667F-ABDC-4025-E4C80AB2FFA6}"/>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
        <p:nvSpPr>
          <p:cNvPr id="98" name="직사각형 97">
            <a:extLst>
              <a:ext uri="{FF2B5EF4-FFF2-40B4-BE49-F238E27FC236}">
                <a16:creationId xmlns:a16="http://schemas.microsoft.com/office/drawing/2014/main" id="{5C7265AE-D577-C456-C714-AD664CB5F3A4}"/>
              </a:ext>
            </a:extLst>
          </p:cNvPr>
          <p:cNvSpPr/>
          <p:nvPr/>
        </p:nvSpPr>
        <p:spPr>
          <a:xfrm>
            <a:off x="9382853" y="5779723"/>
            <a:ext cx="866047" cy="441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102FE"/>
                </a:solidFill>
              </a:rPr>
              <a:t>attn1</a:t>
            </a:r>
          </a:p>
        </p:txBody>
      </p:sp>
      <p:sp>
        <p:nvSpPr>
          <p:cNvPr id="99" name="직사각형 98">
            <a:extLst>
              <a:ext uri="{FF2B5EF4-FFF2-40B4-BE49-F238E27FC236}">
                <a16:creationId xmlns:a16="http://schemas.microsoft.com/office/drawing/2014/main" id="{22CA563D-5B35-2E6A-DC2A-9E35CFFDF087}"/>
              </a:ext>
            </a:extLst>
          </p:cNvPr>
          <p:cNvSpPr/>
          <p:nvPr/>
        </p:nvSpPr>
        <p:spPr>
          <a:xfrm>
            <a:off x="4760252" y="4029326"/>
            <a:ext cx="866047" cy="441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attn2</a:t>
            </a:r>
          </a:p>
        </p:txBody>
      </p:sp>
    </p:spTree>
    <p:extLst>
      <p:ext uri="{BB962C8B-B14F-4D97-AF65-F5344CB8AC3E}">
        <p14:creationId xmlns:p14="http://schemas.microsoft.com/office/powerpoint/2010/main" val="2313895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7A010-8006-55F6-B767-FE11BB3FEDB1}"/>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5E4B3758-7664-54AD-B53A-D5C3A7694FDD}"/>
              </a:ext>
            </a:extLst>
          </p:cNvPr>
          <p:cNvSpPr txBox="1">
            <a:spLocks/>
          </p:cNvSpPr>
          <p:nvPr/>
        </p:nvSpPr>
        <p:spPr>
          <a:xfrm>
            <a:off x="673769" y="661256"/>
            <a:ext cx="1267393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Unified Agent that moves between MF and MB variants</a:t>
            </a:r>
            <a:endParaRPr lang="ko-KR" altLang="en-US" sz="2800" dirty="0"/>
          </a:p>
        </p:txBody>
      </p:sp>
      <p:sp>
        <p:nvSpPr>
          <p:cNvPr id="7" name="직사각형 6">
            <a:extLst>
              <a:ext uri="{FF2B5EF4-FFF2-40B4-BE49-F238E27FC236}">
                <a16:creationId xmlns:a16="http://schemas.microsoft.com/office/drawing/2014/main" id="{B9939073-BE12-0D01-457B-E7AA64DD7994}"/>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3D334A3-3673-7996-F80D-055EE3FD4D5F}"/>
              </a:ext>
            </a:extLst>
          </p:cNvPr>
          <p:cNvSpPr/>
          <p:nvPr/>
        </p:nvSpPr>
        <p:spPr>
          <a:xfrm>
            <a:off x="537581" y="1618060"/>
            <a:ext cx="1723960" cy="4063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a:t>
            </a:r>
          </a:p>
        </p:txBody>
      </p:sp>
      <p:sp>
        <p:nvSpPr>
          <p:cNvPr id="21" name="직사각형 20">
            <a:extLst>
              <a:ext uri="{FF2B5EF4-FFF2-40B4-BE49-F238E27FC236}">
                <a16:creationId xmlns:a16="http://schemas.microsoft.com/office/drawing/2014/main" id="{5261FCC1-94EB-AFDC-41E3-1002D4C9960B}"/>
              </a:ext>
            </a:extLst>
          </p:cNvPr>
          <p:cNvSpPr/>
          <p:nvPr/>
        </p:nvSpPr>
        <p:spPr>
          <a:xfrm>
            <a:off x="546653" y="3879437"/>
            <a:ext cx="1723960" cy="4063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Attention</a:t>
            </a:r>
            <a:br>
              <a:rPr lang="en-US" dirty="0">
                <a:solidFill>
                  <a:schemeClr val="tx1"/>
                </a:solidFill>
              </a:rPr>
            </a:br>
            <a:r>
              <a:rPr lang="en-US" dirty="0">
                <a:solidFill>
                  <a:schemeClr val="tx1"/>
                </a:solidFill>
              </a:rPr>
              <a:t>Alternative</a:t>
            </a:r>
          </a:p>
        </p:txBody>
      </p:sp>
      <p:grpSp>
        <p:nvGrpSpPr>
          <p:cNvPr id="5" name="그룹 4">
            <a:extLst>
              <a:ext uri="{FF2B5EF4-FFF2-40B4-BE49-F238E27FC236}">
                <a16:creationId xmlns:a16="http://schemas.microsoft.com/office/drawing/2014/main" id="{51EEDA62-1419-F71A-1101-994D92CD9062}"/>
              </a:ext>
            </a:extLst>
          </p:cNvPr>
          <p:cNvGrpSpPr/>
          <p:nvPr/>
        </p:nvGrpSpPr>
        <p:grpSpPr>
          <a:xfrm>
            <a:off x="0" y="1"/>
            <a:ext cx="12192000" cy="355600"/>
            <a:chOff x="0" y="1"/>
            <a:chExt cx="9144000" cy="355600"/>
          </a:xfrm>
        </p:grpSpPr>
        <p:sp>
          <p:nvSpPr>
            <p:cNvPr id="16" name="직사각형 15">
              <a:extLst>
                <a:ext uri="{FF2B5EF4-FFF2-40B4-BE49-F238E27FC236}">
                  <a16:creationId xmlns:a16="http://schemas.microsoft.com/office/drawing/2014/main" id="{CDDC2292-AA8C-E342-15C4-BB35F5C046ED}"/>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17" name="직사각형 16">
              <a:extLst>
                <a:ext uri="{FF2B5EF4-FFF2-40B4-BE49-F238E27FC236}">
                  <a16:creationId xmlns:a16="http://schemas.microsoft.com/office/drawing/2014/main" id="{CEF88E00-D471-94F4-D1F0-27934E578A49}"/>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9" name="직사각형 18">
              <a:extLst>
                <a:ext uri="{FF2B5EF4-FFF2-40B4-BE49-F238E27FC236}">
                  <a16:creationId xmlns:a16="http://schemas.microsoft.com/office/drawing/2014/main" id="{31ED4DC0-9E6C-6447-5664-635E28116EB9}"/>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
        <p:nvSpPr>
          <p:cNvPr id="33" name="내용 개체 틀 2">
            <a:extLst>
              <a:ext uri="{FF2B5EF4-FFF2-40B4-BE49-F238E27FC236}">
                <a16:creationId xmlns:a16="http://schemas.microsoft.com/office/drawing/2014/main" id="{E383F35F-EF9E-0397-2E48-724E6464422F}"/>
              </a:ext>
            </a:extLst>
          </p:cNvPr>
          <p:cNvSpPr>
            <a:spLocks noGrp="1"/>
          </p:cNvSpPr>
          <p:nvPr>
            <p:ph idx="1"/>
          </p:nvPr>
        </p:nvSpPr>
        <p:spPr>
          <a:xfrm>
            <a:off x="2446683" y="1618060"/>
            <a:ext cx="9567517" cy="1722040"/>
          </a:xfrm>
        </p:spPr>
        <p:txBody>
          <a:bodyPr>
            <a:noAutofit/>
          </a:bodyPr>
          <a:lstStyle/>
          <a:p>
            <a:r>
              <a:rPr lang="en-US" altLang="ko-KR" sz="2000" b="1" dirty="0"/>
              <a:t>Pretraining</a:t>
            </a:r>
            <a:r>
              <a:rPr lang="en-US" altLang="ko-KR" sz="2000" dirty="0"/>
              <a:t> 1) decode transition and reward from attn2 → </a:t>
            </a:r>
            <a:r>
              <a:rPr lang="en-US" altLang="ko-KR" sz="2000" dirty="0" err="1"/>
              <a:t>loss_model</a:t>
            </a:r>
            <a:r>
              <a:rPr lang="en-US" altLang="ko-KR" sz="2000" dirty="0"/>
              <a:t> = its MSE loss against true model 2) decode each iteration’s state-action value update from h(</a:t>
            </a:r>
            <a:r>
              <a:rPr lang="en-US" altLang="ko-KR" sz="2000" dirty="0" err="1"/>
              <a:t>s,a</a:t>
            </a:r>
            <a:r>
              <a:rPr lang="en-US" altLang="ko-KR" sz="2000" dirty="0"/>
              <a:t>) → </a:t>
            </a:r>
            <a:r>
              <a:rPr lang="en-US" altLang="ko-KR" sz="2000" dirty="0" err="1"/>
              <a:t>loss_vi</a:t>
            </a:r>
            <a:r>
              <a:rPr lang="en-US" altLang="ko-KR" sz="2000" dirty="0"/>
              <a:t> = its MSE loss against true value iteration update</a:t>
            </a:r>
            <a:br>
              <a:rPr lang="en-US" altLang="ko-KR" sz="2000" dirty="0"/>
            </a:br>
            <a:r>
              <a:rPr lang="en-US" altLang="ko-KR" sz="2000" dirty="0"/>
              <a:t>⇒ separate or end-to-end pretraining with </a:t>
            </a:r>
            <a:r>
              <a:rPr lang="en-US" altLang="ko-KR" sz="2000" dirty="0" err="1"/>
              <a:t>loss_model</a:t>
            </a:r>
            <a:r>
              <a:rPr lang="en-US" altLang="ko-KR" sz="2000" dirty="0"/>
              <a:t> and </a:t>
            </a:r>
            <a:r>
              <a:rPr lang="en-US" altLang="ko-KR" sz="2000" dirty="0" err="1"/>
              <a:t>loss_vi</a:t>
            </a:r>
            <a:r>
              <a:rPr lang="en-US" altLang="ko-KR" sz="2000" dirty="0"/>
              <a:t> </a:t>
            </a:r>
          </a:p>
          <a:p>
            <a:r>
              <a:rPr lang="en-US" altLang="ko-KR" sz="2000" b="1" dirty="0"/>
              <a:t>Finetuning </a:t>
            </a:r>
            <a:r>
              <a:rPr lang="en-US" altLang="ko-KR" sz="2000" dirty="0"/>
              <a:t>online reward update (original XLVIN used PPO)</a:t>
            </a:r>
          </a:p>
          <a:p>
            <a:pPr marL="0" indent="0">
              <a:buNone/>
            </a:pPr>
            <a:r>
              <a:rPr lang="en-US" altLang="ko-KR" sz="1700" i="1" dirty="0"/>
              <a:t>*implementation concern1: pretraining may be a constraint but without it there is no inductive bias for the model to imitate value iteration</a:t>
            </a:r>
          </a:p>
          <a:p>
            <a:pPr marL="0" indent="0">
              <a:buNone/>
            </a:pPr>
            <a:r>
              <a:rPr lang="en-US" altLang="ko-KR" sz="1700" i="1" dirty="0"/>
              <a:t>*implementation concern2: there is no guarantee that this neural network produces convergent value iteration (original Bellman Optimality Eqn. does because it is a contraction)</a:t>
            </a:r>
          </a:p>
          <a:p>
            <a:pPr marL="0" indent="0">
              <a:buNone/>
            </a:pPr>
            <a:endParaRPr lang="en-US" altLang="ko-KR" sz="2000" i="1" dirty="0"/>
          </a:p>
        </p:txBody>
      </p:sp>
      <p:sp>
        <p:nvSpPr>
          <p:cNvPr id="36" name="내용 개체 틀 2">
            <a:extLst>
              <a:ext uri="{FF2B5EF4-FFF2-40B4-BE49-F238E27FC236}">
                <a16:creationId xmlns:a16="http://schemas.microsoft.com/office/drawing/2014/main" id="{F9FDA373-E300-C880-7D1B-28D1AC763411}"/>
              </a:ext>
            </a:extLst>
          </p:cNvPr>
          <p:cNvSpPr txBox="1">
            <a:spLocks/>
          </p:cNvSpPr>
          <p:nvPr/>
        </p:nvSpPr>
        <p:spPr>
          <a:xfrm>
            <a:off x="2446683" y="4521273"/>
            <a:ext cx="9567517" cy="1722040"/>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Decode → apply operator → encode back to the latent space </a:t>
            </a:r>
          </a:p>
          <a:p>
            <a:r>
              <a:rPr lang="en-US" altLang="ko-KR" sz="2000" dirty="0" err="1"/>
              <a:t>Mellowmax</a:t>
            </a:r>
            <a:r>
              <a:rPr lang="en-US" altLang="ko-KR" sz="2000" dirty="0"/>
              <a:t> [1]: contraction</a:t>
            </a:r>
          </a:p>
          <a:p>
            <a:r>
              <a:rPr lang="en-US" altLang="ko-KR" sz="2000" dirty="0" err="1"/>
              <a:t>Softmax</a:t>
            </a:r>
            <a:r>
              <a:rPr lang="en-US" altLang="ko-KR" sz="2000" dirty="0"/>
              <a:t> [2]: not a contraction, </a:t>
            </a:r>
            <a:br>
              <a:rPr lang="en-US" altLang="ko-KR" sz="2000" dirty="0"/>
            </a:br>
            <a:r>
              <a:rPr lang="en-US" altLang="ko-KR" sz="2000" dirty="0"/>
              <a:t>                but converges to the original</a:t>
            </a:r>
            <a:br>
              <a:rPr lang="en-US" altLang="ko-KR" sz="2000" dirty="0"/>
            </a:br>
            <a:r>
              <a:rPr lang="en-US" altLang="ko-KR" sz="2000" dirty="0"/>
              <a:t>                Bellman operator exponentially  </a:t>
            </a:r>
            <a:endParaRPr lang="en-US" altLang="ko-KR" sz="2000" i="1" dirty="0"/>
          </a:p>
        </p:txBody>
      </p:sp>
      <p:sp>
        <p:nvSpPr>
          <p:cNvPr id="37" name="직사각형 5">
            <a:extLst>
              <a:ext uri="{FF2B5EF4-FFF2-40B4-BE49-F238E27FC236}">
                <a16:creationId xmlns:a16="http://schemas.microsoft.com/office/drawing/2014/main" id="{99FF2419-06A3-7888-2102-CE71E97F97FC}"/>
              </a:ext>
            </a:extLst>
          </p:cNvPr>
          <p:cNvSpPr/>
          <p:nvPr/>
        </p:nvSpPr>
        <p:spPr>
          <a:xfrm>
            <a:off x="515936" y="6375472"/>
            <a:ext cx="11218864" cy="4063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latin typeface="Arial" panose="020B0604020202020204" pitchFamily="34" charset="0"/>
                <a:cs typeface="Arial" panose="020B0604020202020204" pitchFamily="34" charset="0"/>
              </a:rPr>
              <a:t>[1] </a:t>
            </a:r>
            <a:r>
              <a:rPr lang="en-US" sz="1200" dirty="0">
                <a:solidFill>
                  <a:schemeClr val="tx1"/>
                </a:solidFill>
              </a:rPr>
              <a:t>Asadi, K. and Littman, M. L. (2017) An alternative </a:t>
            </a:r>
            <a:r>
              <a:rPr lang="en-US" sz="1200" dirty="0" err="1">
                <a:solidFill>
                  <a:schemeClr val="tx1"/>
                </a:solidFill>
              </a:rPr>
              <a:t>softmax</a:t>
            </a:r>
            <a:r>
              <a:rPr lang="en-US" sz="1200" dirty="0">
                <a:solidFill>
                  <a:schemeClr val="tx1"/>
                </a:solidFill>
              </a:rPr>
              <a:t> operator for reinforcement learning, ICML</a:t>
            </a:r>
            <a:br>
              <a:rPr lang="en-US" altLang="ko-KR" sz="1200" dirty="0">
                <a:solidFill>
                  <a:schemeClr val="tx1"/>
                </a:solidFill>
                <a:latin typeface="Arial" panose="020B0604020202020204" pitchFamily="34" charset="0"/>
                <a:cs typeface="Arial" panose="020B0604020202020204" pitchFamily="34" charset="0"/>
              </a:rPr>
            </a:br>
            <a:r>
              <a:rPr lang="en-US" altLang="ko-KR" sz="1200" dirty="0">
                <a:solidFill>
                  <a:schemeClr val="tx1"/>
                </a:solidFill>
                <a:latin typeface="Arial" panose="020B0604020202020204" pitchFamily="34" charset="0"/>
                <a:cs typeface="Arial" panose="020B0604020202020204" pitchFamily="34" charset="0"/>
              </a:rPr>
              <a:t>[2] </a:t>
            </a:r>
            <a:r>
              <a:rPr lang="en-US" sz="1200" dirty="0">
                <a:solidFill>
                  <a:schemeClr val="tx1"/>
                </a:solidFill>
              </a:rPr>
              <a:t>Zhao Song, Ronald E. Parr, Lawrence Carin (2019) Revisiting the </a:t>
            </a:r>
            <a:r>
              <a:rPr lang="en-US" sz="1200" dirty="0" err="1">
                <a:solidFill>
                  <a:schemeClr val="tx1"/>
                </a:solidFill>
              </a:rPr>
              <a:t>Softmax</a:t>
            </a:r>
            <a:r>
              <a:rPr lang="en-US" sz="1200" dirty="0">
                <a:solidFill>
                  <a:schemeClr val="tx1"/>
                </a:solidFill>
              </a:rPr>
              <a:t> Bellman Operator, ICML</a:t>
            </a:r>
            <a:endParaRPr lang="es-ES" altLang="ko-KR" sz="1200" dirty="0">
              <a:solidFill>
                <a:schemeClr val="tx1"/>
              </a:solidFill>
              <a:latin typeface="Arial" panose="020B0604020202020204" pitchFamily="34" charset="0"/>
              <a:cs typeface="Arial" panose="020B0604020202020204" pitchFamily="34" charset="0"/>
            </a:endParaRPr>
          </a:p>
        </p:txBody>
      </p:sp>
      <p:pic>
        <p:nvPicPr>
          <p:cNvPr id="40" name="그림 39">
            <a:extLst>
              <a:ext uri="{FF2B5EF4-FFF2-40B4-BE49-F238E27FC236}">
                <a16:creationId xmlns:a16="http://schemas.microsoft.com/office/drawing/2014/main" id="{41942C65-62B4-FCA5-8AD1-E5FB96F5AA6B}"/>
              </a:ext>
            </a:extLst>
          </p:cNvPr>
          <p:cNvPicPr>
            <a:picLocks noChangeAspect="1"/>
          </p:cNvPicPr>
          <p:nvPr/>
        </p:nvPicPr>
        <p:blipFill>
          <a:blip r:embed="rId3"/>
          <a:stretch>
            <a:fillRect/>
          </a:stretch>
        </p:blipFill>
        <p:spPr>
          <a:xfrm>
            <a:off x="5973255" y="4865572"/>
            <a:ext cx="3539046" cy="516721"/>
          </a:xfrm>
          <a:prstGeom prst="rect">
            <a:avLst/>
          </a:prstGeom>
        </p:spPr>
      </p:pic>
      <p:pic>
        <p:nvPicPr>
          <p:cNvPr id="42" name="그림 41">
            <a:extLst>
              <a:ext uri="{FF2B5EF4-FFF2-40B4-BE49-F238E27FC236}">
                <a16:creationId xmlns:a16="http://schemas.microsoft.com/office/drawing/2014/main" id="{1B2C4DCB-222E-800E-6D15-09741142FF16}"/>
              </a:ext>
            </a:extLst>
          </p:cNvPr>
          <p:cNvPicPr>
            <a:picLocks noChangeAspect="1"/>
          </p:cNvPicPr>
          <p:nvPr/>
        </p:nvPicPr>
        <p:blipFill>
          <a:blip r:embed="rId4"/>
          <a:stretch>
            <a:fillRect/>
          </a:stretch>
        </p:blipFill>
        <p:spPr>
          <a:xfrm>
            <a:off x="7906910" y="5453098"/>
            <a:ext cx="2962275" cy="638175"/>
          </a:xfrm>
          <a:prstGeom prst="rect">
            <a:avLst/>
          </a:prstGeom>
        </p:spPr>
      </p:pic>
    </p:spTree>
    <p:extLst>
      <p:ext uri="{BB962C8B-B14F-4D97-AF65-F5344CB8AC3E}">
        <p14:creationId xmlns:p14="http://schemas.microsoft.com/office/powerpoint/2010/main" val="267869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49A22-D9B7-48DE-3F98-AFA795CDCD79}"/>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089007FC-DB45-C4E9-0A17-350316F7052A}"/>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2. </a:t>
            </a:r>
            <a:r>
              <a:rPr lang="en-US" altLang="ko-KR" sz="2800" b="1" dirty="0" err="1"/>
              <a:t>Oversquashing</a:t>
            </a:r>
            <a:endParaRPr lang="ko-KR" altLang="en-US" sz="2800" dirty="0"/>
          </a:p>
        </p:txBody>
      </p:sp>
      <p:sp>
        <p:nvSpPr>
          <p:cNvPr id="7" name="직사각형 6">
            <a:extLst>
              <a:ext uri="{FF2B5EF4-FFF2-40B4-BE49-F238E27FC236}">
                <a16:creationId xmlns:a16="http://schemas.microsoft.com/office/drawing/2014/main" id="{225352A8-859F-FBE6-7B13-4C362714BAE7}"/>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내용 개체 틀 2">
            <a:extLst>
              <a:ext uri="{FF2B5EF4-FFF2-40B4-BE49-F238E27FC236}">
                <a16:creationId xmlns:a16="http://schemas.microsoft.com/office/drawing/2014/main" id="{55C1731C-EB28-1A3B-DB93-95615117A39B}"/>
              </a:ext>
            </a:extLst>
          </p:cNvPr>
          <p:cNvSpPr>
            <a:spLocks noGrp="1"/>
          </p:cNvSpPr>
          <p:nvPr>
            <p:ph idx="1"/>
          </p:nvPr>
        </p:nvSpPr>
        <p:spPr>
          <a:xfrm>
            <a:off x="427383" y="1511730"/>
            <a:ext cx="11133220" cy="939370"/>
          </a:xfrm>
        </p:spPr>
        <p:txBody>
          <a:bodyPr>
            <a:noAutofit/>
          </a:bodyPr>
          <a:lstStyle/>
          <a:p>
            <a:r>
              <a:rPr lang="en-US" altLang="ko-KR" sz="2000" b="1" dirty="0" err="1"/>
              <a:t>Oversquashing</a:t>
            </a:r>
            <a:r>
              <a:rPr lang="en-US" altLang="ko-KR" sz="2000" b="1" dirty="0"/>
              <a:t> </a:t>
            </a:r>
            <a:r>
              <a:rPr lang="en-US" altLang="ko-KR" sz="2000" dirty="0"/>
              <a:t>is a key limitation of GNN where </a:t>
            </a:r>
            <a:r>
              <a:rPr lang="en-US" altLang="ko-KR" sz="2000" b="1" dirty="0"/>
              <a:t>information that is multi-hop away may not be propagated well to the current node</a:t>
            </a:r>
            <a:r>
              <a:rPr lang="en-US" altLang="ko-KR" sz="2000" dirty="0"/>
              <a:t> due to its repetitive neighborhood aggregation across multiple layers</a:t>
            </a:r>
          </a:p>
          <a:p>
            <a:endParaRPr lang="en-US" altLang="ko-KR" sz="2000" b="1" dirty="0"/>
          </a:p>
        </p:txBody>
      </p:sp>
      <p:sp>
        <p:nvSpPr>
          <p:cNvPr id="13" name="직사각형 5">
            <a:extLst>
              <a:ext uri="{FF2B5EF4-FFF2-40B4-BE49-F238E27FC236}">
                <a16:creationId xmlns:a16="http://schemas.microsoft.com/office/drawing/2014/main" id="{86D7EAC6-5BFC-A7EB-0092-6EC5E273CD6D}"/>
              </a:ext>
            </a:extLst>
          </p:cNvPr>
          <p:cNvSpPr/>
          <p:nvPr/>
        </p:nvSpPr>
        <p:spPr>
          <a:xfrm>
            <a:off x="515936" y="6127843"/>
            <a:ext cx="7211741" cy="730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1200" dirty="0">
                <a:solidFill>
                  <a:schemeClr val="tx1"/>
                </a:solidFill>
                <a:latin typeface="Arial" panose="020B0604020202020204" pitchFamily="34" charset="0"/>
                <a:cs typeface="Arial" panose="020B0604020202020204" pitchFamily="34" charset="0"/>
              </a:rPr>
              <a:t>[1] </a:t>
            </a:r>
            <a:r>
              <a:rPr lang="en-US" sz="1200" dirty="0">
                <a:solidFill>
                  <a:schemeClr val="tx1"/>
                </a:solidFill>
              </a:rPr>
              <a:t>Topping, J., Di Giovanni, F., Chamberlain, B. P., Dong, X., and Bronstein, M. M. (2022) Understanding over-squashing and bottlenecks on graphs via curvature, ICLR</a:t>
            </a:r>
            <a:br>
              <a:rPr lang="en-US" sz="1200" dirty="0">
                <a:solidFill>
                  <a:schemeClr val="tx1"/>
                </a:solidFill>
              </a:rPr>
            </a:br>
            <a:r>
              <a:rPr lang="en-US" sz="1200" dirty="0">
                <a:solidFill>
                  <a:schemeClr val="tx1"/>
                </a:solidFill>
              </a:rPr>
              <a:t>[2] Adarsh </a:t>
            </a:r>
            <a:r>
              <a:rPr lang="en-US" sz="1200" dirty="0" err="1">
                <a:solidFill>
                  <a:schemeClr val="tx1"/>
                </a:solidFill>
              </a:rPr>
              <a:t>Jamadandi</a:t>
            </a:r>
            <a:r>
              <a:rPr lang="en-US" sz="1200" dirty="0">
                <a:solidFill>
                  <a:schemeClr val="tx1"/>
                </a:solidFill>
              </a:rPr>
              <a:t>, Celia Rubio-Madrigal, Rebekka </a:t>
            </a:r>
            <a:r>
              <a:rPr lang="en-US" sz="1200" dirty="0" err="1">
                <a:solidFill>
                  <a:schemeClr val="tx1"/>
                </a:solidFill>
              </a:rPr>
              <a:t>Burkholz</a:t>
            </a:r>
            <a:r>
              <a:rPr lang="en-US" sz="1200" dirty="0">
                <a:solidFill>
                  <a:schemeClr val="tx1"/>
                </a:solidFill>
              </a:rPr>
              <a:t> (2024) Spectral Graph Pruning Against Over-Squashing and Over-Smoothing</a:t>
            </a:r>
            <a:endParaRPr lang="es-ES" altLang="ko-KR" sz="1200" dirty="0">
              <a:solidFill>
                <a:schemeClr val="tx1"/>
              </a:solidFill>
              <a:latin typeface="Arial" panose="020B0604020202020204" pitchFamily="34" charset="0"/>
              <a:cs typeface="Arial" panose="020B0604020202020204" pitchFamily="34" charset="0"/>
            </a:endParaRPr>
          </a:p>
        </p:txBody>
      </p:sp>
      <p:pic>
        <p:nvPicPr>
          <p:cNvPr id="24" name="그림 23">
            <a:extLst>
              <a:ext uri="{FF2B5EF4-FFF2-40B4-BE49-F238E27FC236}">
                <a16:creationId xmlns:a16="http://schemas.microsoft.com/office/drawing/2014/main" id="{CCD68A89-69FF-7232-667A-8B7796DFAA6E}"/>
              </a:ext>
            </a:extLst>
          </p:cNvPr>
          <p:cNvPicPr>
            <a:picLocks noChangeAspect="1"/>
          </p:cNvPicPr>
          <p:nvPr/>
        </p:nvPicPr>
        <p:blipFill>
          <a:blip r:embed="rId3"/>
          <a:stretch>
            <a:fillRect/>
          </a:stretch>
        </p:blipFill>
        <p:spPr>
          <a:xfrm>
            <a:off x="8777525" y="3182708"/>
            <a:ext cx="2891590" cy="879735"/>
          </a:xfrm>
          <a:prstGeom prst="rect">
            <a:avLst/>
          </a:prstGeom>
        </p:spPr>
      </p:pic>
      <p:sp>
        <p:nvSpPr>
          <p:cNvPr id="27" name="내용 개체 틀 2">
            <a:extLst>
              <a:ext uri="{FF2B5EF4-FFF2-40B4-BE49-F238E27FC236}">
                <a16:creationId xmlns:a16="http://schemas.microsoft.com/office/drawing/2014/main" id="{549DB6FD-0BB1-657D-ACF4-9984E2C9BCA1}"/>
              </a:ext>
            </a:extLst>
          </p:cNvPr>
          <p:cNvSpPr txBox="1">
            <a:spLocks/>
          </p:cNvSpPr>
          <p:nvPr/>
        </p:nvSpPr>
        <p:spPr>
          <a:xfrm>
            <a:off x="427383" y="2489629"/>
            <a:ext cx="11133220" cy="3638213"/>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t>Topping et al. (2022) formalized </a:t>
            </a:r>
            <a:r>
              <a:rPr lang="en-US" altLang="ko-KR" sz="2000" dirty="0" err="1"/>
              <a:t>oversquashing</a:t>
            </a:r>
            <a:r>
              <a:rPr lang="en-US" altLang="ko-KR" sz="2000" dirty="0"/>
              <a:t> with (1) Jacobian of hidden feature </a:t>
            </a:r>
            <a:r>
              <a:rPr lang="en-US" altLang="ko-KR" sz="2000" dirty="0" err="1"/>
              <a:t>wrt</a:t>
            </a:r>
            <a:r>
              <a:rPr lang="en-US" altLang="ko-KR" sz="2000" dirty="0"/>
              <a:t>. input node features (2) where (informally) its upper bound is lower bounded by Ricci curvature between two nodes on a graph</a:t>
            </a:r>
            <a:br>
              <a:rPr lang="en-US" altLang="ko-KR" sz="2000" dirty="0"/>
            </a:br>
            <a:r>
              <a:rPr lang="en-US" altLang="ko-KR" sz="2000" dirty="0"/>
              <a:t>⇒ </a:t>
            </a:r>
            <a:r>
              <a:rPr lang="en-US" altLang="ko-KR" sz="2000" b="1" dirty="0"/>
              <a:t>negative curvature induces information bottleneck of GNN,</a:t>
            </a:r>
            <a:br>
              <a:rPr lang="en-US" altLang="ko-KR" sz="2000" b="1" dirty="0"/>
            </a:br>
            <a:r>
              <a:rPr lang="en-US" altLang="ko-KR" sz="2000" dirty="0"/>
              <a:t>which can be </a:t>
            </a:r>
            <a:r>
              <a:rPr lang="en-US" altLang="ko-KR" sz="2000" b="1" dirty="0"/>
              <a:t>mitigated by adding edges around it</a:t>
            </a:r>
          </a:p>
          <a:p>
            <a:r>
              <a:rPr lang="en-US" altLang="ko-KR" sz="2000" dirty="0" err="1"/>
              <a:t>Jamadandi</a:t>
            </a:r>
            <a:r>
              <a:rPr lang="en-US" altLang="ko-KR" sz="2000" dirty="0"/>
              <a:t> et al. (2024) showed that deleting an edge of a graph may increase its spectral gap (second smallest eigenvalue of graph Laplacian, (informally)</a:t>
            </a:r>
            <a:br>
              <a:rPr lang="en-US" altLang="ko-KR" sz="2000" dirty="0"/>
            </a:br>
            <a:r>
              <a:rPr lang="en-US" altLang="ko-KR" sz="2000" dirty="0"/>
              <a:t>indicating information flow) based on </a:t>
            </a:r>
            <a:r>
              <a:rPr lang="en-US" altLang="ko-KR" sz="2000" dirty="0" err="1"/>
              <a:t>Braess</a:t>
            </a:r>
            <a:r>
              <a:rPr lang="en-US" altLang="ko-KR" sz="2000" dirty="0"/>
              <a:t>’ paradox</a:t>
            </a:r>
            <a:br>
              <a:rPr lang="en-US" altLang="ko-KR" sz="2000" dirty="0"/>
            </a:br>
            <a:r>
              <a:rPr lang="en-US" altLang="ko-KR" sz="2000" dirty="0"/>
              <a:t>⇒ </a:t>
            </a:r>
            <a:r>
              <a:rPr lang="en-US" altLang="ko-KR" sz="2000" b="1" dirty="0"/>
              <a:t>information flow may be enhanced by deleting edges</a:t>
            </a:r>
            <a:br>
              <a:rPr lang="en-US" altLang="ko-KR" sz="2000" dirty="0"/>
            </a:br>
            <a:r>
              <a:rPr lang="en-US" altLang="ko-KR" sz="2000" dirty="0"/>
              <a:t>whose effect on spectral gap may be monitored for</a:t>
            </a:r>
            <a:br>
              <a:rPr lang="en-US" altLang="ko-KR" sz="2000" dirty="0"/>
            </a:br>
            <a:r>
              <a:rPr lang="en-US" altLang="ko-KR" sz="2000" dirty="0"/>
              <a:t>its systematic deletion rule </a:t>
            </a:r>
            <a:br>
              <a:rPr lang="en-US" altLang="ko-KR" sz="2000" dirty="0"/>
            </a:br>
            <a:endParaRPr lang="en-US" altLang="ko-KR" sz="2000" dirty="0"/>
          </a:p>
          <a:p>
            <a:endParaRPr lang="en-US" altLang="ko-KR" sz="2000" b="1" dirty="0"/>
          </a:p>
        </p:txBody>
      </p:sp>
      <p:grpSp>
        <p:nvGrpSpPr>
          <p:cNvPr id="29" name="그룹 28">
            <a:extLst>
              <a:ext uri="{FF2B5EF4-FFF2-40B4-BE49-F238E27FC236}">
                <a16:creationId xmlns:a16="http://schemas.microsoft.com/office/drawing/2014/main" id="{E3DE07DD-5068-7C8A-4AA0-8E339ECA92EF}"/>
              </a:ext>
            </a:extLst>
          </p:cNvPr>
          <p:cNvGrpSpPr/>
          <p:nvPr/>
        </p:nvGrpSpPr>
        <p:grpSpPr>
          <a:xfrm>
            <a:off x="0" y="1"/>
            <a:ext cx="12192000" cy="355600"/>
            <a:chOff x="0" y="1"/>
            <a:chExt cx="9144000" cy="355600"/>
          </a:xfrm>
        </p:grpSpPr>
        <p:sp>
          <p:nvSpPr>
            <p:cNvPr id="30" name="직사각형 29">
              <a:extLst>
                <a:ext uri="{FF2B5EF4-FFF2-40B4-BE49-F238E27FC236}">
                  <a16:creationId xmlns:a16="http://schemas.microsoft.com/office/drawing/2014/main" id="{E957E69D-3F73-F809-DEDA-B179A0A1C5D4}"/>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31" name="직사각형 30">
              <a:extLst>
                <a:ext uri="{FF2B5EF4-FFF2-40B4-BE49-F238E27FC236}">
                  <a16:creationId xmlns:a16="http://schemas.microsoft.com/office/drawing/2014/main" id="{42407ECF-E62C-35CB-BF33-65785B917EE5}"/>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32" name="직사각형 31">
              <a:extLst>
                <a:ext uri="{FF2B5EF4-FFF2-40B4-BE49-F238E27FC236}">
                  <a16:creationId xmlns:a16="http://schemas.microsoft.com/office/drawing/2014/main" id="{8104FE45-CD99-B5EF-F158-0AB7FB0527C4}"/>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
        <p:nvSpPr>
          <p:cNvPr id="34" name="내용 개체 틀 2">
            <a:extLst>
              <a:ext uri="{FF2B5EF4-FFF2-40B4-BE49-F238E27FC236}">
                <a16:creationId xmlns:a16="http://schemas.microsoft.com/office/drawing/2014/main" id="{2C98C3AA-E985-136A-8AA4-05E4D36F2AB7}"/>
              </a:ext>
            </a:extLst>
          </p:cNvPr>
          <p:cNvSpPr txBox="1">
            <a:spLocks/>
          </p:cNvSpPr>
          <p:nvPr/>
        </p:nvSpPr>
        <p:spPr>
          <a:xfrm>
            <a:off x="8523451" y="3235860"/>
            <a:ext cx="1134900" cy="231240"/>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negative</a:t>
            </a:r>
          </a:p>
        </p:txBody>
      </p:sp>
      <p:sp>
        <p:nvSpPr>
          <p:cNvPr id="35" name="내용 개체 틀 2">
            <a:extLst>
              <a:ext uri="{FF2B5EF4-FFF2-40B4-BE49-F238E27FC236}">
                <a16:creationId xmlns:a16="http://schemas.microsoft.com/office/drawing/2014/main" id="{2E99A68D-1630-8B41-9929-ECB2C4F12005}"/>
              </a:ext>
            </a:extLst>
          </p:cNvPr>
          <p:cNvSpPr txBox="1">
            <a:spLocks/>
          </p:cNvSpPr>
          <p:nvPr/>
        </p:nvSpPr>
        <p:spPr>
          <a:xfrm>
            <a:off x="11002715" y="3650427"/>
            <a:ext cx="920474" cy="341470"/>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1500" b="1" dirty="0"/>
              <a:t>edges added</a:t>
            </a:r>
          </a:p>
        </p:txBody>
      </p:sp>
      <p:pic>
        <p:nvPicPr>
          <p:cNvPr id="37" name="그림 36">
            <a:extLst>
              <a:ext uri="{FF2B5EF4-FFF2-40B4-BE49-F238E27FC236}">
                <a16:creationId xmlns:a16="http://schemas.microsoft.com/office/drawing/2014/main" id="{72EE4209-4083-86F1-6566-B6171CF258A1}"/>
              </a:ext>
            </a:extLst>
          </p:cNvPr>
          <p:cNvPicPr>
            <a:picLocks noChangeAspect="1"/>
          </p:cNvPicPr>
          <p:nvPr/>
        </p:nvPicPr>
        <p:blipFill>
          <a:blip r:embed="rId4"/>
          <a:stretch>
            <a:fillRect/>
          </a:stretch>
        </p:blipFill>
        <p:spPr>
          <a:xfrm>
            <a:off x="8358365" y="4380072"/>
            <a:ext cx="3104587" cy="2215489"/>
          </a:xfrm>
          <a:prstGeom prst="rect">
            <a:avLst/>
          </a:prstGeom>
        </p:spPr>
      </p:pic>
    </p:spTree>
    <p:extLst>
      <p:ext uri="{BB962C8B-B14F-4D97-AF65-F5344CB8AC3E}">
        <p14:creationId xmlns:p14="http://schemas.microsoft.com/office/powerpoint/2010/main" val="52477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A3A02-3416-18CA-8880-592FF0754947}"/>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7FEEA49A-9BB7-D642-0930-AE3D55B126FE}"/>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2. Relaxed Constraints on the Rollout Graph Structure </a:t>
            </a:r>
            <a:r>
              <a:rPr lang="en-US" altLang="ko-KR" sz="2800" dirty="0"/>
              <a:t>(TBD)</a:t>
            </a:r>
            <a:endParaRPr lang="ko-KR" altLang="en-US" sz="2800" dirty="0"/>
          </a:p>
        </p:txBody>
      </p:sp>
      <p:sp>
        <p:nvSpPr>
          <p:cNvPr id="7" name="직사각형 6">
            <a:extLst>
              <a:ext uri="{FF2B5EF4-FFF2-40B4-BE49-F238E27FC236}">
                <a16:creationId xmlns:a16="http://schemas.microsoft.com/office/drawing/2014/main" id="{80BF64E6-28BF-03CE-0C5F-4DD99890B5DA}"/>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C38DB196-55AB-910F-704F-59EB02BA24FE}"/>
              </a:ext>
            </a:extLst>
          </p:cNvPr>
          <p:cNvSpPr/>
          <p:nvPr/>
        </p:nvSpPr>
        <p:spPr>
          <a:xfrm>
            <a:off x="537581" y="1960960"/>
            <a:ext cx="1723960" cy="4063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Additional</a:t>
            </a:r>
            <a:br>
              <a:rPr lang="en-US" dirty="0">
                <a:solidFill>
                  <a:schemeClr val="tx1"/>
                </a:solidFill>
              </a:rPr>
            </a:br>
            <a:r>
              <a:rPr lang="en-US" dirty="0">
                <a:solidFill>
                  <a:schemeClr val="tx1"/>
                </a:solidFill>
              </a:rPr>
              <a:t>Parameters</a:t>
            </a:r>
          </a:p>
        </p:txBody>
      </p:sp>
      <p:grpSp>
        <p:nvGrpSpPr>
          <p:cNvPr id="3" name="그룹 2">
            <a:extLst>
              <a:ext uri="{FF2B5EF4-FFF2-40B4-BE49-F238E27FC236}">
                <a16:creationId xmlns:a16="http://schemas.microsoft.com/office/drawing/2014/main" id="{C4F23B12-9A5D-20C2-78D5-B133F4DE7BE6}"/>
              </a:ext>
            </a:extLst>
          </p:cNvPr>
          <p:cNvGrpSpPr/>
          <p:nvPr/>
        </p:nvGrpSpPr>
        <p:grpSpPr>
          <a:xfrm>
            <a:off x="0" y="1"/>
            <a:ext cx="12192000" cy="355600"/>
            <a:chOff x="0" y="1"/>
            <a:chExt cx="9144000" cy="355600"/>
          </a:xfrm>
        </p:grpSpPr>
        <p:sp>
          <p:nvSpPr>
            <p:cNvPr id="4" name="직사각형 3">
              <a:extLst>
                <a:ext uri="{FF2B5EF4-FFF2-40B4-BE49-F238E27FC236}">
                  <a16:creationId xmlns:a16="http://schemas.microsoft.com/office/drawing/2014/main" id="{E5E31A19-495F-17CE-B504-8A3CD2E9ADBA}"/>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5" name="직사각형 4">
              <a:extLst>
                <a:ext uri="{FF2B5EF4-FFF2-40B4-BE49-F238E27FC236}">
                  <a16:creationId xmlns:a16="http://schemas.microsoft.com/office/drawing/2014/main" id="{403989A7-BC22-4A6F-06DD-BFCE110FEF22}"/>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2" name="직사각형 11">
              <a:extLst>
                <a:ext uri="{FF2B5EF4-FFF2-40B4-BE49-F238E27FC236}">
                  <a16:creationId xmlns:a16="http://schemas.microsoft.com/office/drawing/2014/main" id="{CD972F8A-DCEA-B8CC-C86E-0ABC6D12BECB}"/>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
        <p:nvSpPr>
          <p:cNvPr id="13" name="내용 개체 틀 2">
            <a:extLst>
              <a:ext uri="{FF2B5EF4-FFF2-40B4-BE49-F238E27FC236}">
                <a16:creationId xmlns:a16="http://schemas.microsoft.com/office/drawing/2014/main" id="{2DA93BA3-BF1A-EBC9-9513-B5C3EB72582C}"/>
              </a:ext>
            </a:extLst>
          </p:cNvPr>
          <p:cNvSpPr>
            <a:spLocks noGrp="1"/>
          </p:cNvSpPr>
          <p:nvPr>
            <p:ph idx="1"/>
          </p:nvPr>
        </p:nvSpPr>
        <p:spPr>
          <a:xfrm>
            <a:off x="2475712" y="1960960"/>
            <a:ext cx="9567517" cy="1722040"/>
          </a:xfrm>
        </p:spPr>
        <p:txBody>
          <a:bodyPr>
            <a:noAutofit/>
          </a:bodyPr>
          <a:lstStyle/>
          <a:p>
            <a:r>
              <a:rPr lang="en-US" altLang="ko-KR" sz="2000" b="1" dirty="0"/>
              <a:t>Edge formation/deletion parameters </a:t>
            </a:r>
            <a:r>
              <a:rPr lang="en-US" altLang="ko-KR" sz="2000" dirty="0"/>
              <a:t>regulating probability distribution on which edge to form/delete → form/delete edge above threshold</a:t>
            </a:r>
          </a:p>
          <a:p>
            <a:r>
              <a:rPr lang="en-US" altLang="ko-KR" sz="2000" b="1" dirty="0"/>
              <a:t>Observe edge formation/deletion and incurred spectral gap change </a:t>
            </a:r>
            <a:r>
              <a:rPr lang="en-US" altLang="ko-KR" sz="2000" dirty="0"/>
              <a:t>depending on variables such as the task environment (e.g. goal specific, high uncertainty), message passing stage (e.g. later stages of value iteration)</a:t>
            </a:r>
          </a:p>
        </p:txBody>
      </p:sp>
      <p:grpSp>
        <p:nvGrpSpPr>
          <p:cNvPr id="24" name="그룹 23">
            <a:extLst>
              <a:ext uri="{FF2B5EF4-FFF2-40B4-BE49-F238E27FC236}">
                <a16:creationId xmlns:a16="http://schemas.microsoft.com/office/drawing/2014/main" id="{86385F1E-E413-15E0-EC42-41AFE54039F7}"/>
              </a:ext>
            </a:extLst>
          </p:cNvPr>
          <p:cNvGrpSpPr/>
          <p:nvPr/>
        </p:nvGrpSpPr>
        <p:grpSpPr>
          <a:xfrm>
            <a:off x="2772228" y="3683000"/>
            <a:ext cx="6241143" cy="2761343"/>
            <a:chOff x="2670627" y="3130053"/>
            <a:chExt cx="7787941" cy="3411405"/>
          </a:xfrm>
        </p:grpSpPr>
        <p:pic>
          <p:nvPicPr>
            <p:cNvPr id="15" name="그림 14">
              <a:extLst>
                <a:ext uri="{FF2B5EF4-FFF2-40B4-BE49-F238E27FC236}">
                  <a16:creationId xmlns:a16="http://schemas.microsoft.com/office/drawing/2014/main" id="{3E3A0A5C-98D9-7493-9204-79D6F99F5622}"/>
                </a:ext>
              </a:extLst>
            </p:cNvPr>
            <p:cNvPicPr>
              <a:picLocks noChangeAspect="1"/>
            </p:cNvPicPr>
            <p:nvPr/>
          </p:nvPicPr>
          <p:blipFill>
            <a:blip r:embed="rId3"/>
            <a:stretch>
              <a:fillRect/>
            </a:stretch>
          </p:blipFill>
          <p:spPr>
            <a:xfrm>
              <a:off x="2670627" y="3130053"/>
              <a:ext cx="7787941" cy="3411405"/>
            </a:xfrm>
            <a:prstGeom prst="rect">
              <a:avLst/>
            </a:prstGeom>
          </p:spPr>
        </p:pic>
        <p:sp>
          <p:nvSpPr>
            <p:cNvPr id="16" name="직사각형 15">
              <a:extLst>
                <a:ext uri="{FF2B5EF4-FFF2-40B4-BE49-F238E27FC236}">
                  <a16:creationId xmlns:a16="http://schemas.microsoft.com/office/drawing/2014/main" id="{5BE3BE05-2CAB-52B9-49FA-38C9F329E459}"/>
                </a:ext>
              </a:extLst>
            </p:cNvPr>
            <p:cNvSpPr/>
            <p:nvPr/>
          </p:nvSpPr>
          <p:spPr>
            <a:xfrm>
              <a:off x="3291840" y="4592320"/>
              <a:ext cx="4490720" cy="259773"/>
            </a:xfrm>
            <a:prstGeom prst="rect">
              <a:avLst/>
            </a:prstGeom>
            <a:noFill/>
            <a:ln w="19050">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직사각형 16">
              <a:extLst>
                <a:ext uri="{FF2B5EF4-FFF2-40B4-BE49-F238E27FC236}">
                  <a16:creationId xmlns:a16="http://schemas.microsoft.com/office/drawing/2014/main" id="{6CFA9621-C250-9198-A1C1-2D3C3B1E71E1}"/>
                </a:ext>
              </a:extLst>
            </p:cNvPr>
            <p:cNvSpPr/>
            <p:nvPr/>
          </p:nvSpPr>
          <p:spPr>
            <a:xfrm>
              <a:off x="3108960" y="5288359"/>
              <a:ext cx="3149600" cy="249613"/>
            </a:xfrm>
            <a:prstGeom prst="rect">
              <a:avLst/>
            </a:prstGeom>
            <a:noFill/>
            <a:ln w="19050">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연결선: 꺾임 22">
              <a:extLst>
                <a:ext uri="{FF2B5EF4-FFF2-40B4-BE49-F238E27FC236}">
                  <a16:creationId xmlns:a16="http://schemas.microsoft.com/office/drawing/2014/main" id="{9BE27A52-F9B6-C2B3-7200-3A8C88C40153}"/>
                </a:ext>
              </a:extLst>
            </p:cNvPr>
            <p:cNvCxnSpPr>
              <a:stCxn id="16" idx="1"/>
              <a:endCxn id="17" idx="1"/>
            </p:cNvCxnSpPr>
            <p:nvPr/>
          </p:nvCxnSpPr>
          <p:spPr>
            <a:xfrm rot="10800000" flipV="1">
              <a:off x="3108960" y="4722206"/>
              <a:ext cx="182880" cy="690959"/>
            </a:xfrm>
            <a:prstGeom prst="bentConnector3">
              <a:avLst>
                <a:gd name="adj1" fmla="val 225000"/>
              </a:avLst>
            </a:prstGeom>
            <a:ln>
              <a:solidFill>
                <a:srgbClr val="0102FE"/>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5" name="직사각형 5">
            <a:extLst>
              <a:ext uri="{FF2B5EF4-FFF2-40B4-BE49-F238E27FC236}">
                <a16:creationId xmlns:a16="http://schemas.microsoft.com/office/drawing/2014/main" id="{092EBD26-6543-1FF3-CD77-F78667D7541D}"/>
              </a:ext>
            </a:extLst>
          </p:cNvPr>
          <p:cNvSpPr/>
          <p:nvPr/>
        </p:nvSpPr>
        <p:spPr>
          <a:xfrm>
            <a:off x="515936" y="6549478"/>
            <a:ext cx="11013951" cy="1125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sz="1200" dirty="0">
                <a:solidFill>
                  <a:schemeClr val="tx1"/>
                </a:solidFill>
              </a:rPr>
            </a:br>
            <a:r>
              <a:rPr lang="en-US" sz="1200" dirty="0">
                <a:solidFill>
                  <a:schemeClr val="tx1"/>
                </a:solidFill>
              </a:rPr>
              <a:t>[1] Adarsh </a:t>
            </a:r>
            <a:r>
              <a:rPr lang="en-US" sz="1200" dirty="0" err="1">
                <a:solidFill>
                  <a:schemeClr val="tx1"/>
                </a:solidFill>
              </a:rPr>
              <a:t>Jamadandi</a:t>
            </a:r>
            <a:r>
              <a:rPr lang="en-US" sz="1200" dirty="0">
                <a:solidFill>
                  <a:schemeClr val="tx1"/>
                </a:solidFill>
              </a:rPr>
              <a:t>, Celia Rubio-Madrigal, Rebekka </a:t>
            </a:r>
            <a:r>
              <a:rPr lang="en-US" sz="1200" dirty="0" err="1">
                <a:solidFill>
                  <a:schemeClr val="tx1"/>
                </a:solidFill>
              </a:rPr>
              <a:t>Burkholz</a:t>
            </a:r>
            <a:r>
              <a:rPr lang="en-US" sz="1200" dirty="0">
                <a:solidFill>
                  <a:schemeClr val="tx1"/>
                </a:solidFill>
              </a:rPr>
              <a:t> (2024) Spectral Graph Pruning Against Over-Squashing and Over-Smoothing</a:t>
            </a:r>
            <a:endParaRPr lang="es-ES" altLang="ko-KR"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231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B9F9-5F16-2B26-8F4C-2F4B472A4234}"/>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9202F69A-1B4A-568F-BCCF-9D4027A1047B}"/>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Theory</a:t>
            </a:r>
            <a:endParaRPr lang="ko-KR" altLang="en-US" sz="2800" dirty="0"/>
          </a:p>
        </p:txBody>
      </p:sp>
      <p:sp>
        <p:nvSpPr>
          <p:cNvPr id="7" name="직사각형 6">
            <a:extLst>
              <a:ext uri="{FF2B5EF4-FFF2-40B4-BE49-F238E27FC236}">
                <a16:creationId xmlns:a16="http://schemas.microsoft.com/office/drawing/2014/main" id="{3D6F0B9C-689C-43B4-5F7E-52598DE9D694}"/>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0360BEE0-894B-85F2-360E-5C2AEAEBD04D}"/>
              </a:ext>
            </a:extLst>
          </p:cNvPr>
          <p:cNvGrpSpPr/>
          <p:nvPr/>
        </p:nvGrpSpPr>
        <p:grpSpPr>
          <a:xfrm>
            <a:off x="0" y="1"/>
            <a:ext cx="12192000" cy="355600"/>
            <a:chOff x="0" y="1"/>
            <a:chExt cx="9144000" cy="355600"/>
          </a:xfrm>
        </p:grpSpPr>
        <p:sp>
          <p:nvSpPr>
            <p:cNvPr id="4" name="직사각형 3">
              <a:extLst>
                <a:ext uri="{FF2B5EF4-FFF2-40B4-BE49-F238E27FC236}">
                  <a16:creationId xmlns:a16="http://schemas.microsoft.com/office/drawing/2014/main" id="{4F7A3F0A-C2A2-D5E2-BBCE-9F78E4C8C8E2}"/>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5" name="직사각형 4">
              <a:extLst>
                <a:ext uri="{FF2B5EF4-FFF2-40B4-BE49-F238E27FC236}">
                  <a16:creationId xmlns:a16="http://schemas.microsoft.com/office/drawing/2014/main" id="{E5772F34-8A7A-6A32-5888-2210BE358002}"/>
                </a:ext>
              </a:extLst>
            </p:cNvPr>
            <p:cNvSpPr/>
            <p:nvPr/>
          </p:nvSpPr>
          <p:spPr>
            <a:xfrm>
              <a:off x="3048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2" name="직사각형 11">
              <a:extLst>
                <a:ext uri="{FF2B5EF4-FFF2-40B4-BE49-F238E27FC236}">
                  <a16:creationId xmlns:a16="http://schemas.microsoft.com/office/drawing/2014/main" id="{58EC79ED-1154-5202-5E25-05802B26E9C7}"/>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
        <p:nvSpPr>
          <p:cNvPr id="13" name="내용 개체 틀 2">
            <a:extLst>
              <a:ext uri="{FF2B5EF4-FFF2-40B4-BE49-F238E27FC236}">
                <a16:creationId xmlns:a16="http://schemas.microsoft.com/office/drawing/2014/main" id="{A965F77F-D916-6549-1F85-306E420F89BF}"/>
              </a:ext>
            </a:extLst>
          </p:cNvPr>
          <p:cNvSpPr>
            <a:spLocks noGrp="1"/>
          </p:cNvSpPr>
          <p:nvPr>
            <p:ph idx="1"/>
          </p:nvPr>
        </p:nvSpPr>
        <p:spPr>
          <a:xfrm>
            <a:off x="427384" y="1690451"/>
            <a:ext cx="11615846" cy="1992549"/>
          </a:xfrm>
        </p:spPr>
        <p:txBody>
          <a:bodyPr>
            <a:noAutofit/>
          </a:bodyPr>
          <a:lstStyle/>
          <a:p>
            <a:r>
              <a:rPr lang="en-US" altLang="ko-KR" sz="2000" dirty="0"/>
              <a:t>algorithmic alignment for the current architecture</a:t>
            </a:r>
          </a:p>
          <a:p>
            <a:r>
              <a:rPr lang="en-US" altLang="ko-KR" sz="2000" dirty="0"/>
              <a:t>attention Lipschitz,,, </a:t>
            </a:r>
            <a:r>
              <a:rPr lang="en-US" altLang="ko-KR" sz="2000" dirty="0" err="1"/>
              <a:t>mellowmax</a:t>
            </a:r>
            <a:r>
              <a:rPr lang="en-US" altLang="ko-KR" sz="2000" dirty="0"/>
              <a:t> </a:t>
            </a:r>
            <a:r>
              <a:rPr lang="en-US" altLang="ko-KR" sz="2000" dirty="0" err="1"/>
              <a:t>softmax</a:t>
            </a:r>
            <a:r>
              <a:rPr lang="en-US" altLang="ko-KR" sz="2000" dirty="0"/>
              <a:t> – regularized RL</a:t>
            </a:r>
          </a:p>
          <a:p>
            <a:r>
              <a:rPr lang="en-US" altLang="ko-KR" sz="2000" dirty="0"/>
              <a:t>relationship between attention entropy and reward vs task Q, transition entropy</a:t>
            </a:r>
          </a:p>
          <a:p>
            <a:r>
              <a:rPr lang="en-US" altLang="ko-KR" sz="2000" b="1"/>
              <a:t>algorithm </a:t>
            </a:r>
            <a:r>
              <a:rPr lang="en-US" altLang="ko-KR" sz="2000" b="1" dirty="0"/>
              <a:t>development</a:t>
            </a:r>
          </a:p>
        </p:txBody>
      </p:sp>
    </p:spTree>
    <p:extLst>
      <p:ext uri="{BB962C8B-B14F-4D97-AF65-F5344CB8AC3E}">
        <p14:creationId xmlns:p14="http://schemas.microsoft.com/office/powerpoint/2010/main" val="1811272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27AF5-2811-F108-BE94-E527162DB22A}"/>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6C936566-9EE8-5BED-6597-FBE4492714D9}"/>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fMRI Project Overview</a:t>
            </a:r>
            <a:endParaRPr lang="ko-KR" altLang="en-US" sz="2800" dirty="0"/>
          </a:p>
        </p:txBody>
      </p:sp>
      <p:sp>
        <p:nvSpPr>
          <p:cNvPr id="7" name="직사각형 6">
            <a:extLst>
              <a:ext uri="{FF2B5EF4-FFF2-40B4-BE49-F238E27FC236}">
                <a16:creationId xmlns:a16="http://schemas.microsoft.com/office/drawing/2014/main" id="{B7B30D67-FA48-6222-0C8C-E33262162C59}"/>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내용 개체 틀 2">
            <a:extLst>
              <a:ext uri="{FF2B5EF4-FFF2-40B4-BE49-F238E27FC236}">
                <a16:creationId xmlns:a16="http://schemas.microsoft.com/office/drawing/2014/main" id="{E0715179-79C1-7FF0-8CF9-A95E28D0956C}"/>
              </a:ext>
            </a:extLst>
          </p:cNvPr>
          <p:cNvSpPr>
            <a:spLocks noGrp="1"/>
          </p:cNvSpPr>
          <p:nvPr>
            <p:ph idx="1"/>
          </p:nvPr>
        </p:nvSpPr>
        <p:spPr>
          <a:xfrm>
            <a:off x="546653" y="1845406"/>
            <a:ext cx="9540322" cy="4351338"/>
          </a:xfrm>
        </p:spPr>
        <p:txBody>
          <a:bodyPr>
            <a:normAutofit/>
          </a:bodyPr>
          <a:lstStyle/>
          <a:p>
            <a:r>
              <a:rPr lang="en-US" altLang="ko-KR" sz="2000" b="1" dirty="0"/>
              <a:t>1. Subject-wise Goal Decoding</a:t>
            </a:r>
            <a:br>
              <a:rPr lang="en-US" altLang="ko-KR" sz="2000" b="1" dirty="0"/>
            </a:br>
            <a:r>
              <a:rPr lang="en-US" altLang="ko-KR" sz="2000" dirty="0"/>
              <a:t>- goal decoding accuracy varied across subjects</a:t>
            </a:r>
          </a:p>
          <a:p>
            <a:r>
              <a:rPr lang="en-US" altLang="ko-KR" sz="2000" b="1" dirty="0"/>
              <a:t>2. Goal Decodability &amp; Subject Characteristics</a:t>
            </a:r>
            <a:br>
              <a:rPr lang="en-US" altLang="ko-KR" sz="2000" b="1" dirty="0"/>
            </a:br>
            <a:r>
              <a:rPr lang="en-US" altLang="ko-KR" sz="2000" dirty="0"/>
              <a:t>- goal decoding accuracy correlated with subjects’ RL variables</a:t>
            </a:r>
            <a:endParaRPr lang="en-US" altLang="ko-KR" sz="2000" b="1" dirty="0"/>
          </a:p>
          <a:p>
            <a:r>
              <a:rPr lang="en-US" altLang="ko-KR" sz="2000" b="1" dirty="0"/>
              <a:t>3. Goal Decoding Model’s Latent &amp; Subject Latent Characteristics</a:t>
            </a:r>
            <a:br>
              <a:rPr lang="en-US" altLang="ko-KR" sz="2000" b="1" dirty="0"/>
            </a:br>
            <a:r>
              <a:rPr lang="en-US" altLang="ko-KR" sz="2000" dirty="0"/>
              <a:t>- subjects’ RL variables decodable from goal decoding model’s latent layers</a:t>
            </a:r>
            <a:br>
              <a:rPr lang="en-US" altLang="ko-KR" sz="2000" dirty="0"/>
            </a:br>
            <a:r>
              <a:rPr lang="en-US" altLang="ko-KR" sz="2000" dirty="0"/>
              <a:t>- goal decoding model latent layers correlated with subjects’ RL parameters</a:t>
            </a:r>
            <a:endParaRPr lang="en-US" altLang="ko-KR" sz="2000" b="1" dirty="0"/>
          </a:p>
        </p:txBody>
      </p:sp>
      <p:grpSp>
        <p:nvGrpSpPr>
          <p:cNvPr id="4" name="그룹 3">
            <a:extLst>
              <a:ext uri="{FF2B5EF4-FFF2-40B4-BE49-F238E27FC236}">
                <a16:creationId xmlns:a16="http://schemas.microsoft.com/office/drawing/2014/main" id="{0EF7455F-660D-14B2-BAD2-940342979D63}"/>
              </a:ext>
            </a:extLst>
          </p:cNvPr>
          <p:cNvGrpSpPr/>
          <p:nvPr/>
        </p:nvGrpSpPr>
        <p:grpSpPr>
          <a:xfrm>
            <a:off x="0" y="1"/>
            <a:ext cx="12192000" cy="355600"/>
            <a:chOff x="0" y="1"/>
            <a:chExt cx="9144000" cy="355600"/>
          </a:xfrm>
        </p:grpSpPr>
        <p:sp>
          <p:nvSpPr>
            <p:cNvPr id="5" name="직사각형 4">
              <a:extLst>
                <a:ext uri="{FF2B5EF4-FFF2-40B4-BE49-F238E27FC236}">
                  <a16:creationId xmlns:a16="http://schemas.microsoft.com/office/drawing/2014/main" id="{D6274596-F4C3-B4CA-42DA-B8C99780A4C7}"/>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12" name="직사각형 11">
              <a:extLst>
                <a:ext uri="{FF2B5EF4-FFF2-40B4-BE49-F238E27FC236}">
                  <a16:creationId xmlns:a16="http://schemas.microsoft.com/office/drawing/2014/main" id="{D2B7B9F6-91A7-0D96-B857-8A22005DBD49}"/>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3" name="직사각형 12">
              <a:extLst>
                <a:ext uri="{FF2B5EF4-FFF2-40B4-BE49-F238E27FC236}">
                  <a16:creationId xmlns:a16="http://schemas.microsoft.com/office/drawing/2014/main" id="{FCC1EB9F-D4A0-3829-D661-CD38912BD6E6}"/>
                </a:ext>
              </a:extLst>
            </p:cNvPr>
            <p:cNvSpPr/>
            <p:nvPr/>
          </p:nvSpPr>
          <p:spPr>
            <a:xfrm>
              <a:off x="6096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Tree>
    <p:extLst>
      <p:ext uri="{BB962C8B-B14F-4D97-AF65-F5344CB8AC3E}">
        <p14:creationId xmlns:p14="http://schemas.microsoft.com/office/powerpoint/2010/main" val="90145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029AB-E062-8856-4F70-D9FB8CC74269}"/>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A068D39E-9F6B-F152-660E-2DAB77CEB40C}"/>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Subject-wise Goal Decoding</a:t>
            </a:r>
            <a:endParaRPr lang="ko-KR" altLang="en-US" sz="2800" dirty="0"/>
          </a:p>
        </p:txBody>
      </p:sp>
      <p:sp>
        <p:nvSpPr>
          <p:cNvPr id="7" name="직사각형 6">
            <a:extLst>
              <a:ext uri="{FF2B5EF4-FFF2-40B4-BE49-F238E27FC236}">
                <a16:creationId xmlns:a16="http://schemas.microsoft.com/office/drawing/2014/main" id="{94F673B4-D892-C7D8-EE0F-156C6AF0395D}"/>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 name="그룹 12">
            <a:extLst>
              <a:ext uri="{FF2B5EF4-FFF2-40B4-BE49-F238E27FC236}">
                <a16:creationId xmlns:a16="http://schemas.microsoft.com/office/drawing/2014/main" id="{7B019376-06F1-D064-66A5-07DEB7CCB137}"/>
              </a:ext>
            </a:extLst>
          </p:cNvPr>
          <p:cNvGrpSpPr/>
          <p:nvPr/>
        </p:nvGrpSpPr>
        <p:grpSpPr>
          <a:xfrm>
            <a:off x="1548526" y="2532460"/>
            <a:ext cx="9703674" cy="2077640"/>
            <a:chOff x="673769" y="2040091"/>
            <a:chExt cx="10476657" cy="2288566"/>
          </a:xfrm>
        </p:grpSpPr>
        <p:pic>
          <p:nvPicPr>
            <p:cNvPr id="1026" name="Picture 2">
              <a:extLst>
                <a:ext uri="{FF2B5EF4-FFF2-40B4-BE49-F238E27FC236}">
                  <a16:creationId xmlns:a16="http://schemas.microsoft.com/office/drawing/2014/main" id="{1F97B81A-ED6E-F5DD-BEB7-82074F961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69" y="2040091"/>
              <a:ext cx="5054426" cy="2288566"/>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718F06AC-0531-897C-8E38-49081B69CA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40091"/>
              <a:ext cx="5054426" cy="228856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그룹 2">
            <a:extLst>
              <a:ext uri="{FF2B5EF4-FFF2-40B4-BE49-F238E27FC236}">
                <a16:creationId xmlns:a16="http://schemas.microsoft.com/office/drawing/2014/main" id="{550C4EB5-A4F8-F185-CB11-286C78F02246}"/>
              </a:ext>
            </a:extLst>
          </p:cNvPr>
          <p:cNvGrpSpPr/>
          <p:nvPr/>
        </p:nvGrpSpPr>
        <p:grpSpPr>
          <a:xfrm>
            <a:off x="0" y="1"/>
            <a:ext cx="12192000" cy="355600"/>
            <a:chOff x="0" y="1"/>
            <a:chExt cx="9144000" cy="355600"/>
          </a:xfrm>
        </p:grpSpPr>
        <p:sp>
          <p:nvSpPr>
            <p:cNvPr id="4" name="직사각형 3">
              <a:extLst>
                <a:ext uri="{FF2B5EF4-FFF2-40B4-BE49-F238E27FC236}">
                  <a16:creationId xmlns:a16="http://schemas.microsoft.com/office/drawing/2014/main" id="{A32FD483-FBEA-0AB1-45DA-19C358DA6244}"/>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5" name="직사각형 4">
              <a:extLst>
                <a:ext uri="{FF2B5EF4-FFF2-40B4-BE49-F238E27FC236}">
                  <a16:creationId xmlns:a16="http://schemas.microsoft.com/office/drawing/2014/main" id="{9A407108-ED2A-9484-6341-72C2CA581635}"/>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2" name="직사각형 11">
              <a:extLst>
                <a:ext uri="{FF2B5EF4-FFF2-40B4-BE49-F238E27FC236}">
                  <a16:creationId xmlns:a16="http://schemas.microsoft.com/office/drawing/2014/main" id="{D25CFB0F-DBD2-942F-DDE3-BE6FE3EBF11F}"/>
                </a:ext>
              </a:extLst>
            </p:cNvPr>
            <p:cNvSpPr/>
            <p:nvPr/>
          </p:nvSpPr>
          <p:spPr>
            <a:xfrm>
              <a:off x="6096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
        <p:nvSpPr>
          <p:cNvPr id="14" name="직사각형 13">
            <a:extLst>
              <a:ext uri="{FF2B5EF4-FFF2-40B4-BE49-F238E27FC236}">
                <a16:creationId xmlns:a16="http://schemas.microsoft.com/office/drawing/2014/main" id="{2E380C7F-37FF-E2B6-7C0C-75A117016AC4}"/>
              </a:ext>
            </a:extLst>
          </p:cNvPr>
          <p:cNvSpPr/>
          <p:nvPr/>
        </p:nvSpPr>
        <p:spPr>
          <a:xfrm>
            <a:off x="546653" y="2684860"/>
            <a:ext cx="643519" cy="17728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MLP</a:t>
            </a:r>
            <a:r>
              <a:rPr lang="en-US" sz="1500" dirty="0" err="1">
                <a:solidFill>
                  <a:schemeClr val="tx1"/>
                </a:solidFill>
              </a:rPr>
              <a:t>roi</a:t>
            </a:r>
            <a:endParaRPr lang="en-US" sz="1500" dirty="0">
              <a:solidFill>
                <a:schemeClr val="tx1"/>
              </a:solidFill>
            </a:endParaRPr>
          </a:p>
        </p:txBody>
      </p:sp>
      <p:sp>
        <p:nvSpPr>
          <p:cNvPr id="16" name="직사각형 15">
            <a:extLst>
              <a:ext uri="{FF2B5EF4-FFF2-40B4-BE49-F238E27FC236}">
                <a16:creationId xmlns:a16="http://schemas.microsoft.com/office/drawing/2014/main" id="{7CC8C7E1-6609-7AC0-7ABA-8764A685087D}"/>
              </a:ext>
            </a:extLst>
          </p:cNvPr>
          <p:cNvSpPr/>
          <p:nvPr/>
        </p:nvSpPr>
        <p:spPr>
          <a:xfrm>
            <a:off x="546653" y="4767660"/>
            <a:ext cx="643519" cy="177284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MLP</a:t>
            </a:r>
          </a:p>
          <a:p>
            <a:pPr algn="ctr"/>
            <a:r>
              <a:rPr lang="en-US" sz="1500" dirty="0">
                <a:solidFill>
                  <a:schemeClr val="tx1"/>
                </a:solidFill>
              </a:rPr>
              <a:t>voxel</a:t>
            </a:r>
          </a:p>
        </p:txBody>
      </p:sp>
      <p:sp>
        <p:nvSpPr>
          <p:cNvPr id="17" name="내용 개체 틀 2">
            <a:extLst>
              <a:ext uri="{FF2B5EF4-FFF2-40B4-BE49-F238E27FC236}">
                <a16:creationId xmlns:a16="http://schemas.microsoft.com/office/drawing/2014/main" id="{FE067452-42A4-331D-F421-C04CCF40E24D}"/>
              </a:ext>
            </a:extLst>
          </p:cNvPr>
          <p:cNvSpPr>
            <a:spLocks noGrp="1"/>
          </p:cNvSpPr>
          <p:nvPr>
            <p:ph idx="1"/>
          </p:nvPr>
        </p:nvSpPr>
        <p:spPr>
          <a:xfrm>
            <a:off x="546652" y="1604106"/>
            <a:ext cx="11260337" cy="4351338"/>
          </a:xfrm>
        </p:spPr>
        <p:txBody>
          <a:bodyPr>
            <a:normAutofit/>
          </a:bodyPr>
          <a:lstStyle/>
          <a:p>
            <a:r>
              <a:rPr lang="en-US" altLang="ko-KR" sz="2000" b="1" dirty="0"/>
              <a:t>Both </a:t>
            </a:r>
            <a:r>
              <a:rPr lang="en-US" altLang="ko-KR" sz="2000" b="1" dirty="0" err="1"/>
              <a:t>MLProi</a:t>
            </a:r>
            <a:r>
              <a:rPr lang="en-US" altLang="ko-KR" sz="2000" b="1" dirty="0"/>
              <a:t> </a:t>
            </a:r>
            <a:r>
              <a:rPr lang="en-US" altLang="ko-KR" sz="2000" dirty="0"/>
              <a:t>(signal averaged within each </a:t>
            </a:r>
            <a:r>
              <a:rPr lang="en-US" altLang="ko-KR" sz="2000" dirty="0" err="1"/>
              <a:t>roi</a:t>
            </a:r>
            <a:r>
              <a:rPr lang="en-US" altLang="ko-KR" sz="2000" dirty="0"/>
              <a:t>) and </a:t>
            </a:r>
            <a:r>
              <a:rPr lang="en-US" altLang="ko-KR" sz="2000" b="1" dirty="0" err="1"/>
              <a:t>MLPvoxel</a:t>
            </a:r>
            <a:r>
              <a:rPr lang="en-US" altLang="ko-KR" sz="2000" b="1" dirty="0"/>
              <a:t> </a:t>
            </a:r>
            <a:r>
              <a:rPr lang="en-US" altLang="ko-KR" sz="2000" dirty="0"/>
              <a:t>resulted in goal decoding accuracy that are varying depending on subjects</a:t>
            </a:r>
            <a:br>
              <a:rPr lang="en-US" altLang="ko-KR" sz="2000" b="1" dirty="0"/>
            </a:br>
            <a:r>
              <a:rPr lang="en-US" altLang="ko-KR" sz="1300" dirty="0"/>
              <a:t>- ROIs (sphere 5): HPC, V1, Insula, Caudate, IT, </a:t>
            </a:r>
            <a:r>
              <a:rPr lang="en-US" altLang="ko-KR" sz="1300" dirty="0" err="1"/>
              <a:t>vStriat</a:t>
            </a:r>
            <a:r>
              <a:rPr lang="en-US" altLang="ko-KR" sz="1300" dirty="0"/>
              <a:t>, </a:t>
            </a:r>
            <a:r>
              <a:rPr lang="en-US" altLang="ko-KR" sz="1300" dirty="0" err="1"/>
              <a:t>ilPFC</a:t>
            </a:r>
            <a:r>
              <a:rPr lang="en-US" altLang="ko-KR" sz="1300" dirty="0"/>
              <a:t> (left and right separately), </a:t>
            </a:r>
            <a:r>
              <a:rPr lang="en-US" altLang="ko-KR" sz="1300" dirty="0" err="1"/>
              <a:t>omPFC</a:t>
            </a:r>
            <a:r>
              <a:rPr lang="en-US" altLang="ko-KR" sz="1300" dirty="0"/>
              <a:t>, FPC, </a:t>
            </a:r>
            <a:r>
              <a:rPr lang="en-US" altLang="ko-KR" sz="1300" dirty="0" err="1"/>
              <a:t>pPut</a:t>
            </a:r>
            <a:r>
              <a:rPr lang="en-US" altLang="ko-KR" sz="1300" dirty="0"/>
              <a:t>, </a:t>
            </a:r>
            <a:r>
              <a:rPr lang="en-US" altLang="ko-KR" sz="1300" dirty="0" err="1"/>
              <a:t>vmPFC</a:t>
            </a:r>
            <a:r>
              <a:rPr lang="en-US" altLang="ko-KR" sz="1300" dirty="0"/>
              <a:t>, </a:t>
            </a:r>
            <a:r>
              <a:rPr lang="en-US" altLang="ko-KR" sz="1300" dirty="0" err="1"/>
              <a:t>rACC</a:t>
            </a:r>
            <a:br>
              <a:rPr lang="en-US" altLang="ko-KR" sz="1300" b="1" dirty="0"/>
            </a:br>
            <a:endParaRPr lang="en-US" altLang="ko-KR" sz="1300" b="1" dirty="0"/>
          </a:p>
        </p:txBody>
      </p:sp>
      <p:grpSp>
        <p:nvGrpSpPr>
          <p:cNvPr id="18" name="그룹 17">
            <a:extLst>
              <a:ext uri="{FF2B5EF4-FFF2-40B4-BE49-F238E27FC236}">
                <a16:creationId xmlns:a16="http://schemas.microsoft.com/office/drawing/2014/main" id="{D287F699-D80B-A029-1154-FE316C6A36A1}"/>
              </a:ext>
            </a:extLst>
          </p:cNvPr>
          <p:cNvGrpSpPr/>
          <p:nvPr/>
        </p:nvGrpSpPr>
        <p:grpSpPr>
          <a:xfrm>
            <a:off x="1548526" y="4717612"/>
            <a:ext cx="9703674" cy="1872935"/>
            <a:chOff x="1548526" y="4717612"/>
            <a:chExt cx="9703674" cy="1872935"/>
          </a:xfrm>
        </p:grpSpPr>
        <p:pic>
          <p:nvPicPr>
            <p:cNvPr id="1033" name="Picture 9">
              <a:extLst>
                <a:ext uri="{FF2B5EF4-FFF2-40B4-BE49-F238E27FC236}">
                  <a16:creationId xmlns:a16="http://schemas.microsoft.com/office/drawing/2014/main" id="{118660E9-7DBA-C521-5F75-02E957438C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8526" y="4717612"/>
              <a:ext cx="4681503" cy="18729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76EB03C-0F94-8946-617F-907802A476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0697" y="4717612"/>
              <a:ext cx="4681503" cy="18729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35139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5CD5C-4F69-6B17-C9A4-2B6B32C127CE}"/>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4339086B-5BC8-EB4A-C5C9-CA7BEC6C2B60}"/>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Subject-wise Goal Decoding </a:t>
            </a:r>
            <a:r>
              <a:rPr lang="en-US" altLang="ko-KR" sz="2800" dirty="0"/>
              <a:t>Sanity Check</a:t>
            </a:r>
            <a:endParaRPr lang="ko-KR" altLang="en-US" sz="2800" dirty="0"/>
          </a:p>
        </p:txBody>
      </p:sp>
      <p:sp>
        <p:nvSpPr>
          <p:cNvPr id="7" name="직사각형 6">
            <a:extLst>
              <a:ext uri="{FF2B5EF4-FFF2-40B4-BE49-F238E27FC236}">
                <a16:creationId xmlns:a16="http://schemas.microsoft.com/office/drawing/2014/main" id="{2612B0EA-6AAD-9668-B7DA-DBF32722E537}"/>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5C61E057-F03F-3BCC-1DB8-B81760187D41}"/>
              </a:ext>
            </a:extLst>
          </p:cNvPr>
          <p:cNvGrpSpPr/>
          <p:nvPr/>
        </p:nvGrpSpPr>
        <p:grpSpPr>
          <a:xfrm>
            <a:off x="0" y="1"/>
            <a:ext cx="12192000" cy="355600"/>
            <a:chOff x="0" y="1"/>
            <a:chExt cx="9144000" cy="355600"/>
          </a:xfrm>
        </p:grpSpPr>
        <p:sp>
          <p:nvSpPr>
            <p:cNvPr id="4" name="직사각형 3">
              <a:extLst>
                <a:ext uri="{FF2B5EF4-FFF2-40B4-BE49-F238E27FC236}">
                  <a16:creationId xmlns:a16="http://schemas.microsoft.com/office/drawing/2014/main" id="{B7325DD2-C7DC-C1EC-EF49-F56C584A0778}"/>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5" name="직사각형 4">
              <a:extLst>
                <a:ext uri="{FF2B5EF4-FFF2-40B4-BE49-F238E27FC236}">
                  <a16:creationId xmlns:a16="http://schemas.microsoft.com/office/drawing/2014/main" id="{6D1E3AC1-FAC3-0228-8523-3B8C5670A825}"/>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2" name="직사각형 11">
              <a:extLst>
                <a:ext uri="{FF2B5EF4-FFF2-40B4-BE49-F238E27FC236}">
                  <a16:creationId xmlns:a16="http://schemas.microsoft.com/office/drawing/2014/main" id="{1E2F3670-9AEC-CB8B-BD8C-C2C7C456BD18}"/>
                </a:ext>
              </a:extLst>
            </p:cNvPr>
            <p:cNvSpPr/>
            <p:nvPr/>
          </p:nvSpPr>
          <p:spPr>
            <a:xfrm>
              <a:off x="6096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pic>
        <p:nvPicPr>
          <p:cNvPr id="1031" name="Picture 7">
            <a:extLst>
              <a:ext uri="{FF2B5EF4-FFF2-40B4-BE49-F238E27FC236}">
                <a16:creationId xmlns:a16="http://schemas.microsoft.com/office/drawing/2014/main" id="{CF115B78-FBD7-4E88-1525-D034D4EFC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457" y="2374900"/>
            <a:ext cx="4358843" cy="3689478"/>
          </a:xfrm>
          <a:prstGeom prst="rect">
            <a:avLst/>
          </a:prstGeom>
          <a:noFill/>
          <a:extLst>
            <a:ext uri="{909E8E84-426E-40DD-AFC4-6F175D3DCCD1}">
              <a14:hiddenFill xmlns:a14="http://schemas.microsoft.com/office/drawing/2010/main">
                <a:solidFill>
                  <a:srgbClr val="FFFFFF"/>
                </a:solidFill>
              </a14:hiddenFill>
            </a:ext>
          </a:extLst>
        </p:spPr>
      </p:pic>
      <p:sp>
        <p:nvSpPr>
          <p:cNvPr id="17" name="내용 개체 틀 2">
            <a:extLst>
              <a:ext uri="{FF2B5EF4-FFF2-40B4-BE49-F238E27FC236}">
                <a16:creationId xmlns:a16="http://schemas.microsoft.com/office/drawing/2014/main" id="{8C86B21F-BB0B-CACD-5084-5D407A487C1D}"/>
              </a:ext>
            </a:extLst>
          </p:cNvPr>
          <p:cNvSpPr>
            <a:spLocks noGrp="1"/>
          </p:cNvSpPr>
          <p:nvPr>
            <p:ph idx="1"/>
          </p:nvPr>
        </p:nvSpPr>
        <p:spPr>
          <a:xfrm>
            <a:off x="546653" y="1604106"/>
            <a:ext cx="5549348" cy="770794"/>
          </a:xfrm>
        </p:spPr>
        <p:txBody>
          <a:bodyPr>
            <a:normAutofit/>
          </a:bodyPr>
          <a:lstStyle/>
          <a:p>
            <a:r>
              <a:rPr lang="en-US" altLang="ko-KR" sz="2000" b="1" dirty="0"/>
              <a:t>Influential Regions</a:t>
            </a:r>
            <a:br>
              <a:rPr lang="en-US" altLang="ko-KR" sz="2000" b="1" dirty="0"/>
            </a:br>
            <a:endParaRPr lang="en-US" altLang="ko-KR" sz="2000" b="1" dirty="0"/>
          </a:p>
        </p:txBody>
      </p:sp>
      <p:sp>
        <p:nvSpPr>
          <p:cNvPr id="2" name="직사각형 1">
            <a:extLst>
              <a:ext uri="{FF2B5EF4-FFF2-40B4-BE49-F238E27FC236}">
                <a16:creationId xmlns:a16="http://schemas.microsoft.com/office/drawing/2014/main" id="{7CB69372-D23A-A9D3-5833-8523D6A38B78}"/>
              </a:ext>
            </a:extLst>
          </p:cNvPr>
          <p:cNvSpPr/>
          <p:nvPr/>
        </p:nvSpPr>
        <p:spPr>
          <a:xfrm>
            <a:off x="1308653" y="2446798"/>
            <a:ext cx="1015447" cy="3515851"/>
          </a:xfrm>
          <a:prstGeom prst="rect">
            <a:avLst/>
          </a:prstGeom>
          <a:noFill/>
          <a:ln w="38100">
            <a:solidFill>
              <a:srgbClr val="0102F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8" name="내용 개체 틀 2">
            <a:extLst>
              <a:ext uri="{FF2B5EF4-FFF2-40B4-BE49-F238E27FC236}">
                <a16:creationId xmlns:a16="http://schemas.microsoft.com/office/drawing/2014/main" id="{E1DC317C-3EDC-B532-B490-FD38D118B2B5}"/>
              </a:ext>
            </a:extLst>
          </p:cNvPr>
          <p:cNvSpPr txBox="1">
            <a:spLocks/>
          </p:cNvSpPr>
          <p:nvPr/>
        </p:nvSpPr>
        <p:spPr>
          <a:xfrm>
            <a:off x="6096000" y="1604106"/>
            <a:ext cx="5549348" cy="770794"/>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1" dirty="0"/>
              <a:t>Embedding Space of model </a:t>
            </a:r>
            <a:r>
              <a:rPr lang="en-US" altLang="ko-KR" sz="2000" b="1" dirty="0" err="1"/>
              <a:t>latents</a:t>
            </a:r>
            <a:r>
              <a:rPr lang="en-US" altLang="ko-KR" sz="2000" b="1" dirty="0"/>
              <a:t> depending on goal label </a:t>
            </a:r>
            <a:r>
              <a:rPr lang="en-US" altLang="ko-KR" sz="2000" dirty="0"/>
              <a:t>(color)</a:t>
            </a:r>
            <a:r>
              <a:rPr lang="en-US" altLang="ko-KR" sz="2000" b="1" dirty="0"/>
              <a:t> </a:t>
            </a:r>
          </a:p>
        </p:txBody>
      </p:sp>
      <p:grpSp>
        <p:nvGrpSpPr>
          <p:cNvPr id="11" name="그룹 10">
            <a:extLst>
              <a:ext uri="{FF2B5EF4-FFF2-40B4-BE49-F238E27FC236}">
                <a16:creationId xmlns:a16="http://schemas.microsoft.com/office/drawing/2014/main" id="{33EDD224-C962-FB44-006A-9311040FAC18}"/>
              </a:ext>
            </a:extLst>
          </p:cNvPr>
          <p:cNvGrpSpPr/>
          <p:nvPr/>
        </p:nvGrpSpPr>
        <p:grpSpPr>
          <a:xfrm>
            <a:off x="6621065" y="2357663"/>
            <a:ext cx="5024282" cy="4214586"/>
            <a:chOff x="6782708" y="2374900"/>
            <a:chExt cx="4862639" cy="4090308"/>
          </a:xfrm>
        </p:grpSpPr>
        <p:pic>
          <p:nvPicPr>
            <p:cNvPr id="5125" name="Picture 5">
              <a:extLst>
                <a:ext uri="{FF2B5EF4-FFF2-40B4-BE49-F238E27FC236}">
                  <a16:creationId xmlns:a16="http://schemas.microsoft.com/office/drawing/2014/main" id="{056C5FE8-F503-0441-87BD-D5A537FEAD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708" y="2374900"/>
              <a:ext cx="4862639" cy="20438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278D8FC-DD9C-D2B4-A26E-DC95FAF6DD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2708" y="4418702"/>
              <a:ext cx="4862639" cy="2046506"/>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직사각형 14">
            <a:extLst>
              <a:ext uri="{FF2B5EF4-FFF2-40B4-BE49-F238E27FC236}">
                <a16:creationId xmlns:a16="http://schemas.microsoft.com/office/drawing/2014/main" id="{E6D2CAF0-8469-60A4-5060-06676BB83D0F}"/>
              </a:ext>
            </a:extLst>
          </p:cNvPr>
          <p:cNvSpPr/>
          <p:nvPr/>
        </p:nvSpPr>
        <p:spPr>
          <a:xfrm>
            <a:off x="5867401" y="2374900"/>
            <a:ext cx="753664" cy="442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PCA</a:t>
            </a:r>
            <a:endParaRPr lang="en-US" sz="1500" dirty="0">
              <a:solidFill>
                <a:schemeClr val="tx1"/>
              </a:solidFill>
            </a:endParaRPr>
          </a:p>
        </p:txBody>
      </p:sp>
      <p:sp>
        <p:nvSpPr>
          <p:cNvPr id="18" name="직사각형 17">
            <a:extLst>
              <a:ext uri="{FF2B5EF4-FFF2-40B4-BE49-F238E27FC236}">
                <a16:creationId xmlns:a16="http://schemas.microsoft.com/office/drawing/2014/main" id="{4BF12CC4-3F23-A11E-8DED-0B3BF1FFA437}"/>
              </a:ext>
            </a:extLst>
          </p:cNvPr>
          <p:cNvSpPr/>
          <p:nvPr/>
        </p:nvSpPr>
        <p:spPr>
          <a:xfrm>
            <a:off x="5867400" y="4463562"/>
            <a:ext cx="753664" cy="44268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tSNE</a:t>
            </a:r>
            <a:endParaRPr lang="en-US" sz="1500" dirty="0">
              <a:solidFill>
                <a:schemeClr val="tx1"/>
              </a:solidFill>
            </a:endParaRPr>
          </a:p>
        </p:txBody>
      </p:sp>
    </p:spTree>
    <p:extLst>
      <p:ext uri="{BB962C8B-B14F-4D97-AF65-F5344CB8AC3E}">
        <p14:creationId xmlns:p14="http://schemas.microsoft.com/office/powerpoint/2010/main" val="208345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6D952-A8A0-D6EF-83B2-34E6D9D062A9}"/>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B03CD987-EBDD-E09D-426A-BE3300EC6E2B}"/>
              </a:ext>
            </a:extLst>
          </p:cNvPr>
          <p:cNvSpPr txBox="1">
            <a:spLocks/>
          </p:cNvSpPr>
          <p:nvPr/>
        </p:nvSpPr>
        <p:spPr>
          <a:xfrm>
            <a:off x="673769" y="661256"/>
            <a:ext cx="13724402"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2. Goal Decodability &amp; Subject Characteristics </a:t>
            </a:r>
            <a:r>
              <a:rPr lang="en-US" altLang="ko-KR" sz="2800" dirty="0"/>
              <a:t>Behavioral Measure </a:t>
            </a:r>
            <a:br>
              <a:rPr lang="en-US" altLang="ko-KR" sz="2800" dirty="0"/>
            </a:br>
            <a:r>
              <a:rPr lang="en-US" altLang="ko-KR" sz="2000" dirty="0"/>
              <a:t>(</a:t>
            </a:r>
            <a:r>
              <a:rPr lang="en-US" altLang="ko-KR" sz="2000" dirty="0" err="1"/>
              <a:t>MLProi</a:t>
            </a:r>
            <a:r>
              <a:rPr lang="en-US" altLang="ko-KR" sz="2000" dirty="0"/>
              <a:t>)</a:t>
            </a:r>
            <a:endParaRPr lang="ko-KR" altLang="en-US" sz="2000" dirty="0"/>
          </a:p>
        </p:txBody>
      </p:sp>
      <p:sp>
        <p:nvSpPr>
          <p:cNvPr id="7" name="직사각형 6">
            <a:extLst>
              <a:ext uri="{FF2B5EF4-FFF2-40B4-BE49-F238E27FC236}">
                <a16:creationId xmlns:a16="http://schemas.microsoft.com/office/drawing/2014/main" id="{02A80749-1C29-D169-DCCD-9831BD6E8DF2}"/>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F6F4A611-580D-381E-5333-E19F73DB511C}"/>
              </a:ext>
            </a:extLst>
          </p:cNvPr>
          <p:cNvGrpSpPr/>
          <p:nvPr/>
        </p:nvGrpSpPr>
        <p:grpSpPr>
          <a:xfrm>
            <a:off x="0" y="1"/>
            <a:ext cx="12192000" cy="355600"/>
            <a:chOff x="0" y="1"/>
            <a:chExt cx="9144000" cy="355600"/>
          </a:xfrm>
        </p:grpSpPr>
        <p:sp>
          <p:nvSpPr>
            <p:cNvPr id="4" name="직사각형 3">
              <a:extLst>
                <a:ext uri="{FF2B5EF4-FFF2-40B4-BE49-F238E27FC236}">
                  <a16:creationId xmlns:a16="http://schemas.microsoft.com/office/drawing/2014/main" id="{66E45609-67D3-5932-5DAA-8FC21BB9D532}"/>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5" name="직사각형 4">
              <a:extLst>
                <a:ext uri="{FF2B5EF4-FFF2-40B4-BE49-F238E27FC236}">
                  <a16:creationId xmlns:a16="http://schemas.microsoft.com/office/drawing/2014/main" id="{621FCBD5-A607-738A-46B5-9B629313115A}"/>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2" name="직사각형 11">
              <a:extLst>
                <a:ext uri="{FF2B5EF4-FFF2-40B4-BE49-F238E27FC236}">
                  <a16:creationId xmlns:a16="http://schemas.microsoft.com/office/drawing/2014/main" id="{A386C254-9B33-E90D-BA23-9748E68C00E6}"/>
                </a:ext>
              </a:extLst>
            </p:cNvPr>
            <p:cNvSpPr/>
            <p:nvPr/>
          </p:nvSpPr>
          <p:spPr>
            <a:xfrm>
              <a:off x="6096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pic>
        <p:nvPicPr>
          <p:cNvPr id="3074" name="Picture 2">
            <a:extLst>
              <a:ext uri="{FF2B5EF4-FFF2-40B4-BE49-F238E27FC236}">
                <a16:creationId xmlns:a16="http://schemas.microsoft.com/office/drawing/2014/main" id="{F4B148D5-3379-D321-DB60-6A1709CEE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632" y="1501765"/>
            <a:ext cx="6303168" cy="24855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1D0564D-CA2F-955A-C6F6-81B3920307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7631" y="4007486"/>
            <a:ext cx="6303167" cy="2625543"/>
          </a:xfrm>
          <a:prstGeom prst="rect">
            <a:avLst/>
          </a:prstGeom>
          <a:noFill/>
          <a:extLst>
            <a:ext uri="{909E8E84-426E-40DD-AFC4-6F175D3DCCD1}">
              <a14:hiddenFill xmlns:a14="http://schemas.microsoft.com/office/drawing/2010/main">
                <a:solidFill>
                  <a:srgbClr val="FFFFFF"/>
                </a:solidFill>
              </a14:hiddenFill>
            </a:ext>
          </a:extLst>
        </p:spPr>
      </p:pic>
      <p:sp>
        <p:nvSpPr>
          <p:cNvPr id="13" name="직사각형 12">
            <a:extLst>
              <a:ext uri="{FF2B5EF4-FFF2-40B4-BE49-F238E27FC236}">
                <a16:creationId xmlns:a16="http://schemas.microsoft.com/office/drawing/2014/main" id="{E55C7DE0-01A7-C1FE-40B2-71E8E0C00C26}"/>
              </a:ext>
            </a:extLst>
          </p:cNvPr>
          <p:cNvSpPr/>
          <p:nvPr/>
        </p:nvSpPr>
        <p:spPr>
          <a:xfrm>
            <a:off x="427383" y="1621548"/>
            <a:ext cx="1865874" cy="5168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Success Rate</a:t>
            </a:r>
          </a:p>
        </p:txBody>
      </p:sp>
      <p:sp>
        <p:nvSpPr>
          <p:cNvPr id="15" name="직사각형 14">
            <a:extLst>
              <a:ext uri="{FF2B5EF4-FFF2-40B4-BE49-F238E27FC236}">
                <a16:creationId xmlns:a16="http://schemas.microsoft.com/office/drawing/2014/main" id="{1C11345A-CB46-ED4C-7A33-F1DA9ABB1206}"/>
              </a:ext>
            </a:extLst>
          </p:cNvPr>
          <p:cNvSpPr/>
          <p:nvPr/>
        </p:nvSpPr>
        <p:spPr>
          <a:xfrm>
            <a:off x="427383" y="4007486"/>
            <a:ext cx="1865874" cy="51683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Goal Flexibility</a:t>
            </a:r>
            <a:endParaRPr lang="en-US" sz="1500" dirty="0">
              <a:solidFill>
                <a:schemeClr val="tx1"/>
              </a:solidFill>
            </a:endParaRPr>
          </a:p>
        </p:txBody>
      </p:sp>
      <p:sp>
        <p:nvSpPr>
          <p:cNvPr id="16" name="직사각형 15">
            <a:extLst>
              <a:ext uri="{FF2B5EF4-FFF2-40B4-BE49-F238E27FC236}">
                <a16:creationId xmlns:a16="http://schemas.microsoft.com/office/drawing/2014/main" id="{0BEB159A-A06D-7A44-533C-C6A539BCAC87}"/>
              </a:ext>
            </a:extLst>
          </p:cNvPr>
          <p:cNvSpPr/>
          <p:nvPr/>
        </p:nvSpPr>
        <p:spPr>
          <a:xfrm>
            <a:off x="2637631" y="1449311"/>
            <a:ext cx="796449" cy="252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mlp1</a:t>
            </a:r>
          </a:p>
        </p:txBody>
      </p:sp>
      <p:sp>
        <p:nvSpPr>
          <p:cNvPr id="18" name="직사각형 17">
            <a:extLst>
              <a:ext uri="{FF2B5EF4-FFF2-40B4-BE49-F238E27FC236}">
                <a16:creationId xmlns:a16="http://schemas.microsoft.com/office/drawing/2014/main" id="{B73328FF-F6DB-6342-223C-5C06A579785D}"/>
              </a:ext>
            </a:extLst>
          </p:cNvPr>
          <p:cNvSpPr/>
          <p:nvPr/>
        </p:nvSpPr>
        <p:spPr>
          <a:xfrm>
            <a:off x="4761071" y="1449310"/>
            <a:ext cx="796449" cy="252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mlp2</a:t>
            </a:r>
          </a:p>
        </p:txBody>
      </p:sp>
      <p:sp>
        <p:nvSpPr>
          <p:cNvPr id="19" name="직사각형 18">
            <a:extLst>
              <a:ext uri="{FF2B5EF4-FFF2-40B4-BE49-F238E27FC236}">
                <a16:creationId xmlns:a16="http://schemas.microsoft.com/office/drawing/2014/main" id="{A67D7059-7151-0B90-07E4-1E3AB19B1BCB}"/>
              </a:ext>
            </a:extLst>
          </p:cNvPr>
          <p:cNvSpPr/>
          <p:nvPr/>
        </p:nvSpPr>
        <p:spPr>
          <a:xfrm>
            <a:off x="6840775" y="1449310"/>
            <a:ext cx="796449" cy="252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mlp3</a:t>
            </a:r>
          </a:p>
        </p:txBody>
      </p:sp>
      <p:sp>
        <p:nvSpPr>
          <p:cNvPr id="20" name="직사각형 19">
            <a:extLst>
              <a:ext uri="{FF2B5EF4-FFF2-40B4-BE49-F238E27FC236}">
                <a16:creationId xmlns:a16="http://schemas.microsoft.com/office/drawing/2014/main" id="{878F91C1-21FE-63C7-7530-561CA0D1F533}"/>
              </a:ext>
            </a:extLst>
          </p:cNvPr>
          <p:cNvSpPr/>
          <p:nvPr/>
        </p:nvSpPr>
        <p:spPr>
          <a:xfrm>
            <a:off x="2637630" y="3956282"/>
            <a:ext cx="796449" cy="252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a:t>
            </a:r>
            <a:br>
              <a:rPr lang="en-US" sz="1200" dirty="0">
                <a:solidFill>
                  <a:schemeClr val="tx1"/>
                </a:solidFill>
              </a:rPr>
            </a:br>
            <a:r>
              <a:rPr lang="en-US" sz="1200" dirty="0">
                <a:solidFill>
                  <a:schemeClr val="tx1"/>
                </a:solidFill>
              </a:rPr>
              <a:t>stages</a:t>
            </a:r>
          </a:p>
        </p:txBody>
      </p:sp>
      <p:sp>
        <p:nvSpPr>
          <p:cNvPr id="21" name="직사각형 20">
            <a:extLst>
              <a:ext uri="{FF2B5EF4-FFF2-40B4-BE49-F238E27FC236}">
                <a16:creationId xmlns:a16="http://schemas.microsoft.com/office/drawing/2014/main" id="{857DC536-6946-B748-4037-8CD60CD7AA6D}"/>
              </a:ext>
            </a:extLst>
          </p:cNvPr>
          <p:cNvSpPr/>
          <p:nvPr/>
        </p:nvSpPr>
        <p:spPr>
          <a:xfrm>
            <a:off x="4761071" y="3944124"/>
            <a:ext cx="796449" cy="252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s1</a:t>
            </a:r>
          </a:p>
        </p:txBody>
      </p:sp>
      <p:sp>
        <p:nvSpPr>
          <p:cNvPr id="22" name="직사각형 21">
            <a:extLst>
              <a:ext uri="{FF2B5EF4-FFF2-40B4-BE49-F238E27FC236}">
                <a16:creationId xmlns:a16="http://schemas.microsoft.com/office/drawing/2014/main" id="{3D0E9F09-1A1B-3519-05A8-9F431594FB3D}"/>
              </a:ext>
            </a:extLst>
          </p:cNvPr>
          <p:cNvSpPr/>
          <p:nvPr/>
        </p:nvSpPr>
        <p:spPr>
          <a:xfrm>
            <a:off x="6840775" y="3944124"/>
            <a:ext cx="796449" cy="25208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s2</a:t>
            </a:r>
          </a:p>
        </p:txBody>
      </p:sp>
    </p:spTree>
    <p:extLst>
      <p:ext uri="{BB962C8B-B14F-4D97-AF65-F5344CB8AC3E}">
        <p14:creationId xmlns:p14="http://schemas.microsoft.com/office/powerpoint/2010/main" val="2122746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66C1D063-A443-4536-80AB-3D9C3063A452}"/>
              </a:ext>
            </a:extLst>
          </p:cNvPr>
          <p:cNvSpPr>
            <a:spLocks noGrp="1"/>
          </p:cNvSpPr>
          <p:nvPr>
            <p:ph idx="1"/>
          </p:nvPr>
        </p:nvSpPr>
        <p:spPr/>
        <p:txBody>
          <a:bodyPr/>
          <a:lstStyle/>
          <a:p>
            <a:r>
              <a:rPr lang="en-US" altLang="ko-KR" dirty="0"/>
              <a:t>Introduction</a:t>
            </a:r>
          </a:p>
          <a:p>
            <a:r>
              <a:rPr lang="en-US" altLang="ko-KR" dirty="0"/>
              <a:t>Related Works</a:t>
            </a:r>
          </a:p>
          <a:p>
            <a:r>
              <a:rPr lang="en-US" altLang="ko-KR" dirty="0"/>
              <a:t>Research Design</a:t>
            </a:r>
          </a:p>
          <a:p>
            <a:r>
              <a:rPr lang="en-US" altLang="ko-KR" dirty="0"/>
              <a:t>Results from prev. project</a:t>
            </a:r>
          </a:p>
        </p:txBody>
      </p:sp>
      <p:sp>
        <p:nvSpPr>
          <p:cNvPr id="6" name="제목 1">
            <a:extLst>
              <a:ext uri="{FF2B5EF4-FFF2-40B4-BE49-F238E27FC236}">
                <a16:creationId xmlns:a16="http://schemas.microsoft.com/office/drawing/2014/main" id="{F7134CB1-4841-464B-9CCE-8F629A7996AE}"/>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Contents</a:t>
            </a:r>
            <a:endParaRPr lang="ko-KR" altLang="en-US" sz="2800" b="1" dirty="0"/>
          </a:p>
        </p:txBody>
      </p:sp>
      <p:sp>
        <p:nvSpPr>
          <p:cNvPr id="7" name="직사각형 6">
            <a:extLst>
              <a:ext uri="{FF2B5EF4-FFF2-40B4-BE49-F238E27FC236}">
                <a16:creationId xmlns:a16="http://schemas.microsoft.com/office/drawing/2014/main" id="{21C61E0D-5AD8-4D54-A7E1-1800BF9DC80C}"/>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54831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F29CD-5D73-3D9F-BB22-CECA633B444E}"/>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7FC650E1-3F1C-9EF4-ECA4-F0E31418BAA0}"/>
              </a:ext>
            </a:extLst>
          </p:cNvPr>
          <p:cNvSpPr txBox="1">
            <a:spLocks/>
          </p:cNvSpPr>
          <p:nvPr/>
        </p:nvSpPr>
        <p:spPr>
          <a:xfrm>
            <a:off x="673769" y="661256"/>
            <a:ext cx="1191193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2. Goal Decodability &amp; Subject Characteristics </a:t>
            </a:r>
            <a:r>
              <a:rPr lang="en-US" altLang="ko-KR" sz="2800" dirty="0"/>
              <a:t>RL Variables</a:t>
            </a:r>
            <a:br>
              <a:rPr lang="en-US" altLang="ko-KR" sz="2800" dirty="0"/>
            </a:br>
            <a:r>
              <a:rPr lang="en-US" altLang="ko-KR" sz="2000" dirty="0"/>
              <a:t>(</a:t>
            </a:r>
            <a:r>
              <a:rPr lang="en-US" altLang="ko-KR" sz="2000" dirty="0" err="1"/>
              <a:t>MLProi</a:t>
            </a:r>
            <a:r>
              <a:rPr lang="en-US" altLang="ko-KR" sz="2000" dirty="0"/>
              <a:t>)</a:t>
            </a:r>
            <a:endParaRPr lang="ko-KR" altLang="en-US" sz="2000" dirty="0"/>
          </a:p>
        </p:txBody>
      </p:sp>
      <p:sp>
        <p:nvSpPr>
          <p:cNvPr id="7" name="직사각형 6">
            <a:extLst>
              <a:ext uri="{FF2B5EF4-FFF2-40B4-BE49-F238E27FC236}">
                <a16:creationId xmlns:a16="http://schemas.microsoft.com/office/drawing/2014/main" id="{E248A59C-DD1B-758E-4F56-F5056BE147DA}"/>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CEE5D3EA-B4B7-E18B-DE48-B24B82B96D6C}"/>
              </a:ext>
            </a:extLst>
          </p:cNvPr>
          <p:cNvGrpSpPr/>
          <p:nvPr/>
        </p:nvGrpSpPr>
        <p:grpSpPr>
          <a:xfrm>
            <a:off x="0" y="1"/>
            <a:ext cx="12192000" cy="355600"/>
            <a:chOff x="0" y="1"/>
            <a:chExt cx="9144000" cy="355600"/>
          </a:xfrm>
        </p:grpSpPr>
        <p:sp>
          <p:nvSpPr>
            <p:cNvPr id="4" name="직사각형 3">
              <a:extLst>
                <a:ext uri="{FF2B5EF4-FFF2-40B4-BE49-F238E27FC236}">
                  <a16:creationId xmlns:a16="http://schemas.microsoft.com/office/drawing/2014/main" id="{0D9704E9-E51C-39C2-C271-D296F3D4C8B9}"/>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5" name="직사각형 4">
              <a:extLst>
                <a:ext uri="{FF2B5EF4-FFF2-40B4-BE49-F238E27FC236}">
                  <a16:creationId xmlns:a16="http://schemas.microsoft.com/office/drawing/2014/main" id="{02E7429E-374B-B972-08DE-8BEC12EDE627}"/>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2" name="직사각형 11">
              <a:extLst>
                <a:ext uri="{FF2B5EF4-FFF2-40B4-BE49-F238E27FC236}">
                  <a16:creationId xmlns:a16="http://schemas.microsoft.com/office/drawing/2014/main" id="{7C1BE9C1-9878-0B55-438E-51E84985FB7B}"/>
                </a:ext>
              </a:extLst>
            </p:cNvPr>
            <p:cNvSpPr/>
            <p:nvPr/>
          </p:nvSpPr>
          <p:spPr>
            <a:xfrm>
              <a:off x="6096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pic>
        <p:nvPicPr>
          <p:cNvPr id="4098" name="Picture 2">
            <a:extLst>
              <a:ext uri="{FF2B5EF4-FFF2-40B4-BE49-F238E27FC236}">
                <a16:creationId xmlns:a16="http://schemas.microsoft.com/office/drawing/2014/main" id="{FF7303D3-277E-DB47-4800-76E2996C3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69" y="1977149"/>
            <a:ext cx="4723731" cy="204901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a:extLst>
              <a:ext uri="{FF2B5EF4-FFF2-40B4-BE49-F238E27FC236}">
                <a16:creationId xmlns:a16="http://schemas.microsoft.com/office/drawing/2014/main" id="{D7B9634C-1F42-AA8F-8C94-599DD81D13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768" y="4363087"/>
            <a:ext cx="4723731" cy="2049015"/>
          </a:xfrm>
          <a:prstGeom prst="rect">
            <a:avLst/>
          </a:prstGeom>
          <a:noFill/>
          <a:extLst>
            <a:ext uri="{909E8E84-426E-40DD-AFC4-6F175D3DCCD1}">
              <a14:hiddenFill xmlns:a14="http://schemas.microsoft.com/office/drawing/2010/main">
                <a:solidFill>
                  <a:srgbClr val="FFFFFF"/>
                </a:solidFill>
              </a14:hiddenFill>
            </a:ext>
          </a:extLst>
        </p:spPr>
      </p:pic>
      <p:sp>
        <p:nvSpPr>
          <p:cNvPr id="2" name="직사각형 1">
            <a:extLst>
              <a:ext uri="{FF2B5EF4-FFF2-40B4-BE49-F238E27FC236}">
                <a16:creationId xmlns:a16="http://schemas.microsoft.com/office/drawing/2014/main" id="{9D765400-5950-C337-6E82-0F30F04E5BEE}"/>
              </a:ext>
            </a:extLst>
          </p:cNvPr>
          <p:cNvSpPr/>
          <p:nvPr/>
        </p:nvSpPr>
        <p:spPr>
          <a:xfrm>
            <a:off x="427383" y="1621549"/>
            <a:ext cx="1058517" cy="355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SPE</a:t>
            </a:r>
          </a:p>
        </p:txBody>
      </p:sp>
      <p:sp>
        <p:nvSpPr>
          <p:cNvPr id="8" name="직사각형 7">
            <a:extLst>
              <a:ext uri="{FF2B5EF4-FFF2-40B4-BE49-F238E27FC236}">
                <a16:creationId xmlns:a16="http://schemas.microsoft.com/office/drawing/2014/main" id="{63E074D3-F663-7448-E664-EBE96083F7FB}"/>
              </a:ext>
            </a:extLst>
          </p:cNvPr>
          <p:cNvSpPr/>
          <p:nvPr/>
        </p:nvSpPr>
        <p:spPr>
          <a:xfrm>
            <a:off x="427383" y="4007486"/>
            <a:ext cx="1058517" cy="355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 RPE</a:t>
            </a:r>
            <a:endParaRPr lang="en-US" sz="1500" dirty="0">
              <a:solidFill>
                <a:schemeClr val="tx1"/>
              </a:solidFill>
            </a:endParaRPr>
          </a:p>
        </p:txBody>
      </p:sp>
      <p:sp>
        <p:nvSpPr>
          <p:cNvPr id="9" name="직사각형 8">
            <a:extLst>
              <a:ext uri="{FF2B5EF4-FFF2-40B4-BE49-F238E27FC236}">
                <a16:creationId xmlns:a16="http://schemas.microsoft.com/office/drawing/2014/main" id="{AAC4B37A-6276-1058-17CD-1415093EE21B}"/>
              </a:ext>
            </a:extLst>
          </p:cNvPr>
          <p:cNvSpPr/>
          <p:nvPr/>
        </p:nvSpPr>
        <p:spPr>
          <a:xfrm>
            <a:off x="5961213" y="1621146"/>
            <a:ext cx="933074" cy="355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Qmf</a:t>
            </a:r>
            <a:endParaRPr lang="en-US" dirty="0">
              <a:solidFill>
                <a:schemeClr val="tx1"/>
              </a:solidFill>
            </a:endParaRPr>
          </a:p>
        </p:txBody>
      </p:sp>
      <p:sp>
        <p:nvSpPr>
          <p:cNvPr id="10" name="직사각형 9">
            <a:extLst>
              <a:ext uri="{FF2B5EF4-FFF2-40B4-BE49-F238E27FC236}">
                <a16:creationId xmlns:a16="http://schemas.microsoft.com/office/drawing/2014/main" id="{7B44A867-AEEC-272B-A229-DA88B5C9A005}"/>
              </a:ext>
            </a:extLst>
          </p:cNvPr>
          <p:cNvSpPr/>
          <p:nvPr/>
        </p:nvSpPr>
        <p:spPr>
          <a:xfrm>
            <a:off x="5961213" y="3232786"/>
            <a:ext cx="933074" cy="355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Qmb</a:t>
            </a:r>
            <a:endParaRPr lang="en-US" dirty="0">
              <a:solidFill>
                <a:schemeClr val="tx1"/>
              </a:solidFill>
            </a:endParaRPr>
          </a:p>
        </p:txBody>
      </p:sp>
      <p:sp>
        <p:nvSpPr>
          <p:cNvPr id="11" name="직사각형 10">
            <a:extLst>
              <a:ext uri="{FF2B5EF4-FFF2-40B4-BE49-F238E27FC236}">
                <a16:creationId xmlns:a16="http://schemas.microsoft.com/office/drawing/2014/main" id="{1965631A-9414-6FB5-13DC-59DCF3EF5C68}"/>
              </a:ext>
            </a:extLst>
          </p:cNvPr>
          <p:cNvSpPr/>
          <p:nvPr/>
        </p:nvSpPr>
        <p:spPr>
          <a:xfrm>
            <a:off x="5961213" y="4957179"/>
            <a:ext cx="933074" cy="355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Qarb</a:t>
            </a:r>
            <a:endParaRPr lang="en-US" dirty="0">
              <a:solidFill>
                <a:schemeClr val="tx1"/>
              </a:solidFill>
            </a:endParaRPr>
          </a:p>
        </p:txBody>
      </p:sp>
      <p:pic>
        <p:nvPicPr>
          <p:cNvPr id="4101" name="Picture 5">
            <a:extLst>
              <a:ext uri="{FF2B5EF4-FFF2-40B4-BE49-F238E27FC236}">
                <a16:creationId xmlns:a16="http://schemas.microsoft.com/office/drawing/2014/main" id="{290EF139-CEA1-8A8A-2671-00AD980C63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85003" y="1621146"/>
            <a:ext cx="4203698" cy="152845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A4650FF-CA90-BFC9-887A-156CB04DB7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85003" y="3232786"/>
            <a:ext cx="4203698" cy="1656003"/>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6E0C7125-7E87-F32B-31D2-FC909783B6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85003" y="4957179"/>
            <a:ext cx="4203698" cy="16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136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AA695-F5C4-14F4-55B2-BAFB2A4AD83B}"/>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BA7A2F5E-133C-D40D-715D-1DFB0F83CFE9}"/>
              </a:ext>
            </a:extLst>
          </p:cNvPr>
          <p:cNvSpPr txBox="1">
            <a:spLocks/>
          </p:cNvSpPr>
          <p:nvPr/>
        </p:nvSpPr>
        <p:spPr>
          <a:xfrm>
            <a:off x="673769" y="661256"/>
            <a:ext cx="1172143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3. Goal Decoding Model’s Latent &amp; Subject Latent Characteristics</a:t>
            </a:r>
            <a:br>
              <a:rPr lang="en-US" altLang="ko-KR" sz="2800" b="1" dirty="0"/>
            </a:br>
            <a:r>
              <a:rPr lang="en-US" altLang="ko-KR" sz="2000" dirty="0"/>
              <a:t>(</a:t>
            </a:r>
            <a:r>
              <a:rPr lang="en-US" altLang="ko-KR" sz="2000" dirty="0" err="1"/>
              <a:t>MLPvoxel</a:t>
            </a:r>
            <a:r>
              <a:rPr lang="en-US" altLang="ko-KR" sz="2000" dirty="0"/>
              <a:t>)</a:t>
            </a:r>
            <a:endParaRPr lang="ko-KR" altLang="en-US" sz="2000" dirty="0"/>
          </a:p>
        </p:txBody>
      </p:sp>
      <p:sp>
        <p:nvSpPr>
          <p:cNvPr id="7" name="직사각형 6">
            <a:extLst>
              <a:ext uri="{FF2B5EF4-FFF2-40B4-BE49-F238E27FC236}">
                <a16:creationId xmlns:a16="http://schemas.microsoft.com/office/drawing/2014/main" id="{56D87F02-5FC0-2D82-A596-65C21C673F3C}"/>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 name="그룹 2">
            <a:extLst>
              <a:ext uri="{FF2B5EF4-FFF2-40B4-BE49-F238E27FC236}">
                <a16:creationId xmlns:a16="http://schemas.microsoft.com/office/drawing/2014/main" id="{F165E698-4FCC-C132-9ED9-E7144C9888CC}"/>
              </a:ext>
            </a:extLst>
          </p:cNvPr>
          <p:cNvGrpSpPr/>
          <p:nvPr/>
        </p:nvGrpSpPr>
        <p:grpSpPr>
          <a:xfrm>
            <a:off x="0" y="1"/>
            <a:ext cx="12192000" cy="355600"/>
            <a:chOff x="0" y="1"/>
            <a:chExt cx="9144000" cy="355600"/>
          </a:xfrm>
        </p:grpSpPr>
        <p:sp>
          <p:nvSpPr>
            <p:cNvPr id="4" name="직사각형 3">
              <a:extLst>
                <a:ext uri="{FF2B5EF4-FFF2-40B4-BE49-F238E27FC236}">
                  <a16:creationId xmlns:a16="http://schemas.microsoft.com/office/drawing/2014/main" id="{33344528-C512-7984-7911-FFAA1C555E14}"/>
                </a:ext>
              </a:extLst>
            </p:cNvPr>
            <p:cNvSpPr/>
            <p:nvPr/>
          </p:nvSpPr>
          <p:spPr>
            <a:xfrm>
              <a:off x="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5" name="직사각형 4">
              <a:extLst>
                <a:ext uri="{FF2B5EF4-FFF2-40B4-BE49-F238E27FC236}">
                  <a16:creationId xmlns:a16="http://schemas.microsoft.com/office/drawing/2014/main" id="{586E5C0C-881D-B477-9C92-A94D864BF517}"/>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2" name="직사각형 11">
              <a:extLst>
                <a:ext uri="{FF2B5EF4-FFF2-40B4-BE49-F238E27FC236}">
                  <a16:creationId xmlns:a16="http://schemas.microsoft.com/office/drawing/2014/main" id="{C30960AB-8627-EE24-E19C-6F641B74C51F}"/>
                </a:ext>
              </a:extLst>
            </p:cNvPr>
            <p:cNvSpPr/>
            <p:nvPr/>
          </p:nvSpPr>
          <p:spPr>
            <a:xfrm>
              <a:off x="609600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pic>
        <p:nvPicPr>
          <p:cNvPr id="2050" name="Picture 2">
            <a:extLst>
              <a:ext uri="{FF2B5EF4-FFF2-40B4-BE49-F238E27FC236}">
                <a16:creationId xmlns:a16="http://schemas.microsoft.com/office/drawing/2014/main" id="{CCE71CBD-A197-A54F-467D-6C63C456BB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90" t="19136"/>
          <a:stretch>
            <a:fillRect/>
          </a:stretch>
        </p:blipFill>
        <p:spPr bwMode="auto">
          <a:xfrm>
            <a:off x="2611427" y="1549038"/>
            <a:ext cx="6851887" cy="177076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66DD65EF-172E-4ECE-6192-AE65B318A5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0147" y="3261682"/>
            <a:ext cx="6933167" cy="179706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A49F843-75A6-DEA2-2C21-9ED2472B46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0147" y="5032448"/>
            <a:ext cx="6933167" cy="1793447"/>
          </a:xfrm>
          <a:prstGeom prst="rect">
            <a:avLst/>
          </a:prstGeom>
          <a:noFill/>
          <a:extLst>
            <a:ext uri="{909E8E84-426E-40DD-AFC4-6F175D3DCCD1}">
              <a14:hiddenFill xmlns:a14="http://schemas.microsoft.com/office/drawing/2010/main">
                <a:solidFill>
                  <a:srgbClr val="FFFFFF"/>
                </a:solidFill>
              </a14:hiddenFill>
            </a:ext>
          </a:extLst>
        </p:spPr>
      </p:pic>
      <p:sp>
        <p:nvSpPr>
          <p:cNvPr id="15" name="직사각형 14">
            <a:extLst>
              <a:ext uri="{FF2B5EF4-FFF2-40B4-BE49-F238E27FC236}">
                <a16:creationId xmlns:a16="http://schemas.microsoft.com/office/drawing/2014/main" id="{81E10D39-686D-579F-18BF-5910CE85C92F}"/>
              </a:ext>
            </a:extLst>
          </p:cNvPr>
          <p:cNvSpPr/>
          <p:nvPr/>
        </p:nvSpPr>
        <p:spPr>
          <a:xfrm>
            <a:off x="673769" y="1680477"/>
            <a:ext cx="1452217" cy="355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layer1</a:t>
            </a:r>
          </a:p>
        </p:txBody>
      </p:sp>
      <p:sp>
        <p:nvSpPr>
          <p:cNvPr id="16" name="직사각형 15">
            <a:extLst>
              <a:ext uri="{FF2B5EF4-FFF2-40B4-BE49-F238E27FC236}">
                <a16:creationId xmlns:a16="http://schemas.microsoft.com/office/drawing/2014/main" id="{50BFA7E9-47AC-B053-816E-E1BB2A33F48D}"/>
              </a:ext>
            </a:extLst>
          </p:cNvPr>
          <p:cNvSpPr/>
          <p:nvPr/>
        </p:nvSpPr>
        <p:spPr>
          <a:xfrm>
            <a:off x="673769" y="3467100"/>
            <a:ext cx="1452217" cy="355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layer2</a:t>
            </a:r>
          </a:p>
        </p:txBody>
      </p:sp>
      <p:sp>
        <p:nvSpPr>
          <p:cNvPr id="17" name="직사각형 16">
            <a:extLst>
              <a:ext uri="{FF2B5EF4-FFF2-40B4-BE49-F238E27FC236}">
                <a16:creationId xmlns:a16="http://schemas.microsoft.com/office/drawing/2014/main" id="{2A51B233-2C8C-22AE-A34A-84640F5C2CA7}"/>
              </a:ext>
            </a:extLst>
          </p:cNvPr>
          <p:cNvSpPr/>
          <p:nvPr/>
        </p:nvSpPr>
        <p:spPr>
          <a:xfrm>
            <a:off x="673769" y="5075923"/>
            <a:ext cx="1452217" cy="3556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layer3</a:t>
            </a:r>
          </a:p>
        </p:txBody>
      </p:sp>
    </p:spTree>
    <p:extLst>
      <p:ext uri="{BB962C8B-B14F-4D97-AF65-F5344CB8AC3E}">
        <p14:creationId xmlns:p14="http://schemas.microsoft.com/office/powerpoint/2010/main" val="3029506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82E36-CF2F-E2E7-C9B9-B845F443F24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E9F60DD2-E519-68D9-4DB3-C8B0A6E77BF4}"/>
              </a:ext>
            </a:extLst>
          </p:cNvPr>
          <p:cNvSpPr>
            <a:spLocks noGrp="1"/>
          </p:cNvSpPr>
          <p:nvPr>
            <p:ph type="ctrTitle"/>
          </p:nvPr>
        </p:nvSpPr>
        <p:spPr>
          <a:xfrm>
            <a:off x="152400" y="1061760"/>
            <a:ext cx="11874500" cy="2387600"/>
          </a:xfrm>
        </p:spPr>
        <p:txBody>
          <a:bodyPr>
            <a:normAutofit/>
          </a:bodyPr>
          <a:lstStyle/>
          <a:p>
            <a:pPr>
              <a:lnSpc>
                <a:spcPct val="120000"/>
              </a:lnSpc>
            </a:pPr>
            <a:r>
              <a:rPr lang="en-US" altLang="ko-KR" sz="3200" b="1" dirty="0"/>
              <a:t>Thank You</a:t>
            </a:r>
            <a:endParaRPr lang="ko-KR" altLang="en-US" sz="3200" dirty="0"/>
          </a:p>
        </p:txBody>
      </p:sp>
      <p:sp>
        <p:nvSpPr>
          <p:cNvPr id="6" name="TextBox 5">
            <a:extLst>
              <a:ext uri="{FF2B5EF4-FFF2-40B4-BE49-F238E27FC236}">
                <a16:creationId xmlns:a16="http://schemas.microsoft.com/office/drawing/2014/main" id="{3B287D12-96EF-DBAE-CD8C-70A09393228D}"/>
              </a:ext>
            </a:extLst>
          </p:cNvPr>
          <p:cNvSpPr txBox="1"/>
          <p:nvPr/>
        </p:nvSpPr>
        <p:spPr>
          <a:xfrm>
            <a:off x="335279" y="372706"/>
            <a:ext cx="4266537" cy="338554"/>
          </a:xfrm>
          <a:prstGeom prst="rect">
            <a:avLst/>
          </a:prstGeom>
          <a:noFill/>
        </p:spPr>
        <p:txBody>
          <a:bodyPr wrap="square" rtlCol="0">
            <a:spAutoFit/>
          </a:bodyPr>
          <a:lstStyle/>
          <a:p>
            <a:r>
              <a:rPr lang="en-US" altLang="ko-KR" sz="1600" b="1" dirty="0">
                <a:solidFill>
                  <a:schemeClr val="bg2">
                    <a:lumMod val="75000"/>
                  </a:schemeClr>
                </a:solidFill>
              </a:rPr>
              <a:t>2025.07.01 Lab Seminar</a:t>
            </a:r>
            <a:endParaRPr lang="ko-KR" altLang="en-US" sz="1600" b="1" dirty="0">
              <a:solidFill>
                <a:schemeClr val="bg2">
                  <a:lumMod val="75000"/>
                </a:schemeClr>
              </a:solidFill>
            </a:endParaRPr>
          </a:p>
        </p:txBody>
      </p:sp>
      <p:sp>
        <p:nvSpPr>
          <p:cNvPr id="5" name="직사각형 4">
            <a:extLst>
              <a:ext uri="{FF2B5EF4-FFF2-40B4-BE49-F238E27FC236}">
                <a16:creationId xmlns:a16="http://schemas.microsoft.com/office/drawing/2014/main" id="{DE00B22F-17A6-142D-4383-188B9EE23804}"/>
              </a:ext>
            </a:extLst>
          </p:cNvPr>
          <p:cNvSpPr/>
          <p:nvPr/>
        </p:nvSpPr>
        <p:spPr>
          <a:xfrm>
            <a:off x="0" y="6714759"/>
            <a:ext cx="12192000" cy="131039"/>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023539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DFB25-A009-0203-677D-44E13917DF30}"/>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E009F19F-3C1B-518C-9BCD-C181D296696B}"/>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Introduction</a:t>
            </a:r>
          </a:p>
        </p:txBody>
      </p:sp>
      <p:sp>
        <p:nvSpPr>
          <p:cNvPr id="7" name="직사각형 6">
            <a:extLst>
              <a:ext uri="{FF2B5EF4-FFF2-40B4-BE49-F238E27FC236}">
                <a16:creationId xmlns:a16="http://schemas.microsoft.com/office/drawing/2014/main" id="{E05A0E0B-5073-E776-A3CC-EFE33EC9D673}"/>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90D653A3-E419-A1DD-A073-6F5AFCA41F94}"/>
              </a:ext>
            </a:extLst>
          </p:cNvPr>
          <p:cNvSpPr/>
          <p:nvPr/>
        </p:nvSpPr>
        <p:spPr>
          <a:xfrm>
            <a:off x="428962" y="2510684"/>
            <a:ext cx="1723960" cy="142631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Human</a:t>
            </a:r>
          </a:p>
          <a:p>
            <a:pPr algn="ctr"/>
            <a:r>
              <a:rPr lang="en-US" dirty="0">
                <a:solidFill>
                  <a:schemeClr val="tx1"/>
                </a:solidFill>
              </a:rPr>
              <a:t>Reasoning</a:t>
            </a:r>
          </a:p>
        </p:txBody>
      </p:sp>
      <p:sp>
        <p:nvSpPr>
          <p:cNvPr id="23" name="직사각형 22">
            <a:extLst>
              <a:ext uri="{FF2B5EF4-FFF2-40B4-BE49-F238E27FC236}">
                <a16:creationId xmlns:a16="http://schemas.microsoft.com/office/drawing/2014/main" id="{61DD69AA-FDBC-6449-0830-99AAA53678F4}"/>
              </a:ext>
            </a:extLst>
          </p:cNvPr>
          <p:cNvSpPr/>
          <p:nvPr/>
        </p:nvSpPr>
        <p:spPr>
          <a:xfrm>
            <a:off x="5878286" y="2506171"/>
            <a:ext cx="3265714" cy="1424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Algorithmically Aligned</a:t>
            </a:r>
            <a:br>
              <a:rPr lang="en-US" b="1" dirty="0">
                <a:solidFill>
                  <a:schemeClr val="tx1"/>
                </a:solidFill>
              </a:rPr>
            </a:br>
            <a:r>
              <a:rPr lang="en-US" b="1" dirty="0">
                <a:solidFill>
                  <a:schemeClr val="tx1"/>
                </a:solidFill>
              </a:rPr>
              <a:t>Neural Network</a:t>
            </a:r>
          </a:p>
        </p:txBody>
      </p:sp>
      <p:grpSp>
        <p:nvGrpSpPr>
          <p:cNvPr id="13" name="그룹 12">
            <a:extLst>
              <a:ext uri="{FF2B5EF4-FFF2-40B4-BE49-F238E27FC236}">
                <a16:creationId xmlns:a16="http://schemas.microsoft.com/office/drawing/2014/main" id="{0B2610E8-BF3B-3B75-B018-846FBDD9DCFA}"/>
              </a:ext>
            </a:extLst>
          </p:cNvPr>
          <p:cNvGrpSpPr/>
          <p:nvPr/>
        </p:nvGrpSpPr>
        <p:grpSpPr>
          <a:xfrm>
            <a:off x="3153623" y="2513414"/>
            <a:ext cx="1723962" cy="1426317"/>
            <a:chOff x="3712226" y="1913783"/>
            <a:chExt cx="1437477" cy="1663225"/>
          </a:xfrm>
        </p:grpSpPr>
        <p:sp>
          <p:nvSpPr>
            <p:cNvPr id="22" name="직사각형 21">
              <a:extLst>
                <a:ext uri="{FF2B5EF4-FFF2-40B4-BE49-F238E27FC236}">
                  <a16:creationId xmlns:a16="http://schemas.microsoft.com/office/drawing/2014/main" id="{70204FFA-06E1-7D2C-93C0-453086E2E068}"/>
                </a:ext>
              </a:extLst>
            </p:cNvPr>
            <p:cNvSpPr/>
            <p:nvPr/>
          </p:nvSpPr>
          <p:spPr>
            <a:xfrm>
              <a:off x="3712228" y="1913783"/>
              <a:ext cx="1437475" cy="7595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MF</a:t>
              </a:r>
            </a:p>
          </p:txBody>
        </p:sp>
        <p:sp>
          <p:nvSpPr>
            <p:cNvPr id="12" name="직사각형 11">
              <a:extLst>
                <a:ext uri="{FF2B5EF4-FFF2-40B4-BE49-F238E27FC236}">
                  <a16:creationId xmlns:a16="http://schemas.microsoft.com/office/drawing/2014/main" id="{6E15787A-7030-BB01-78AB-532941826595}"/>
                </a:ext>
              </a:extLst>
            </p:cNvPr>
            <p:cNvSpPr/>
            <p:nvPr/>
          </p:nvSpPr>
          <p:spPr>
            <a:xfrm>
              <a:off x="3712226" y="2820683"/>
              <a:ext cx="1437475" cy="7563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MB</a:t>
              </a:r>
            </a:p>
          </p:txBody>
        </p:sp>
      </p:grpSp>
      <p:sp>
        <p:nvSpPr>
          <p:cNvPr id="16" name="직사각형 15">
            <a:extLst>
              <a:ext uri="{FF2B5EF4-FFF2-40B4-BE49-F238E27FC236}">
                <a16:creationId xmlns:a16="http://schemas.microsoft.com/office/drawing/2014/main" id="{077E9ED3-8AD4-ADC8-57D9-D3CA7705A946}"/>
              </a:ext>
            </a:extLst>
          </p:cNvPr>
          <p:cNvSpPr/>
          <p:nvPr/>
        </p:nvSpPr>
        <p:spPr>
          <a:xfrm>
            <a:off x="9760097" y="2506172"/>
            <a:ext cx="2112590" cy="142402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Message</a:t>
            </a:r>
            <a:br>
              <a:rPr lang="en-US" dirty="0">
                <a:solidFill>
                  <a:schemeClr val="tx1"/>
                </a:solidFill>
              </a:rPr>
            </a:br>
            <a:r>
              <a:rPr lang="en-US" dirty="0">
                <a:solidFill>
                  <a:schemeClr val="tx1"/>
                </a:solidFill>
              </a:rPr>
              <a:t>Passing</a:t>
            </a:r>
            <a:br>
              <a:rPr lang="en-US" dirty="0">
                <a:solidFill>
                  <a:schemeClr val="tx1"/>
                </a:solidFill>
              </a:rPr>
            </a:br>
            <a:r>
              <a:rPr lang="en-US" dirty="0">
                <a:solidFill>
                  <a:schemeClr val="tx1"/>
                </a:solidFill>
              </a:rPr>
              <a:t>Behavior</a:t>
            </a:r>
          </a:p>
        </p:txBody>
      </p:sp>
      <p:cxnSp>
        <p:nvCxnSpPr>
          <p:cNvPr id="27" name="직선 화살표 연결선 26">
            <a:extLst>
              <a:ext uri="{FF2B5EF4-FFF2-40B4-BE49-F238E27FC236}">
                <a16:creationId xmlns:a16="http://schemas.microsoft.com/office/drawing/2014/main" id="{6762D148-955E-7997-F55A-CFE311A4B8C2}"/>
              </a:ext>
            </a:extLst>
          </p:cNvPr>
          <p:cNvCxnSpPr>
            <a:cxnSpLocks/>
            <a:stCxn id="5" idx="3"/>
          </p:cNvCxnSpPr>
          <p:nvPr/>
        </p:nvCxnSpPr>
        <p:spPr>
          <a:xfrm flipV="1">
            <a:off x="2152922" y="3218184"/>
            <a:ext cx="965218" cy="56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a:extLst>
              <a:ext uri="{FF2B5EF4-FFF2-40B4-BE49-F238E27FC236}">
                <a16:creationId xmlns:a16="http://schemas.microsoft.com/office/drawing/2014/main" id="{D6909343-80DF-9D7E-BF66-D652C0383D0B}"/>
              </a:ext>
            </a:extLst>
          </p:cNvPr>
          <p:cNvCxnSpPr>
            <a:cxnSpLocks/>
            <a:endCxn id="23" idx="1"/>
          </p:cNvCxnSpPr>
          <p:nvPr/>
        </p:nvCxnSpPr>
        <p:spPr>
          <a:xfrm>
            <a:off x="4987636" y="3218185"/>
            <a:ext cx="8906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직선 화살표 연결선 29">
            <a:extLst>
              <a:ext uri="{FF2B5EF4-FFF2-40B4-BE49-F238E27FC236}">
                <a16:creationId xmlns:a16="http://schemas.microsoft.com/office/drawing/2014/main" id="{C806976A-79EF-08DD-6C5F-3C3312296A3F}"/>
              </a:ext>
            </a:extLst>
          </p:cNvPr>
          <p:cNvCxnSpPr>
            <a:cxnSpLocks/>
          </p:cNvCxnSpPr>
          <p:nvPr/>
        </p:nvCxnSpPr>
        <p:spPr>
          <a:xfrm flipV="1">
            <a:off x="9144000" y="3218184"/>
            <a:ext cx="616092" cy="83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직사각형 30">
            <a:extLst>
              <a:ext uri="{FF2B5EF4-FFF2-40B4-BE49-F238E27FC236}">
                <a16:creationId xmlns:a16="http://schemas.microsoft.com/office/drawing/2014/main" id="{7FD78C7D-5498-B028-760E-7D4C79117939}"/>
              </a:ext>
            </a:extLst>
          </p:cNvPr>
          <p:cNvSpPr/>
          <p:nvPr/>
        </p:nvSpPr>
        <p:spPr>
          <a:xfrm>
            <a:off x="2458720" y="4168472"/>
            <a:ext cx="9132812" cy="15508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RQ</a:t>
            </a:r>
            <a:r>
              <a:rPr lang="en-US" dirty="0">
                <a:solidFill>
                  <a:schemeClr val="tx1"/>
                </a:solidFill>
              </a:rPr>
              <a:t>: </a:t>
            </a:r>
            <a:r>
              <a:rPr lang="en-US" b="1" dirty="0">
                <a:solidFill>
                  <a:schemeClr val="tx1"/>
                </a:solidFill>
              </a:rPr>
              <a:t>How may an agent solve Bellman Optimality Eqn.?</a:t>
            </a:r>
            <a:br>
              <a:rPr lang="en-US" b="1" dirty="0">
                <a:solidFill>
                  <a:schemeClr val="tx1"/>
                </a:solidFill>
              </a:rPr>
            </a:br>
            <a:r>
              <a:rPr lang="en-US" b="1" dirty="0">
                <a:solidFill>
                  <a:schemeClr val="tx1"/>
                </a:solidFill>
              </a:rPr>
              <a:t>1) Rule-wise</a:t>
            </a:r>
            <a:r>
              <a:rPr lang="en-US" dirty="0">
                <a:solidFill>
                  <a:schemeClr val="tx1"/>
                </a:solidFill>
              </a:rPr>
              <a:t>: a unified agent that continuously moves between MF and MB variants</a:t>
            </a:r>
            <a:br>
              <a:rPr lang="en-US" dirty="0">
                <a:solidFill>
                  <a:schemeClr val="tx1"/>
                </a:solidFill>
              </a:rPr>
            </a:br>
            <a:r>
              <a:rPr lang="en-US" b="1" dirty="0">
                <a:solidFill>
                  <a:schemeClr val="tx1"/>
                </a:solidFill>
              </a:rPr>
              <a:t>2) Structure-wise</a:t>
            </a:r>
            <a:r>
              <a:rPr lang="en-US" dirty="0">
                <a:solidFill>
                  <a:schemeClr val="tx1"/>
                </a:solidFill>
              </a:rPr>
              <a:t>: with relaxed constraints on the rollout graph structure</a:t>
            </a:r>
          </a:p>
        </p:txBody>
      </p:sp>
    </p:spTree>
    <p:extLst>
      <p:ext uri="{BB962C8B-B14F-4D97-AF65-F5344CB8AC3E}">
        <p14:creationId xmlns:p14="http://schemas.microsoft.com/office/powerpoint/2010/main" val="33854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AB705-2FE1-6A85-E89F-1685DC1538CD}"/>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9940E92B-BAEE-E9A3-3AEB-E29FF1044B1D}"/>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Algorithmic Alignment </a:t>
            </a:r>
            <a:r>
              <a:rPr lang="en-US" altLang="ko-KR" sz="2800" dirty="0"/>
              <a:t>Idea</a:t>
            </a:r>
          </a:p>
        </p:txBody>
      </p:sp>
      <p:sp>
        <p:nvSpPr>
          <p:cNvPr id="7" name="직사각형 6">
            <a:extLst>
              <a:ext uri="{FF2B5EF4-FFF2-40B4-BE49-F238E27FC236}">
                <a16:creationId xmlns:a16="http://schemas.microsoft.com/office/drawing/2014/main" id="{21B0D458-5FC4-2B7D-895E-6C44DF15B574}"/>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내용 개체 틀 2">
            <a:extLst>
              <a:ext uri="{FF2B5EF4-FFF2-40B4-BE49-F238E27FC236}">
                <a16:creationId xmlns:a16="http://schemas.microsoft.com/office/drawing/2014/main" id="{05AA427B-DA0C-7CAB-1EB4-FC55E99D6E31}"/>
              </a:ext>
            </a:extLst>
          </p:cNvPr>
          <p:cNvSpPr>
            <a:spLocks noGrp="1"/>
          </p:cNvSpPr>
          <p:nvPr>
            <p:ph idx="1"/>
          </p:nvPr>
        </p:nvSpPr>
        <p:spPr>
          <a:xfrm>
            <a:off x="427382" y="1511730"/>
            <a:ext cx="11133221" cy="4351338"/>
          </a:xfrm>
        </p:spPr>
        <p:txBody>
          <a:bodyPr>
            <a:normAutofit/>
          </a:bodyPr>
          <a:lstStyle/>
          <a:p>
            <a:pPr marL="0" indent="0">
              <a:buNone/>
            </a:pPr>
            <a:endParaRPr lang="en-US" altLang="ko-KR" sz="2000" dirty="0"/>
          </a:p>
          <a:p>
            <a:pPr marL="0" indent="0">
              <a:buNone/>
            </a:pPr>
            <a:endParaRPr lang="en-US" altLang="ko-KR" sz="2000" dirty="0"/>
          </a:p>
          <a:p>
            <a:endParaRPr lang="en-US" altLang="ko-KR" sz="2000" dirty="0"/>
          </a:p>
          <a:p>
            <a:endParaRPr lang="en-US" altLang="ko-KR" sz="2000" dirty="0"/>
          </a:p>
        </p:txBody>
      </p:sp>
      <p:grpSp>
        <p:nvGrpSpPr>
          <p:cNvPr id="12" name="그룹 11">
            <a:extLst>
              <a:ext uri="{FF2B5EF4-FFF2-40B4-BE49-F238E27FC236}">
                <a16:creationId xmlns:a16="http://schemas.microsoft.com/office/drawing/2014/main" id="{7483259B-0F1B-EABA-FA5A-21A2EB9442EF}"/>
              </a:ext>
            </a:extLst>
          </p:cNvPr>
          <p:cNvGrpSpPr/>
          <p:nvPr/>
        </p:nvGrpSpPr>
        <p:grpSpPr>
          <a:xfrm>
            <a:off x="2761327" y="2650331"/>
            <a:ext cx="6465329" cy="1557338"/>
            <a:chOff x="3241247" y="2786062"/>
            <a:chExt cx="6465329" cy="1557338"/>
          </a:xfrm>
        </p:grpSpPr>
        <p:pic>
          <p:nvPicPr>
            <p:cNvPr id="4" name="그림 3">
              <a:extLst>
                <a:ext uri="{FF2B5EF4-FFF2-40B4-BE49-F238E27FC236}">
                  <a16:creationId xmlns:a16="http://schemas.microsoft.com/office/drawing/2014/main" id="{F101831D-3FE9-C47B-B3DC-296578BB771F}"/>
                </a:ext>
              </a:extLst>
            </p:cNvPr>
            <p:cNvPicPr>
              <a:picLocks noChangeAspect="1"/>
            </p:cNvPicPr>
            <p:nvPr/>
          </p:nvPicPr>
          <p:blipFill>
            <a:blip r:embed="rId3"/>
            <a:stretch>
              <a:fillRect/>
            </a:stretch>
          </p:blipFill>
          <p:spPr>
            <a:xfrm>
              <a:off x="5219700" y="2786062"/>
              <a:ext cx="4486876" cy="1557338"/>
            </a:xfrm>
            <a:prstGeom prst="rect">
              <a:avLst/>
            </a:prstGeom>
          </p:spPr>
        </p:pic>
        <p:sp>
          <p:nvSpPr>
            <p:cNvPr id="3" name="직사각형 2">
              <a:extLst>
                <a:ext uri="{FF2B5EF4-FFF2-40B4-BE49-F238E27FC236}">
                  <a16:creationId xmlns:a16="http://schemas.microsoft.com/office/drawing/2014/main" id="{3E49DE4A-2669-FF45-90D8-6BC6C6AB818E}"/>
                </a:ext>
              </a:extLst>
            </p:cNvPr>
            <p:cNvSpPr/>
            <p:nvPr/>
          </p:nvSpPr>
          <p:spPr>
            <a:xfrm>
              <a:off x="3241247" y="2808718"/>
              <a:ext cx="1723960" cy="4063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Value Iteration</a:t>
              </a:r>
            </a:p>
          </p:txBody>
        </p:sp>
        <p:sp>
          <p:nvSpPr>
            <p:cNvPr id="5" name="직사각형 4">
              <a:extLst>
                <a:ext uri="{FF2B5EF4-FFF2-40B4-BE49-F238E27FC236}">
                  <a16:creationId xmlns:a16="http://schemas.microsoft.com/office/drawing/2014/main" id="{A6E4993F-D88E-1884-7C4D-E0396809EEF1}"/>
                </a:ext>
              </a:extLst>
            </p:cNvPr>
            <p:cNvSpPr/>
            <p:nvPr/>
          </p:nvSpPr>
          <p:spPr>
            <a:xfrm>
              <a:off x="3241247" y="3785707"/>
              <a:ext cx="1723960" cy="40632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GNN Update</a:t>
              </a:r>
            </a:p>
          </p:txBody>
        </p:sp>
      </p:grpSp>
      <p:sp>
        <p:nvSpPr>
          <p:cNvPr id="13" name="직사각형 5">
            <a:extLst>
              <a:ext uri="{FF2B5EF4-FFF2-40B4-BE49-F238E27FC236}">
                <a16:creationId xmlns:a16="http://schemas.microsoft.com/office/drawing/2014/main" id="{79AD7BDD-10C4-DEF0-0CE5-92D229650F3C}"/>
              </a:ext>
            </a:extLst>
          </p:cNvPr>
          <p:cNvSpPr/>
          <p:nvPr/>
        </p:nvSpPr>
        <p:spPr>
          <a:xfrm>
            <a:off x="515936" y="6444798"/>
            <a:ext cx="11153179" cy="23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 [1] Li M., Littman M.L., (2021) Towards Sample Efficient Agents through Algorithmic Alignment, AAAI Student Abstract  </a:t>
            </a:r>
            <a:endParaRPr lang="ko-KR" altLang="en-US" sz="1200" dirty="0">
              <a:solidFill>
                <a:schemeClr val="tx1"/>
              </a:solidFill>
            </a:endParaRPr>
          </a:p>
        </p:txBody>
      </p:sp>
      <p:grpSp>
        <p:nvGrpSpPr>
          <p:cNvPr id="14" name="그룹 13">
            <a:extLst>
              <a:ext uri="{FF2B5EF4-FFF2-40B4-BE49-F238E27FC236}">
                <a16:creationId xmlns:a16="http://schemas.microsoft.com/office/drawing/2014/main" id="{1FF2EC03-C0D2-1CBD-28E1-F8FF05AE89DC}"/>
              </a:ext>
            </a:extLst>
          </p:cNvPr>
          <p:cNvGrpSpPr/>
          <p:nvPr/>
        </p:nvGrpSpPr>
        <p:grpSpPr>
          <a:xfrm>
            <a:off x="0" y="1"/>
            <a:ext cx="12192000" cy="355600"/>
            <a:chOff x="0" y="1"/>
            <a:chExt cx="9144000" cy="355600"/>
          </a:xfrm>
        </p:grpSpPr>
        <p:sp>
          <p:nvSpPr>
            <p:cNvPr id="15" name="직사각형 14">
              <a:extLst>
                <a:ext uri="{FF2B5EF4-FFF2-40B4-BE49-F238E27FC236}">
                  <a16:creationId xmlns:a16="http://schemas.microsoft.com/office/drawing/2014/main" id="{3F5B152E-71A6-4662-0EEE-C455C1BE14E5}"/>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16" name="직사각형 15">
              <a:extLst>
                <a:ext uri="{FF2B5EF4-FFF2-40B4-BE49-F238E27FC236}">
                  <a16:creationId xmlns:a16="http://schemas.microsoft.com/office/drawing/2014/main" id="{74E978CB-9C38-A812-A1F2-F406628A21BF}"/>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7" name="직사각형 16">
              <a:extLst>
                <a:ext uri="{FF2B5EF4-FFF2-40B4-BE49-F238E27FC236}">
                  <a16:creationId xmlns:a16="http://schemas.microsoft.com/office/drawing/2014/main" id="{872AE435-C743-77CD-47E1-7A1B5641DB4E}"/>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Tree>
    <p:extLst>
      <p:ext uri="{BB962C8B-B14F-4D97-AF65-F5344CB8AC3E}">
        <p14:creationId xmlns:p14="http://schemas.microsoft.com/office/powerpoint/2010/main" val="306993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B7D0-DBDA-BD67-6971-7F73C6EA3F71}"/>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214A48C9-B4B2-D5B2-6529-CFEABD608544}"/>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Algorithmic Alignment </a:t>
            </a:r>
            <a:r>
              <a:rPr lang="en-US" altLang="ko-KR" sz="2800" dirty="0"/>
              <a:t>Definition</a:t>
            </a:r>
            <a:endParaRPr lang="ko-KR" altLang="en-US" sz="2800" dirty="0"/>
          </a:p>
        </p:txBody>
      </p:sp>
      <p:sp>
        <p:nvSpPr>
          <p:cNvPr id="7" name="직사각형 6">
            <a:extLst>
              <a:ext uri="{FF2B5EF4-FFF2-40B4-BE49-F238E27FC236}">
                <a16:creationId xmlns:a16="http://schemas.microsoft.com/office/drawing/2014/main" id="{301299E3-4A00-740D-DF88-99AF7E585E0F}"/>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8" name="그룹 7">
            <a:extLst>
              <a:ext uri="{FF2B5EF4-FFF2-40B4-BE49-F238E27FC236}">
                <a16:creationId xmlns:a16="http://schemas.microsoft.com/office/drawing/2014/main" id="{C92346D0-10B2-19A4-F18B-8E52D357C4FA}"/>
              </a:ext>
            </a:extLst>
          </p:cNvPr>
          <p:cNvGrpSpPr/>
          <p:nvPr/>
        </p:nvGrpSpPr>
        <p:grpSpPr>
          <a:xfrm>
            <a:off x="0" y="1"/>
            <a:ext cx="12192000" cy="355600"/>
            <a:chOff x="0" y="1"/>
            <a:chExt cx="9144000" cy="355600"/>
          </a:xfrm>
        </p:grpSpPr>
        <p:sp>
          <p:nvSpPr>
            <p:cNvPr id="2" name="직사각형 1">
              <a:extLst>
                <a:ext uri="{FF2B5EF4-FFF2-40B4-BE49-F238E27FC236}">
                  <a16:creationId xmlns:a16="http://schemas.microsoft.com/office/drawing/2014/main" id="{AEFD8237-2AB7-C769-50DE-2675B80ADE3B}"/>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9" name="직사각형 8">
              <a:extLst>
                <a:ext uri="{FF2B5EF4-FFF2-40B4-BE49-F238E27FC236}">
                  <a16:creationId xmlns:a16="http://schemas.microsoft.com/office/drawing/2014/main" id="{FCD9E929-834D-999E-7BF3-D74736997144}"/>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0" name="직사각형 9">
              <a:extLst>
                <a:ext uri="{FF2B5EF4-FFF2-40B4-BE49-F238E27FC236}">
                  <a16:creationId xmlns:a16="http://schemas.microsoft.com/office/drawing/2014/main" id="{00E71EF2-2D7C-754D-C755-D6A6D1C1782D}"/>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pic>
        <p:nvPicPr>
          <p:cNvPr id="15" name="Picture 14">
            <a:extLst>
              <a:ext uri="{FF2B5EF4-FFF2-40B4-BE49-F238E27FC236}">
                <a16:creationId xmlns:a16="http://schemas.microsoft.com/office/drawing/2014/main" id="{4202FB7C-EF11-52DC-BA0D-A2C9E7DEAC38}"/>
              </a:ext>
            </a:extLst>
          </p:cNvPr>
          <p:cNvPicPr>
            <a:picLocks noChangeAspect="1"/>
          </p:cNvPicPr>
          <p:nvPr/>
        </p:nvPicPr>
        <p:blipFill>
          <a:blip r:embed="rId3"/>
          <a:stretch>
            <a:fillRect/>
          </a:stretch>
        </p:blipFill>
        <p:spPr>
          <a:xfrm>
            <a:off x="1855177" y="2419024"/>
            <a:ext cx="8627041" cy="1943357"/>
          </a:xfrm>
          <a:prstGeom prst="rect">
            <a:avLst/>
          </a:prstGeom>
        </p:spPr>
      </p:pic>
      <p:pic>
        <p:nvPicPr>
          <p:cNvPr id="16" name="Picture 16">
            <a:extLst>
              <a:ext uri="{FF2B5EF4-FFF2-40B4-BE49-F238E27FC236}">
                <a16:creationId xmlns:a16="http://schemas.microsoft.com/office/drawing/2014/main" id="{B65986E9-7D74-EAE9-075F-4E02D411AFA6}"/>
              </a:ext>
            </a:extLst>
          </p:cNvPr>
          <p:cNvPicPr>
            <a:picLocks noChangeAspect="1"/>
          </p:cNvPicPr>
          <p:nvPr/>
        </p:nvPicPr>
        <p:blipFill>
          <a:blip r:embed="rId4"/>
          <a:stretch>
            <a:fillRect/>
          </a:stretch>
        </p:blipFill>
        <p:spPr>
          <a:xfrm>
            <a:off x="1855177" y="4783736"/>
            <a:ext cx="8608224" cy="1000206"/>
          </a:xfrm>
          <a:prstGeom prst="rect">
            <a:avLst/>
          </a:prstGeom>
        </p:spPr>
      </p:pic>
      <p:sp>
        <p:nvSpPr>
          <p:cNvPr id="28" name="내용 개체 틀 2">
            <a:extLst>
              <a:ext uri="{FF2B5EF4-FFF2-40B4-BE49-F238E27FC236}">
                <a16:creationId xmlns:a16="http://schemas.microsoft.com/office/drawing/2014/main" id="{184EEB69-ACDD-6C0D-8992-FE7085450D6A}"/>
              </a:ext>
            </a:extLst>
          </p:cNvPr>
          <p:cNvSpPr>
            <a:spLocks noGrp="1"/>
          </p:cNvSpPr>
          <p:nvPr>
            <p:ph idx="1"/>
          </p:nvPr>
        </p:nvSpPr>
        <p:spPr>
          <a:xfrm>
            <a:off x="427382" y="1511730"/>
            <a:ext cx="11133221" cy="4351338"/>
          </a:xfrm>
        </p:spPr>
        <p:txBody>
          <a:bodyPr>
            <a:normAutofit/>
          </a:bodyPr>
          <a:lstStyle/>
          <a:p>
            <a:r>
              <a:rPr lang="en-US" altLang="ko-KR" sz="2000" dirty="0"/>
              <a:t>Xu et al. (2020) [1] established </a:t>
            </a:r>
            <a:r>
              <a:rPr lang="en-US" altLang="ko-KR" sz="2000" b="1" dirty="0"/>
              <a:t>formal definition for algorithmic alignment </a:t>
            </a:r>
            <a:r>
              <a:rPr lang="en-US" altLang="ko-KR" sz="2000" dirty="0"/>
              <a:t>based on </a:t>
            </a:r>
            <a:br>
              <a:rPr lang="en-US" altLang="ko-KR" sz="2000" dirty="0"/>
            </a:br>
            <a:r>
              <a:rPr lang="en-US" altLang="ko-KR" sz="2000" dirty="0"/>
              <a:t>PAC learning framework [2]</a:t>
            </a:r>
          </a:p>
        </p:txBody>
      </p:sp>
      <p:sp>
        <p:nvSpPr>
          <p:cNvPr id="14" name="직사각형 5">
            <a:extLst>
              <a:ext uri="{FF2B5EF4-FFF2-40B4-BE49-F238E27FC236}">
                <a16:creationId xmlns:a16="http://schemas.microsoft.com/office/drawing/2014/main" id="{C2E17ED1-8B61-9368-2D5A-50F2BA70C7A2}"/>
              </a:ext>
            </a:extLst>
          </p:cNvPr>
          <p:cNvSpPr/>
          <p:nvPr/>
        </p:nvSpPr>
        <p:spPr>
          <a:xfrm>
            <a:off x="515936" y="6444798"/>
            <a:ext cx="11153179" cy="23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 [1] Xu, K., Li, J., Zhang, M., Du, S.S., </a:t>
            </a:r>
            <a:r>
              <a:rPr lang="en-US" sz="1200" dirty="0" err="1">
                <a:solidFill>
                  <a:schemeClr val="tx1"/>
                </a:solidFill>
                <a:latin typeface="Arial" panose="020B0604020202020204" pitchFamily="34" charset="0"/>
                <a:cs typeface="Arial" panose="020B0604020202020204" pitchFamily="34" charset="0"/>
              </a:rPr>
              <a:t>Kawarabayashi</a:t>
            </a:r>
            <a:r>
              <a:rPr lang="en-US" sz="1200" dirty="0">
                <a:solidFill>
                  <a:schemeClr val="tx1"/>
                </a:solidFill>
                <a:latin typeface="Arial" panose="020B0604020202020204" pitchFamily="34" charset="0"/>
                <a:cs typeface="Arial" panose="020B0604020202020204" pitchFamily="34" charset="0"/>
              </a:rPr>
              <a:t>, K., </a:t>
            </a:r>
            <a:r>
              <a:rPr lang="en-US" sz="1200" dirty="0" err="1">
                <a:solidFill>
                  <a:schemeClr val="tx1"/>
                </a:solidFill>
                <a:latin typeface="Arial" panose="020B0604020202020204" pitchFamily="34" charset="0"/>
                <a:cs typeface="Arial" panose="020B0604020202020204" pitchFamily="34" charset="0"/>
              </a:rPr>
              <a:t>Jegelka</a:t>
            </a:r>
            <a:r>
              <a:rPr lang="en-US" sz="1200" dirty="0">
                <a:solidFill>
                  <a:schemeClr val="tx1"/>
                </a:solidFill>
                <a:latin typeface="Arial" panose="020B0604020202020204" pitchFamily="34" charset="0"/>
                <a:cs typeface="Arial" panose="020B0604020202020204" pitchFamily="34" charset="0"/>
              </a:rPr>
              <a:t>, S. (2020). What Can Neural Networks Reason About?, ICLR (</a:t>
            </a:r>
            <a:r>
              <a:rPr lang="en-US" sz="1200" dirty="0">
                <a:solidFill>
                  <a:schemeClr val="tx1"/>
                </a:solidFill>
                <a:latin typeface="Arial" panose="020B0604020202020204" pitchFamily="34" charset="0"/>
                <a:cs typeface="Arial" panose="020B0604020202020204" pitchFamily="34" charset="0"/>
                <a:hlinkClick r:id="rId5"/>
              </a:rPr>
              <a:t>https://arxiv.org/pdf/1905.13211</a:t>
            </a:r>
            <a:r>
              <a:rPr lang="en-US" sz="1200" dirty="0">
                <a:solidFill>
                  <a:schemeClr val="tx1"/>
                </a:solidFill>
                <a:latin typeface="Arial" panose="020B0604020202020204" pitchFamily="34" charset="0"/>
                <a:cs typeface="Arial" panose="020B0604020202020204" pitchFamily="34" charset="0"/>
              </a:rPr>
              <a:t>)</a:t>
            </a:r>
            <a:br>
              <a:rPr lang="en-US" sz="1200" dirty="0">
                <a:solidFill>
                  <a:schemeClr val="tx1"/>
                </a:solidFill>
                <a:latin typeface="Arial" panose="020B0604020202020204" pitchFamily="34" charset="0"/>
                <a:cs typeface="Arial" panose="020B0604020202020204" pitchFamily="34" charset="0"/>
              </a:rPr>
            </a:br>
            <a:r>
              <a:rPr lang="en-US" sz="1200" dirty="0">
                <a:solidFill>
                  <a:schemeClr val="tx1"/>
                </a:solidFill>
                <a:latin typeface="Arial" panose="020B0604020202020204" pitchFamily="34" charset="0"/>
                <a:cs typeface="Arial" panose="020B0604020202020204" pitchFamily="34" charset="0"/>
              </a:rPr>
              <a:t> [2] Valiant, L. (1984) A theory of the learnable,. In Proceedings of the sixteenth annual ACM </a:t>
            </a:r>
            <a:r>
              <a:rPr lang="en-US" sz="1200" dirty="0" err="1">
                <a:solidFill>
                  <a:schemeClr val="tx1"/>
                </a:solidFill>
                <a:latin typeface="Arial" panose="020B0604020202020204" pitchFamily="34" charset="0"/>
                <a:cs typeface="Arial" panose="020B0604020202020204" pitchFamily="34" charset="0"/>
              </a:rPr>
              <a:t>symposiumon</a:t>
            </a:r>
            <a:r>
              <a:rPr lang="en-US" sz="1200" dirty="0">
                <a:solidFill>
                  <a:schemeClr val="tx1"/>
                </a:solidFill>
                <a:latin typeface="Arial" panose="020B0604020202020204" pitchFamily="34" charset="0"/>
                <a:cs typeface="Arial" panose="020B0604020202020204" pitchFamily="34" charset="0"/>
              </a:rPr>
              <a:t> Theory of computing</a:t>
            </a:r>
            <a:endParaRPr lang="ko-KR" altLang="en-US" sz="1200" dirty="0">
              <a:solidFill>
                <a:schemeClr val="tx1"/>
              </a:solidFill>
            </a:endParaRPr>
          </a:p>
        </p:txBody>
      </p:sp>
      <p:cxnSp>
        <p:nvCxnSpPr>
          <p:cNvPr id="4" name="직선 연결선 3">
            <a:extLst>
              <a:ext uri="{FF2B5EF4-FFF2-40B4-BE49-F238E27FC236}">
                <a16:creationId xmlns:a16="http://schemas.microsoft.com/office/drawing/2014/main" id="{EB0D1EE1-6891-C601-1498-F2D0765D6B79}"/>
              </a:ext>
            </a:extLst>
          </p:cNvPr>
          <p:cNvCxnSpPr/>
          <p:nvPr/>
        </p:nvCxnSpPr>
        <p:spPr>
          <a:xfrm>
            <a:off x="5135526" y="3508744"/>
            <a:ext cx="3455581" cy="0"/>
          </a:xfrm>
          <a:prstGeom prst="line">
            <a:avLst/>
          </a:prstGeom>
          <a:ln w="28575">
            <a:solidFill>
              <a:srgbClr val="0102F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직선 연결선 4">
            <a:extLst>
              <a:ext uri="{FF2B5EF4-FFF2-40B4-BE49-F238E27FC236}">
                <a16:creationId xmlns:a16="http://schemas.microsoft.com/office/drawing/2014/main" id="{7B076FDF-EDED-AD3D-41BF-B16FEF745CDB}"/>
              </a:ext>
            </a:extLst>
          </p:cNvPr>
          <p:cNvCxnSpPr/>
          <p:nvPr/>
        </p:nvCxnSpPr>
        <p:spPr>
          <a:xfrm>
            <a:off x="4479852" y="4033283"/>
            <a:ext cx="3455581" cy="0"/>
          </a:xfrm>
          <a:prstGeom prst="line">
            <a:avLst/>
          </a:prstGeom>
          <a:ln w="28575">
            <a:solidFill>
              <a:srgbClr val="0102F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6">
            <a:extLst>
              <a:ext uri="{FF2B5EF4-FFF2-40B4-BE49-F238E27FC236}">
                <a16:creationId xmlns:a16="http://schemas.microsoft.com/office/drawing/2014/main" id="{F9470ACA-3281-DEC0-C97B-B8021CF7C804}"/>
              </a:ext>
            </a:extLst>
          </p:cNvPr>
          <p:cNvCxnSpPr>
            <a:cxnSpLocks/>
          </p:cNvCxnSpPr>
          <p:nvPr/>
        </p:nvCxnSpPr>
        <p:spPr>
          <a:xfrm>
            <a:off x="4214037" y="5553739"/>
            <a:ext cx="6173972" cy="0"/>
          </a:xfrm>
          <a:prstGeom prst="line">
            <a:avLst/>
          </a:prstGeom>
          <a:ln w="28575">
            <a:solidFill>
              <a:srgbClr val="0102F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직선 연결선 18">
            <a:extLst>
              <a:ext uri="{FF2B5EF4-FFF2-40B4-BE49-F238E27FC236}">
                <a16:creationId xmlns:a16="http://schemas.microsoft.com/office/drawing/2014/main" id="{AF75DD02-98D6-941B-47EE-15E114614E8F}"/>
              </a:ext>
            </a:extLst>
          </p:cNvPr>
          <p:cNvCxnSpPr>
            <a:cxnSpLocks/>
          </p:cNvCxnSpPr>
          <p:nvPr/>
        </p:nvCxnSpPr>
        <p:spPr>
          <a:xfrm>
            <a:off x="1855177" y="5863068"/>
            <a:ext cx="7958674" cy="0"/>
          </a:xfrm>
          <a:prstGeom prst="line">
            <a:avLst/>
          </a:prstGeom>
          <a:ln w="28575">
            <a:solidFill>
              <a:srgbClr val="0102F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630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BAAD2-ACDE-A5FA-E5F1-01F56A68780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내용 개체 틀 2">
                <a:extLst>
                  <a:ext uri="{FF2B5EF4-FFF2-40B4-BE49-F238E27FC236}">
                    <a16:creationId xmlns:a16="http://schemas.microsoft.com/office/drawing/2014/main" id="{F6BCDE1A-BD70-CED5-91FB-6300828733C7}"/>
                  </a:ext>
                </a:extLst>
              </p:cNvPr>
              <p:cNvSpPr>
                <a:spLocks noGrp="1"/>
              </p:cNvSpPr>
              <p:nvPr>
                <p:ph idx="1"/>
              </p:nvPr>
            </p:nvSpPr>
            <p:spPr>
              <a:xfrm>
                <a:off x="427382" y="1511730"/>
                <a:ext cx="11379607" cy="4976156"/>
              </a:xfrm>
            </p:spPr>
            <p:txBody>
              <a:bodyPr>
                <a:noAutofit/>
              </a:bodyPr>
              <a:lstStyle/>
              <a:p>
                <a:r>
                  <a:rPr lang="en-US" altLang="ko-KR" sz="2000" dirty="0"/>
                  <a:t>If neural network </a:t>
                </a:r>
                <a14:m>
                  <m:oMath xmlns:m="http://schemas.openxmlformats.org/officeDocument/2006/math">
                    <m:r>
                      <a:rPr lang="en-US" altLang="ko-KR" sz="2000" b="0" i="1" smtClean="0">
                        <a:latin typeface="Cambria Math" panose="02040503050406030204" pitchFamily="18" charset="0"/>
                      </a:rPr>
                      <m:t>𝑁</m:t>
                    </m:r>
                    <m:r>
                      <a:rPr lang="en-US" altLang="ko-KR" sz="2000" i="1">
                        <a:latin typeface="Cambria Math" panose="02040503050406030204" pitchFamily="18" charset="0"/>
                      </a:rPr>
                      <m:t> </m:t>
                    </m:r>
                  </m:oMath>
                </a14:m>
                <a:r>
                  <a:rPr lang="en-US" altLang="ko-KR" sz="2000" dirty="0"/>
                  <a:t>and a function </a:t>
                </a:r>
                <a14:m>
                  <m:oMath xmlns:m="http://schemas.openxmlformats.org/officeDocument/2006/math">
                    <m:r>
                      <a:rPr lang="en-US" altLang="ko-KR" sz="2000" b="0" i="1" smtClean="0">
                        <a:latin typeface="Cambria Math" panose="02040503050406030204" pitchFamily="18" charset="0"/>
                      </a:rPr>
                      <m:t>𝑔</m:t>
                    </m:r>
                  </m:oMath>
                </a14:m>
                <a:r>
                  <a:rPr lang="en-US" altLang="ko-KR" sz="2000" dirty="0"/>
                  <a:t> are </a:t>
                </a:r>
                <a14:m>
                  <m:oMath xmlns:m="http://schemas.openxmlformats.org/officeDocument/2006/math">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𝑀</m:t>
                        </m:r>
                        <m:r>
                          <a:rPr lang="en-US" altLang="ko-KR" sz="2000" b="0" i="1" smtClean="0">
                            <a:latin typeface="Cambria Math" panose="02040503050406030204" pitchFamily="18" charset="0"/>
                          </a:rPr>
                          <m:t>,</m:t>
                        </m:r>
                        <m:r>
                          <a:rPr lang="ko-KR" altLang="en-US" sz="2000" b="0" i="1" smtClean="0">
                            <a:latin typeface="Cambria Math" panose="02040503050406030204" pitchFamily="18" charset="0"/>
                          </a:rPr>
                          <m:t>𝜀</m:t>
                        </m:r>
                        <m:r>
                          <a:rPr lang="en-US" altLang="ko-KR" sz="2000" b="0" i="1" smtClean="0">
                            <a:latin typeface="Cambria Math" panose="02040503050406030204" pitchFamily="18" charset="0"/>
                          </a:rPr>
                          <m:t>, </m:t>
                        </m:r>
                        <m:r>
                          <a:rPr lang="ko-KR" altLang="en-US" sz="2000" b="0" i="1" smtClean="0">
                            <a:latin typeface="Cambria Math" panose="02040503050406030204" pitchFamily="18" charset="0"/>
                          </a:rPr>
                          <m:t>𝛿</m:t>
                        </m:r>
                      </m:e>
                    </m:d>
                  </m:oMath>
                </a14:m>
                <a:r>
                  <a:rPr lang="en-US" altLang="ko-KR" sz="2000" dirty="0"/>
                  <a:t>-algorithmically aligned via </a:t>
                </a:r>
                <a14:m>
                  <m:oMath xmlns:m="http://schemas.openxmlformats.org/officeDocument/2006/math">
                    <m:sSub>
                      <m:sSubPr>
                        <m:ctrlPr>
                          <a:rPr lang="en-US" altLang="ko-KR" sz="2000" i="1" smtClean="0">
                            <a:latin typeface="Cambria Math" panose="02040503050406030204" pitchFamily="18" charset="0"/>
                          </a:rPr>
                        </m:ctrlPr>
                      </m:sSubPr>
                      <m:e>
                        <m:r>
                          <a:rPr lang="en-US" altLang="ko-KR" sz="2000" b="0" i="1" smtClean="0">
                            <a:latin typeface="Cambria Math" panose="02040503050406030204" pitchFamily="18" charset="0"/>
                          </a:rPr>
                          <m:t>𝑓</m:t>
                        </m:r>
                      </m:e>
                      <m:sub>
                        <m:r>
                          <a:rPr lang="en-US" altLang="ko-KR" sz="2000" b="0" i="1" smtClean="0">
                            <a:latin typeface="Cambria Math" panose="02040503050406030204" pitchFamily="18" charset="0"/>
                          </a:rPr>
                          <m:t>𝑖</m:t>
                        </m:r>
                      </m:sub>
                    </m:sSub>
                    <m:r>
                      <a:rPr lang="en-US" altLang="ko-KR" sz="2000" b="0" i="1" smtClean="0">
                        <a:latin typeface="Cambria Math" panose="02040503050406030204" pitchFamily="18" charset="0"/>
                      </a:rPr>
                      <m:t> </m:t>
                    </m:r>
                    <m:r>
                      <a:rPr lang="en-US" altLang="ko-KR" sz="2000" b="0" i="1" smtClean="0">
                        <a:latin typeface="Cambria Math" panose="02040503050406030204" pitchFamily="18" charset="0"/>
                      </a:rPr>
                      <m:t>𝑖</m:t>
                    </m:r>
                    <m:r>
                      <a:rPr lang="en-US" altLang="ko-KR" sz="2000" b="0" i="1" smtClean="0">
                        <a:latin typeface="Cambria Math" panose="02040503050406030204" pitchFamily="18" charset="0"/>
                      </a:rPr>
                      <m:t> ∈</m:t>
                    </m:r>
                    <m:r>
                      <a:rPr lang="en-US" altLang="ko-KR" sz="2000" b="0" i="0" smtClean="0">
                        <a:latin typeface="Cambria Math" panose="02040503050406030204" pitchFamily="18" charset="0"/>
                        <a:ea typeface="Cambria Math" panose="02040503050406030204" pitchFamily="18" charset="0"/>
                      </a:rPr>
                      <m:t>[</m:t>
                    </m:r>
                    <m:r>
                      <m:rPr>
                        <m:sty m:val="p"/>
                      </m:rPr>
                      <a:rPr lang="en-US" altLang="ko-KR" sz="2000" b="0" i="0" smtClean="0">
                        <a:latin typeface="Cambria Math" panose="02040503050406030204" pitchFamily="18" charset="0"/>
                        <a:ea typeface="Cambria Math" panose="02040503050406030204" pitchFamily="18" charset="0"/>
                      </a:rPr>
                      <m:t>n</m:t>
                    </m:r>
                    <m:r>
                      <a:rPr lang="en-US" altLang="ko-KR" sz="2000" b="0" i="0" smtClean="0">
                        <a:latin typeface="Cambria Math" panose="02040503050406030204" pitchFamily="18" charset="0"/>
                        <a:ea typeface="Cambria Math" panose="02040503050406030204" pitchFamily="18" charset="0"/>
                      </a:rPr>
                      <m:t>]</m:t>
                    </m:r>
                  </m:oMath>
                </a14:m>
                <a:r>
                  <a:rPr lang="en-US" altLang="ko-KR" sz="2000" dirty="0"/>
                  <a:t>,</a:t>
                </a:r>
                <a:br>
                  <a:rPr lang="en-US" altLang="ko-KR" sz="2000" dirty="0"/>
                </a:br>
                <a14:m>
                  <m:oMath xmlns:m="http://schemas.openxmlformats.org/officeDocument/2006/math">
                    <m:r>
                      <a:rPr lang="en-US" altLang="ko-KR" sz="2000" i="1">
                        <a:latin typeface="Cambria Math" panose="02040503050406030204" pitchFamily="18" charset="0"/>
                      </a:rPr>
                      <m:t>𝑔</m:t>
                    </m:r>
                  </m:oMath>
                </a14:m>
                <a:r>
                  <a:rPr lang="en-US" altLang="ko-KR" sz="2000" dirty="0"/>
                  <a:t> is </a:t>
                </a:r>
                <a14:m>
                  <m:oMath xmlns:m="http://schemas.openxmlformats.org/officeDocument/2006/math">
                    <m:d>
                      <m:dPr>
                        <m:ctrlPr>
                          <a:rPr lang="en-US" altLang="ko-KR" sz="2000" i="1">
                            <a:latin typeface="Cambria Math" panose="02040503050406030204" pitchFamily="18" charset="0"/>
                          </a:rPr>
                        </m:ctrlPr>
                      </m:dPr>
                      <m:e>
                        <m:r>
                          <a:rPr lang="en-US" altLang="ko-KR" sz="2000" i="1">
                            <a:latin typeface="Cambria Math" panose="02040503050406030204" pitchFamily="18" charset="0"/>
                          </a:rPr>
                          <m:t>𝑀</m:t>
                        </m:r>
                        <m:r>
                          <a:rPr lang="en-US" altLang="ko-KR" sz="2000" i="1">
                            <a:latin typeface="Cambria Math" panose="02040503050406030204" pitchFamily="18" charset="0"/>
                          </a:rPr>
                          <m:t>, </m:t>
                        </m:r>
                        <m:r>
                          <a:rPr lang="en-US" altLang="ko-KR" sz="2000" i="1">
                            <a:latin typeface="Cambria Math" panose="02040503050406030204" pitchFamily="18" charset="0"/>
                          </a:rPr>
                          <m:t>𝑂</m:t>
                        </m:r>
                        <m:d>
                          <m:dPr>
                            <m:ctrlPr>
                              <a:rPr lang="en-US" altLang="ko-KR" sz="2000" i="1">
                                <a:latin typeface="Cambria Math" panose="02040503050406030204" pitchFamily="18" charset="0"/>
                              </a:rPr>
                            </m:ctrlPr>
                          </m:dPr>
                          <m:e>
                            <m:r>
                              <a:rPr lang="ko-KR" altLang="en-US" sz="2000" i="1">
                                <a:latin typeface="Cambria Math" panose="02040503050406030204" pitchFamily="18" charset="0"/>
                              </a:rPr>
                              <m:t>𝜀</m:t>
                            </m:r>
                          </m:e>
                        </m:d>
                        <m:r>
                          <a:rPr lang="en-US" altLang="ko-KR" sz="2000" i="1">
                            <a:latin typeface="Cambria Math" panose="02040503050406030204" pitchFamily="18" charset="0"/>
                          </a:rPr>
                          <m:t>, </m:t>
                        </m:r>
                        <m:r>
                          <a:rPr lang="en-US" altLang="ko-KR" sz="2000" i="1">
                            <a:latin typeface="Cambria Math" panose="02040503050406030204" pitchFamily="18" charset="0"/>
                          </a:rPr>
                          <m:t>𝑂</m:t>
                        </m:r>
                        <m:d>
                          <m:dPr>
                            <m:ctrlPr>
                              <a:rPr lang="en-US" altLang="ko-KR" sz="2000" i="1">
                                <a:latin typeface="Cambria Math" panose="02040503050406030204" pitchFamily="18" charset="0"/>
                              </a:rPr>
                            </m:ctrlPr>
                          </m:dPr>
                          <m:e>
                            <m:r>
                              <a:rPr lang="ko-KR" altLang="en-US" sz="2000" i="1">
                                <a:latin typeface="Cambria Math" panose="02040503050406030204" pitchFamily="18" charset="0"/>
                              </a:rPr>
                              <m:t>𝛿</m:t>
                            </m:r>
                          </m:e>
                        </m:d>
                      </m:e>
                    </m:d>
                  </m:oMath>
                </a14:m>
                <a:r>
                  <a:rPr lang="en-US" altLang="ko-KR" sz="2000" dirty="0"/>
                  <a:t>-learnable by </a:t>
                </a:r>
                <a14:m>
                  <m:oMath xmlns:m="http://schemas.openxmlformats.org/officeDocument/2006/math">
                    <m:r>
                      <a:rPr lang="en-US" altLang="ko-KR" sz="2000" i="1">
                        <a:latin typeface="Cambria Math" panose="02040503050406030204" pitchFamily="18" charset="0"/>
                      </a:rPr>
                      <m:t>𝑁</m:t>
                    </m:r>
                    <m:r>
                      <a:rPr lang="en-US" altLang="ko-KR" sz="2000" b="0" i="1" smtClean="0">
                        <a:latin typeface="Cambria Math" panose="02040503050406030204" pitchFamily="18" charset="0"/>
                      </a:rPr>
                      <m:t> </m:t>
                    </m:r>
                  </m:oMath>
                </a14:m>
                <a:r>
                  <a:rPr lang="en-US" altLang="ko-KR" sz="2000" dirty="0"/>
                  <a:t>if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 </m:t>
                    </m:r>
                  </m:oMath>
                </a14:m>
                <a:r>
                  <a:rPr lang="en-US" altLang="ko-KR" sz="2000" dirty="0"/>
                  <a:t>satisfies stability, sequential learning and </a:t>
                </a:r>
                <a:r>
                  <a:rPr lang="en-US" altLang="ko-KR" sz="2000" dirty="0" err="1"/>
                  <a:t>Lipschitzness</a:t>
                </a:r>
                <a:r>
                  <a:rPr lang="en-US" altLang="ko-KR" sz="2000" dirty="0"/>
                  <a:t> conditions</a:t>
                </a:r>
                <a:endParaRPr lang="en-US" altLang="ko-KR" sz="2000" b="1" dirty="0"/>
              </a:p>
              <a:p>
                <a:endParaRPr lang="en-US" altLang="ko-KR" sz="2000" b="1" dirty="0"/>
              </a:p>
              <a:p>
                <a:endParaRPr lang="en-US" altLang="ko-KR" sz="2000" b="1" dirty="0"/>
              </a:p>
              <a:p>
                <a:endParaRPr lang="en-US" altLang="ko-KR" sz="2000" b="1" dirty="0"/>
              </a:p>
              <a:p>
                <a:endParaRPr lang="en-US" altLang="ko-KR" sz="2000" b="1" dirty="0"/>
              </a:p>
              <a:p>
                <a:endParaRPr lang="en-US" altLang="ko-KR" sz="2000" b="1" dirty="0"/>
              </a:p>
              <a:p>
                <a:endParaRPr lang="en-US" altLang="ko-KR" sz="2000" b="1" dirty="0"/>
              </a:p>
              <a:p>
                <a:pPr marL="0" indent="0">
                  <a:buNone/>
                </a:pPr>
                <a:endParaRPr lang="en-US" altLang="ko-KR" sz="2000" b="1" dirty="0"/>
              </a:p>
              <a:p>
                <a:pPr marL="0" indent="0">
                  <a:buNone/>
                </a:pPr>
                <a:endParaRPr lang="en-US" altLang="ko-KR" sz="2000" b="1" dirty="0"/>
              </a:p>
              <a:p>
                <a:pPr marL="0" indent="0">
                  <a:buNone/>
                </a:pPr>
                <a:r>
                  <a:rPr lang="en-US" altLang="ko-KR" sz="2000" dirty="0"/>
                  <a:t>   ⇒ </a:t>
                </a:r>
                <a:r>
                  <a:rPr lang="en-US" altLang="ko-KR" sz="2000" b="1" dirty="0"/>
                  <a:t>The more algorithmically aligned a function is, </a:t>
                </a:r>
                <a:br>
                  <a:rPr lang="en-US" altLang="ko-KR" sz="2000" b="1" dirty="0"/>
                </a:br>
                <a:r>
                  <a:rPr lang="en-US" altLang="ko-KR" sz="2000" b="1" dirty="0"/>
                  <a:t>       the less data is needed to reach the same accuracy </a:t>
                </a:r>
                <a:r>
                  <a:rPr lang="en-US" altLang="ko-KR" sz="2000" dirty="0"/>
                  <a:t>for </a:t>
                </a:r>
                <a:r>
                  <a:rPr lang="en-US" altLang="ko-KR" sz="2000" b="1" dirty="0"/>
                  <a:t>approximating an algorithm</a:t>
                </a:r>
                <a:br>
                  <a:rPr lang="en-US" altLang="ko-KR" sz="2000" b="1" dirty="0"/>
                </a:br>
                <a:r>
                  <a:rPr lang="en-US" altLang="ko-KR" sz="2000" b="1" dirty="0"/>
                  <a:t>       </a:t>
                </a:r>
                <a:r>
                  <a:rPr lang="en-US" altLang="ko-KR" sz="2000" dirty="0"/>
                  <a:t>(good/natural inductive bias for algorithm imitation)</a:t>
                </a:r>
                <a:r>
                  <a:rPr lang="en-US" altLang="ko-KR" sz="2000" b="1" dirty="0"/>
                  <a:t> </a:t>
                </a:r>
              </a:p>
              <a:p>
                <a:endParaRPr lang="en-US" altLang="ko-KR" sz="2000" b="1" dirty="0"/>
              </a:p>
              <a:p>
                <a:endParaRPr lang="en-US" altLang="ko-KR" sz="2000" b="1" dirty="0"/>
              </a:p>
              <a:p>
                <a:endParaRPr lang="en-US" altLang="ko-KR" sz="2000" b="1" dirty="0"/>
              </a:p>
              <a:p>
                <a:endParaRPr lang="en-US" altLang="ko-KR" sz="2000" b="1" dirty="0"/>
              </a:p>
              <a:p>
                <a:pPr marL="0" indent="0">
                  <a:buNone/>
                </a:pPr>
                <a:endParaRPr lang="en-US" altLang="ko-KR" sz="2000" b="1" dirty="0"/>
              </a:p>
            </p:txBody>
          </p:sp>
        </mc:Choice>
        <mc:Fallback xmlns="">
          <p:sp>
            <p:nvSpPr>
              <p:cNvPr id="28" name="내용 개체 틀 2">
                <a:extLst>
                  <a:ext uri="{FF2B5EF4-FFF2-40B4-BE49-F238E27FC236}">
                    <a16:creationId xmlns:a16="http://schemas.microsoft.com/office/drawing/2014/main" id="{F6BCDE1A-BD70-CED5-91FB-6300828733C7}"/>
                  </a:ext>
                </a:extLst>
              </p:cNvPr>
              <p:cNvSpPr>
                <a:spLocks noGrp="1" noRot="1" noChangeAspect="1" noMove="1" noResize="1" noEditPoints="1" noAdjustHandles="1" noChangeArrowheads="1" noChangeShapeType="1" noTextEdit="1"/>
              </p:cNvSpPr>
              <p:nvPr>
                <p:ph idx="1"/>
              </p:nvPr>
            </p:nvSpPr>
            <p:spPr>
              <a:xfrm>
                <a:off x="427382" y="1511730"/>
                <a:ext cx="11379607" cy="4976156"/>
              </a:xfrm>
              <a:blipFill>
                <a:blip r:embed="rId3"/>
                <a:stretch>
                  <a:fillRect l="-482" t="-1348" b="-4902"/>
                </a:stretch>
              </a:blipFill>
            </p:spPr>
            <p:txBody>
              <a:bodyPr/>
              <a:lstStyle/>
              <a:p>
                <a:r>
                  <a:rPr lang="en-US">
                    <a:noFill/>
                  </a:rPr>
                  <a:t> </a:t>
                </a:r>
              </a:p>
            </p:txBody>
          </p:sp>
        </mc:Fallback>
      </mc:AlternateContent>
      <p:sp>
        <p:nvSpPr>
          <p:cNvPr id="6" name="제목 1">
            <a:extLst>
              <a:ext uri="{FF2B5EF4-FFF2-40B4-BE49-F238E27FC236}">
                <a16:creationId xmlns:a16="http://schemas.microsoft.com/office/drawing/2014/main" id="{CFE69252-4405-7560-B539-3CB5A2638F3B}"/>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Algorithmic Alignment </a:t>
            </a:r>
            <a:r>
              <a:rPr lang="en-US" altLang="ko-KR" sz="2800" dirty="0"/>
              <a:t>Theoretical</a:t>
            </a:r>
            <a:r>
              <a:rPr lang="en-US" altLang="ko-KR" sz="2800" b="1" dirty="0"/>
              <a:t> </a:t>
            </a:r>
            <a:r>
              <a:rPr lang="en-US" altLang="ko-KR" sz="2800" dirty="0"/>
              <a:t>Results</a:t>
            </a:r>
            <a:endParaRPr lang="ko-KR" altLang="en-US" sz="2800" dirty="0"/>
          </a:p>
        </p:txBody>
      </p:sp>
      <p:sp>
        <p:nvSpPr>
          <p:cNvPr id="7" name="직사각형 6">
            <a:extLst>
              <a:ext uri="{FF2B5EF4-FFF2-40B4-BE49-F238E27FC236}">
                <a16:creationId xmlns:a16="http://schemas.microsoft.com/office/drawing/2014/main" id="{4A4AF6D4-F139-466B-738F-7E734739CB41}"/>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Picture 18">
            <a:extLst>
              <a:ext uri="{FF2B5EF4-FFF2-40B4-BE49-F238E27FC236}">
                <a16:creationId xmlns:a16="http://schemas.microsoft.com/office/drawing/2014/main" id="{559B4F2A-18D3-F298-7545-D90ECA2DE7C3}"/>
              </a:ext>
            </a:extLst>
          </p:cNvPr>
          <p:cNvPicPr>
            <a:picLocks noChangeAspect="1"/>
          </p:cNvPicPr>
          <p:nvPr/>
        </p:nvPicPr>
        <p:blipFill>
          <a:blip r:embed="rId4"/>
          <a:stretch>
            <a:fillRect/>
          </a:stretch>
        </p:blipFill>
        <p:spPr>
          <a:xfrm>
            <a:off x="2006430" y="2634382"/>
            <a:ext cx="8102939" cy="2730852"/>
          </a:xfrm>
          <a:prstGeom prst="rect">
            <a:avLst/>
          </a:prstGeom>
        </p:spPr>
      </p:pic>
      <p:cxnSp>
        <p:nvCxnSpPr>
          <p:cNvPr id="4" name="직선 연결선 3">
            <a:extLst>
              <a:ext uri="{FF2B5EF4-FFF2-40B4-BE49-F238E27FC236}">
                <a16:creationId xmlns:a16="http://schemas.microsoft.com/office/drawing/2014/main" id="{1CA5F7C5-8856-430E-1FBB-18A8B6093FEC}"/>
              </a:ext>
            </a:extLst>
          </p:cNvPr>
          <p:cNvCxnSpPr>
            <a:cxnSpLocks/>
          </p:cNvCxnSpPr>
          <p:nvPr/>
        </p:nvCxnSpPr>
        <p:spPr>
          <a:xfrm>
            <a:off x="4901846" y="3356344"/>
            <a:ext cx="5207523" cy="0"/>
          </a:xfrm>
          <a:prstGeom prst="line">
            <a:avLst/>
          </a:prstGeom>
          <a:ln w="28575">
            <a:solidFill>
              <a:srgbClr val="0102F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97E82B03-DAC3-2B6F-D8D9-88E5CC6C2015}"/>
              </a:ext>
            </a:extLst>
          </p:cNvPr>
          <p:cNvCxnSpPr>
            <a:cxnSpLocks/>
          </p:cNvCxnSpPr>
          <p:nvPr/>
        </p:nvCxnSpPr>
        <p:spPr>
          <a:xfrm>
            <a:off x="2006430" y="3630664"/>
            <a:ext cx="6690530" cy="0"/>
          </a:xfrm>
          <a:prstGeom prst="line">
            <a:avLst/>
          </a:prstGeom>
          <a:ln w="28575">
            <a:solidFill>
              <a:srgbClr val="0102F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그룹 13">
            <a:extLst>
              <a:ext uri="{FF2B5EF4-FFF2-40B4-BE49-F238E27FC236}">
                <a16:creationId xmlns:a16="http://schemas.microsoft.com/office/drawing/2014/main" id="{96873306-F882-F1A8-BE1C-2CFD3F9858BF}"/>
              </a:ext>
            </a:extLst>
          </p:cNvPr>
          <p:cNvGrpSpPr/>
          <p:nvPr/>
        </p:nvGrpSpPr>
        <p:grpSpPr>
          <a:xfrm>
            <a:off x="0" y="1"/>
            <a:ext cx="12192000" cy="355600"/>
            <a:chOff x="0" y="1"/>
            <a:chExt cx="9144000" cy="355600"/>
          </a:xfrm>
        </p:grpSpPr>
        <p:sp>
          <p:nvSpPr>
            <p:cNvPr id="15" name="직사각형 14">
              <a:extLst>
                <a:ext uri="{FF2B5EF4-FFF2-40B4-BE49-F238E27FC236}">
                  <a16:creationId xmlns:a16="http://schemas.microsoft.com/office/drawing/2014/main" id="{78B38E51-ABB5-F848-2878-708F273B331E}"/>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16" name="직사각형 15">
              <a:extLst>
                <a:ext uri="{FF2B5EF4-FFF2-40B4-BE49-F238E27FC236}">
                  <a16:creationId xmlns:a16="http://schemas.microsoft.com/office/drawing/2014/main" id="{9EBBE086-F7CC-ABC0-021E-48A17EB26245}"/>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7" name="직사각형 16">
              <a:extLst>
                <a:ext uri="{FF2B5EF4-FFF2-40B4-BE49-F238E27FC236}">
                  <a16:creationId xmlns:a16="http://schemas.microsoft.com/office/drawing/2014/main" id="{166B9671-2F88-7C5C-5A49-4A411DBBBDAF}"/>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Preliminary Works</a:t>
              </a:r>
            </a:p>
          </p:txBody>
        </p:sp>
      </p:grpSp>
    </p:spTree>
    <p:extLst>
      <p:ext uri="{BB962C8B-B14F-4D97-AF65-F5344CB8AC3E}">
        <p14:creationId xmlns:p14="http://schemas.microsoft.com/office/powerpoint/2010/main" val="254764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32EDC-1E1D-FD06-12F4-9E62FE5E89E4}"/>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0F7C6712-8784-737E-EB17-6F28DC59B3D4}"/>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Algorithmic Alignment </a:t>
            </a:r>
            <a:r>
              <a:rPr lang="en-US" altLang="ko-KR" sz="2800" dirty="0"/>
              <a:t>Proof &amp; Intuition</a:t>
            </a:r>
            <a:endParaRPr lang="ko-KR" altLang="en-US" sz="2800" dirty="0"/>
          </a:p>
        </p:txBody>
      </p:sp>
      <p:sp>
        <p:nvSpPr>
          <p:cNvPr id="7" name="직사각형 6">
            <a:extLst>
              <a:ext uri="{FF2B5EF4-FFF2-40B4-BE49-F238E27FC236}">
                <a16:creationId xmlns:a16="http://schemas.microsoft.com/office/drawing/2014/main" id="{952B324F-8002-3D9E-5C36-254E7B8E991D}"/>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8" name="내용 개체 틀 2">
                <a:extLst>
                  <a:ext uri="{FF2B5EF4-FFF2-40B4-BE49-F238E27FC236}">
                    <a16:creationId xmlns:a16="http://schemas.microsoft.com/office/drawing/2014/main" id="{4BFED880-5F80-248A-CA6B-39D6B0DD7132}"/>
                  </a:ext>
                </a:extLst>
              </p:cNvPr>
              <p:cNvSpPr>
                <a:spLocks noGrp="1"/>
              </p:cNvSpPr>
              <p:nvPr>
                <p:ph idx="1"/>
              </p:nvPr>
            </p:nvSpPr>
            <p:spPr>
              <a:xfrm>
                <a:off x="427382" y="1511730"/>
                <a:ext cx="11133221" cy="4351338"/>
              </a:xfrm>
            </p:spPr>
            <p:txBody>
              <a:bodyPr>
                <a:normAutofit/>
              </a:bodyPr>
              <a:lstStyle/>
              <a:p>
                <a:r>
                  <a:rPr lang="en-US" altLang="ko-KR" sz="2000" dirty="0"/>
                  <a:t>With sample size M, if individual module </a:t>
                </a:r>
                <a14:m>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𝑓</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 </m:t>
                    </m:r>
                    <m:r>
                      <a:rPr lang="en-US" altLang="ko-KR" sz="2000" i="1">
                        <a:latin typeface="Cambria Math" panose="02040503050406030204" pitchFamily="18" charset="0"/>
                      </a:rPr>
                      <m:t>𝑖</m:t>
                    </m:r>
                    <m:r>
                      <a:rPr lang="en-US" altLang="ko-KR" sz="2000" i="1">
                        <a:latin typeface="Cambria Math" panose="02040503050406030204" pitchFamily="18" charset="0"/>
                      </a:rPr>
                      <m:t> ∈</m:t>
                    </m:r>
                    <m:d>
                      <m:dPr>
                        <m:begChr m:val="["/>
                        <m:endChr m:val="]"/>
                        <m:ctrlPr>
                          <a:rPr lang="en-US" altLang="ko-KR" sz="2000" i="1">
                            <a:latin typeface="Cambria Math" panose="02040503050406030204" pitchFamily="18" charset="0"/>
                            <a:ea typeface="Cambria Math" panose="02040503050406030204" pitchFamily="18" charset="0"/>
                          </a:rPr>
                        </m:ctrlPr>
                      </m:dPr>
                      <m:e>
                        <m:r>
                          <m:rPr>
                            <m:sty m:val="p"/>
                          </m:rPr>
                          <a:rPr lang="en-US" altLang="ko-KR" sz="2000">
                            <a:latin typeface="Cambria Math" panose="02040503050406030204" pitchFamily="18" charset="0"/>
                            <a:ea typeface="Cambria Math" panose="02040503050406030204" pitchFamily="18" charset="0"/>
                          </a:rPr>
                          <m:t>n</m:t>
                        </m:r>
                      </m:e>
                    </m:d>
                  </m:oMath>
                </a14:m>
                <a:r>
                  <a:rPr lang="en-US" altLang="ko-KR" sz="2000" dirty="0"/>
                  <a:t> is guaranteed to have an error less than </a:t>
                </a:r>
                <a14:m>
                  <m:oMath xmlns:m="http://schemas.openxmlformats.org/officeDocument/2006/math">
                    <m:r>
                      <a:rPr lang="ko-KR" altLang="en-US" sz="2000" i="1">
                        <a:latin typeface="Cambria Math" panose="02040503050406030204" pitchFamily="18" charset="0"/>
                      </a:rPr>
                      <m:t>𝜀</m:t>
                    </m:r>
                  </m:oMath>
                </a14:m>
                <a:r>
                  <a:rPr lang="en-US" altLang="ko-KR" sz="2000" dirty="0"/>
                  <a:t> to the true function with probability greater than 1 - </a:t>
                </a:r>
                <a14:m>
                  <m:oMath xmlns:m="http://schemas.openxmlformats.org/officeDocument/2006/math">
                    <m:r>
                      <a:rPr lang="ko-KR" altLang="en-US" sz="2000" i="1">
                        <a:latin typeface="Cambria Math" panose="02040503050406030204" pitchFamily="18" charset="0"/>
                      </a:rPr>
                      <m:t>𝛿</m:t>
                    </m:r>
                  </m:oMath>
                </a14:m>
                <a:r>
                  <a:rPr lang="en-US" altLang="ko-KR" sz="2000" dirty="0"/>
                  <a:t>, sequentially applying the modules for </a:t>
                </a:r>
                <a14:m>
                  <m:oMath xmlns:m="http://schemas.openxmlformats.org/officeDocument/2006/math">
                    <m:r>
                      <a:rPr lang="en-US" altLang="ko-KR" sz="2000" i="1">
                        <a:latin typeface="Cambria Math" panose="02040503050406030204" pitchFamily="18" charset="0"/>
                      </a:rPr>
                      <m:t>𝑖</m:t>
                    </m:r>
                    <m:r>
                      <a:rPr lang="en-US" altLang="ko-KR" sz="2000" i="1">
                        <a:latin typeface="Cambria Math" panose="02040503050406030204" pitchFamily="18" charset="0"/>
                      </a:rPr>
                      <m:t> ∈</m:t>
                    </m:r>
                    <m:d>
                      <m:dPr>
                        <m:begChr m:val="["/>
                        <m:endChr m:val="]"/>
                        <m:ctrlPr>
                          <a:rPr lang="en-US" altLang="ko-KR" sz="2000" i="1">
                            <a:latin typeface="Cambria Math" panose="02040503050406030204" pitchFamily="18" charset="0"/>
                            <a:ea typeface="Cambria Math" panose="02040503050406030204" pitchFamily="18" charset="0"/>
                          </a:rPr>
                        </m:ctrlPr>
                      </m:dPr>
                      <m:e>
                        <m:r>
                          <m:rPr>
                            <m:sty m:val="p"/>
                          </m:rPr>
                          <a:rPr lang="en-US" altLang="ko-KR" sz="2000">
                            <a:latin typeface="Cambria Math" panose="02040503050406030204" pitchFamily="18" charset="0"/>
                            <a:ea typeface="Cambria Math" panose="02040503050406030204" pitchFamily="18" charset="0"/>
                          </a:rPr>
                          <m:t>n</m:t>
                        </m:r>
                      </m:e>
                    </m:d>
                  </m:oMath>
                </a14:m>
                <a:r>
                  <a:rPr lang="en-US" altLang="ko-KR" sz="2000" dirty="0"/>
                  <a:t> only at most linearly increases the error (</a:t>
                </a:r>
                <a14:m>
                  <m:oMath xmlns:m="http://schemas.openxmlformats.org/officeDocument/2006/math">
                    <m:r>
                      <a:rPr lang="en-US" altLang="ko-KR" sz="2000" i="1">
                        <a:latin typeface="Cambria Math" panose="02040503050406030204" pitchFamily="18" charset="0"/>
                      </a:rPr>
                      <m:t>𝑂</m:t>
                    </m:r>
                    <m:d>
                      <m:dPr>
                        <m:ctrlPr>
                          <a:rPr lang="en-US" altLang="ko-KR" sz="2000" i="1">
                            <a:latin typeface="Cambria Math" panose="02040503050406030204" pitchFamily="18" charset="0"/>
                          </a:rPr>
                        </m:ctrlPr>
                      </m:dPr>
                      <m:e>
                        <m:r>
                          <a:rPr lang="ko-KR" altLang="en-US" sz="2000" i="1">
                            <a:latin typeface="Cambria Math" panose="02040503050406030204" pitchFamily="18" charset="0"/>
                          </a:rPr>
                          <m:t>𝜀</m:t>
                        </m:r>
                      </m:e>
                    </m:d>
                  </m:oMath>
                </a14:m>
                <a:r>
                  <a:rPr lang="en-US" altLang="ko-KR" sz="2000" dirty="0"/>
                  <a:t>) with probability 1-</a:t>
                </a:r>
                <a14:m>
                  <m:oMath xmlns:m="http://schemas.openxmlformats.org/officeDocument/2006/math">
                    <m:r>
                      <a:rPr lang="en-US" altLang="ko-KR" sz="2000" i="1">
                        <a:latin typeface="Cambria Math" panose="02040503050406030204" pitchFamily="18" charset="0"/>
                      </a:rPr>
                      <m:t>𝑂</m:t>
                    </m:r>
                    <m:d>
                      <m:dPr>
                        <m:ctrlPr>
                          <a:rPr lang="en-US" altLang="ko-KR" sz="2000" i="1">
                            <a:latin typeface="Cambria Math" panose="02040503050406030204" pitchFamily="18" charset="0"/>
                          </a:rPr>
                        </m:ctrlPr>
                      </m:dPr>
                      <m:e>
                        <m:r>
                          <a:rPr lang="ko-KR" altLang="en-US" sz="2000" i="1">
                            <a:latin typeface="Cambria Math" panose="02040503050406030204" pitchFamily="18" charset="0"/>
                          </a:rPr>
                          <m:t>𝛿</m:t>
                        </m:r>
                      </m:e>
                    </m:d>
                  </m:oMath>
                </a14:m>
                <a:r>
                  <a:rPr lang="en-US" altLang="ko-KR" sz="2000" dirty="0"/>
                  <a:t>  </a:t>
                </a:r>
                <a:endParaRPr lang="en-US" altLang="ko-KR" sz="2000" b="1" dirty="0"/>
              </a:p>
            </p:txBody>
          </p:sp>
        </mc:Choice>
        <mc:Fallback xmlns="">
          <p:sp>
            <p:nvSpPr>
              <p:cNvPr id="28" name="내용 개체 틀 2">
                <a:extLst>
                  <a:ext uri="{FF2B5EF4-FFF2-40B4-BE49-F238E27FC236}">
                    <a16:creationId xmlns:a16="http://schemas.microsoft.com/office/drawing/2014/main" id="{4BFED880-5F80-248A-CA6B-39D6B0DD7132}"/>
                  </a:ext>
                </a:extLst>
              </p:cNvPr>
              <p:cNvSpPr>
                <a:spLocks noGrp="1" noRot="1" noChangeAspect="1" noMove="1" noResize="1" noEditPoints="1" noAdjustHandles="1" noChangeArrowheads="1" noChangeShapeType="1" noTextEdit="1"/>
              </p:cNvSpPr>
              <p:nvPr>
                <p:ph idx="1"/>
              </p:nvPr>
            </p:nvSpPr>
            <p:spPr>
              <a:xfrm>
                <a:off x="427382" y="1511730"/>
                <a:ext cx="11133221" cy="4351338"/>
              </a:xfrm>
              <a:blipFill>
                <a:blip r:embed="rId3"/>
                <a:stretch>
                  <a:fillRect l="-493" t="-1541" r="-931"/>
                </a:stretch>
              </a:blipFill>
            </p:spPr>
            <p:txBody>
              <a:bodyPr/>
              <a:lstStyle/>
              <a:p>
                <a:r>
                  <a:rPr lang="en-US">
                    <a:noFill/>
                  </a:rPr>
                  <a:t> </a:t>
                </a:r>
              </a:p>
            </p:txBody>
          </p:sp>
        </mc:Fallback>
      </mc:AlternateContent>
      <p:sp>
        <p:nvSpPr>
          <p:cNvPr id="13" name="내용 개체 틀 2">
            <a:extLst>
              <a:ext uri="{FF2B5EF4-FFF2-40B4-BE49-F238E27FC236}">
                <a16:creationId xmlns:a16="http://schemas.microsoft.com/office/drawing/2014/main" id="{E4C12088-77E0-4147-4815-AF5FC82D7759}"/>
              </a:ext>
            </a:extLst>
          </p:cNvPr>
          <p:cNvSpPr txBox="1">
            <a:spLocks/>
          </p:cNvSpPr>
          <p:nvPr/>
        </p:nvSpPr>
        <p:spPr>
          <a:xfrm>
            <a:off x="6318802" y="2559729"/>
            <a:ext cx="2348947" cy="341470"/>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b="1" u="sng" dirty="0"/>
              <a:t>One layer</a:t>
            </a:r>
            <a:endParaRPr lang="en-US" altLang="ko-KR" sz="2000" b="1" dirty="0"/>
          </a:p>
        </p:txBody>
      </p:sp>
      <p:sp>
        <p:nvSpPr>
          <p:cNvPr id="14" name="내용 개체 틀 2">
            <a:extLst>
              <a:ext uri="{FF2B5EF4-FFF2-40B4-BE49-F238E27FC236}">
                <a16:creationId xmlns:a16="http://schemas.microsoft.com/office/drawing/2014/main" id="{8C334FDA-4E7E-CF2E-84C0-E2A71FC55ABD}"/>
              </a:ext>
            </a:extLst>
          </p:cNvPr>
          <p:cNvSpPr txBox="1">
            <a:spLocks/>
          </p:cNvSpPr>
          <p:nvPr/>
        </p:nvSpPr>
        <p:spPr>
          <a:xfrm>
            <a:off x="478706" y="2559729"/>
            <a:ext cx="5312494" cy="341470"/>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b="1" u="sng" dirty="0"/>
              <a:t>Many layers </a:t>
            </a:r>
            <a:r>
              <a:rPr lang="en-US" altLang="ko-KR" sz="2000" u="sng" dirty="0"/>
              <a:t>(proof by induction)</a:t>
            </a:r>
            <a:endParaRPr lang="en-US" altLang="ko-KR" sz="1500" u="sng" dirty="0"/>
          </a:p>
          <a:p>
            <a:pPr marL="0" indent="0">
              <a:buNone/>
            </a:pPr>
            <a:r>
              <a:rPr lang="en-US" altLang="ko-KR" sz="1300" dirty="0"/>
              <a:t>*First module: by definition of algorithmic alignment</a:t>
            </a:r>
          </a:p>
        </p:txBody>
      </p:sp>
      <p:grpSp>
        <p:nvGrpSpPr>
          <p:cNvPr id="19" name="그룹 18">
            <a:extLst>
              <a:ext uri="{FF2B5EF4-FFF2-40B4-BE49-F238E27FC236}">
                <a16:creationId xmlns:a16="http://schemas.microsoft.com/office/drawing/2014/main" id="{4B0DF6AD-AD30-D3D9-AFB1-9E4E405BB2CC}"/>
              </a:ext>
            </a:extLst>
          </p:cNvPr>
          <p:cNvGrpSpPr/>
          <p:nvPr/>
        </p:nvGrpSpPr>
        <p:grpSpPr>
          <a:xfrm>
            <a:off x="7022265" y="3016492"/>
            <a:ext cx="3626685" cy="3034859"/>
            <a:chOff x="1250115" y="3016492"/>
            <a:chExt cx="3626685" cy="3034859"/>
          </a:xfrm>
        </p:grpSpPr>
        <p:pic>
          <p:nvPicPr>
            <p:cNvPr id="12" name="그림 11">
              <a:extLst>
                <a:ext uri="{FF2B5EF4-FFF2-40B4-BE49-F238E27FC236}">
                  <a16:creationId xmlns:a16="http://schemas.microsoft.com/office/drawing/2014/main" id="{63B6F400-E762-F843-D5B2-B23CF09D9D7E}"/>
                </a:ext>
              </a:extLst>
            </p:cNvPr>
            <p:cNvPicPr>
              <a:picLocks noChangeAspect="1"/>
            </p:cNvPicPr>
            <p:nvPr/>
          </p:nvPicPr>
          <p:blipFill>
            <a:blip r:embed="rId4"/>
            <a:srcRect l="53296" t="6514" r="1152" b="26381"/>
            <a:stretch>
              <a:fillRect/>
            </a:stretch>
          </p:blipFill>
          <p:spPr>
            <a:xfrm>
              <a:off x="1307265" y="3016492"/>
              <a:ext cx="3473633" cy="1374231"/>
            </a:xfrm>
            <a:prstGeom prst="rect">
              <a:avLst/>
            </a:prstGeom>
          </p:spPr>
        </p:pic>
        <p:pic>
          <p:nvPicPr>
            <p:cNvPr id="16" name="그림 15">
              <a:extLst>
                <a:ext uri="{FF2B5EF4-FFF2-40B4-BE49-F238E27FC236}">
                  <a16:creationId xmlns:a16="http://schemas.microsoft.com/office/drawing/2014/main" id="{0B0E1F27-6C51-E541-0075-E23631421229}"/>
                </a:ext>
              </a:extLst>
            </p:cNvPr>
            <p:cNvPicPr>
              <a:picLocks noChangeAspect="1"/>
            </p:cNvPicPr>
            <p:nvPr/>
          </p:nvPicPr>
          <p:blipFill>
            <a:blip r:embed="rId4"/>
            <a:srcRect l="3360" t="5822" r="49336" b="26382"/>
            <a:stretch>
              <a:fillRect/>
            </a:stretch>
          </p:blipFill>
          <p:spPr>
            <a:xfrm>
              <a:off x="1250115" y="4655462"/>
              <a:ext cx="3626685" cy="1395889"/>
            </a:xfrm>
            <a:prstGeom prst="rect">
              <a:avLst/>
            </a:prstGeom>
          </p:spPr>
        </p:pic>
      </p:grpSp>
      <p:pic>
        <p:nvPicPr>
          <p:cNvPr id="18" name="그림 17">
            <a:extLst>
              <a:ext uri="{FF2B5EF4-FFF2-40B4-BE49-F238E27FC236}">
                <a16:creationId xmlns:a16="http://schemas.microsoft.com/office/drawing/2014/main" id="{BB8A6589-7C09-659D-0704-DA341B18155D}"/>
              </a:ext>
            </a:extLst>
          </p:cNvPr>
          <p:cNvPicPr>
            <a:picLocks noChangeAspect="1"/>
          </p:cNvPicPr>
          <p:nvPr/>
        </p:nvPicPr>
        <p:blipFill>
          <a:blip r:embed="rId5"/>
          <a:stretch>
            <a:fillRect/>
          </a:stretch>
        </p:blipFill>
        <p:spPr>
          <a:xfrm>
            <a:off x="593297" y="3643112"/>
            <a:ext cx="4664503" cy="761003"/>
          </a:xfrm>
          <a:prstGeom prst="rect">
            <a:avLst/>
          </a:prstGeom>
        </p:spPr>
      </p:pic>
      <p:pic>
        <p:nvPicPr>
          <p:cNvPr id="21" name="그림 20">
            <a:extLst>
              <a:ext uri="{FF2B5EF4-FFF2-40B4-BE49-F238E27FC236}">
                <a16:creationId xmlns:a16="http://schemas.microsoft.com/office/drawing/2014/main" id="{5A11D3EA-0C24-61D2-D579-9EE4EFAE25B7}"/>
              </a:ext>
            </a:extLst>
          </p:cNvPr>
          <p:cNvPicPr>
            <a:picLocks noChangeAspect="1"/>
          </p:cNvPicPr>
          <p:nvPr/>
        </p:nvPicPr>
        <p:blipFill>
          <a:blip r:embed="rId6"/>
          <a:stretch>
            <a:fillRect/>
          </a:stretch>
        </p:blipFill>
        <p:spPr>
          <a:xfrm>
            <a:off x="635669" y="4585033"/>
            <a:ext cx="5055028" cy="1065135"/>
          </a:xfrm>
          <a:prstGeom prst="rect">
            <a:avLst/>
          </a:prstGeom>
        </p:spPr>
      </p:pic>
      <p:sp>
        <p:nvSpPr>
          <p:cNvPr id="30" name="직사각형 29">
            <a:extLst>
              <a:ext uri="{FF2B5EF4-FFF2-40B4-BE49-F238E27FC236}">
                <a16:creationId xmlns:a16="http://schemas.microsoft.com/office/drawing/2014/main" id="{0D44987E-5B84-E11F-B9CF-A18A392F75AF}"/>
              </a:ext>
            </a:extLst>
          </p:cNvPr>
          <p:cNvSpPr/>
          <p:nvPr/>
        </p:nvSpPr>
        <p:spPr>
          <a:xfrm>
            <a:off x="122572" y="3447277"/>
            <a:ext cx="1134728" cy="235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f: learned </a:t>
            </a:r>
            <a:br>
              <a:rPr lang="en-US" sz="1000" b="1" dirty="0">
                <a:solidFill>
                  <a:schemeClr val="tx1"/>
                </a:solidFill>
              </a:rPr>
            </a:br>
            <a:r>
              <a:rPr lang="en-US" sz="1000" b="1" dirty="0">
                <a:solidFill>
                  <a:schemeClr val="tx1"/>
                </a:solidFill>
              </a:rPr>
              <a:t>k+1th module</a:t>
            </a:r>
          </a:p>
        </p:txBody>
      </p:sp>
      <mc:AlternateContent xmlns:mc="http://schemas.openxmlformats.org/markup-compatibility/2006" xmlns:a14="http://schemas.microsoft.com/office/drawing/2010/main">
        <mc:Choice Requires="a14">
          <p:sp>
            <p:nvSpPr>
              <p:cNvPr id="31" name="직사각형 30">
                <a:extLst>
                  <a:ext uri="{FF2B5EF4-FFF2-40B4-BE49-F238E27FC236}">
                    <a16:creationId xmlns:a16="http://schemas.microsoft.com/office/drawing/2014/main" id="{D0B81774-3AD8-39C2-74B9-288F28DF0250}"/>
                  </a:ext>
                </a:extLst>
              </p:cNvPr>
              <p:cNvSpPr/>
              <p:nvPr/>
            </p:nvSpPr>
            <p:spPr>
              <a:xfrm>
                <a:off x="2167358" y="4312025"/>
                <a:ext cx="1516380" cy="235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ko-KR" sz="1000" b="1" i="1" smtClean="0">
                        <a:solidFill>
                          <a:schemeClr val="tx1"/>
                        </a:solidFill>
                        <a:latin typeface="Cambria Math" panose="02040503050406030204" pitchFamily="18" charset="0"/>
                      </a:rPr>
                      <m:t>𝑶</m:t>
                    </m:r>
                    <m:d>
                      <m:dPr>
                        <m:ctrlPr>
                          <a:rPr lang="en-US" altLang="ko-KR" sz="1000" b="1" i="1">
                            <a:solidFill>
                              <a:schemeClr val="tx1"/>
                            </a:solidFill>
                            <a:latin typeface="Cambria Math" panose="02040503050406030204" pitchFamily="18" charset="0"/>
                          </a:rPr>
                        </m:ctrlPr>
                      </m:dPr>
                      <m:e>
                        <m:r>
                          <a:rPr lang="ko-KR" altLang="en-US" sz="1000" b="1" i="1">
                            <a:solidFill>
                              <a:schemeClr val="tx1"/>
                            </a:solidFill>
                            <a:latin typeface="Cambria Math" panose="02040503050406030204" pitchFamily="18" charset="0"/>
                          </a:rPr>
                          <m:t>𝜺</m:t>
                        </m:r>
                      </m:e>
                    </m:d>
                  </m:oMath>
                </a14:m>
                <a:r>
                  <a:rPr lang="en-US" sz="1000" b="1" dirty="0">
                    <a:solidFill>
                      <a:schemeClr val="tx1"/>
                    </a:solidFill>
                  </a:rPr>
                  <a:t> by Lipschitz</a:t>
                </a:r>
              </a:p>
            </p:txBody>
          </p:sp>
        </mc:Choice>
        <mc:Fallback xmlns="">
          <p:sp>
            <p:nvSpPr>
              <p:cNvPr id="31" name="직사각형 30">
                <a:extLst>
                  <a:ext uri="{FF2B5EF4-FFF2-40B4-BE49-F238E27FC236}">
                    <a16:creationId xmlns:a16="http://schemas.microsoft.com/office/drawing/2014/main" id="{D0B81774-3AD8-39C2-74B9-288F28DF0250}"/>
                  </a:ext>
                </a:extLst>
              </p:cNvPr>
              <p:cNvSpPr>
                <a:spLocks noRot="1" noChangeAspect="1" noMove="1" noResize="1" noEditPoints="1" noAdjustHandles="1" noChangeArrowheads="1" noChangeShapeType="1" noTextEdit="1"/>
              </p:cNvSpPr>
              <p:nvPr/>
            </p:nvSpPr>
            <p:spPr>
              <a:xfrm>
                <a:off x="2167358" y="4312025"/>
                <a:ext cx="1516380" cy="235213"/>
              </a:xfrm>
              <a:prstGeom prst="rect">
                <a:avLst/>
              </a:prstGeom>
              <a:blipFill>
                <a:blip r:embed="rId7"/>
                <a:stretch>
                  <a:fillRect t="-2564" b="-1282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직사각형 31">
                <a:extLst>
                  <a:ext uri="{FF2B5EF4-FFF2-40B4-BE49-F238E27FC236}">
                    <a16:creationId xmlns:a16="http://schemas.microsoft.com/office/drawing/2014/main" id="{681037B0-D20A-6B10-D337-04464AD3020A}"/>
                  </a:ext>
                </a:extLst>
              </p:cNvPr>
              <p:cNvSpPr/>
              <p:nvPr/>
            </p:nvSpPr>
            <p:spPr>
              <a:xfrm>
                <a:off x="2208444" y="5610790"/>
                <a:ext cx="1516380" cy="235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altLang="ko-KR" sz="1000" b="1" i="1" smtClean="0">
                        <a:solidFill>
                          <a:schemeClr val="tx1"/>
                        </a:solidFill>
                        <a:latin typeface="Cambria Math" panose="02040503050406030204" pitchFamily="18" charset="0"/>
                      </a:rPr>
                      <m:t>𝑶</m:t>
                    </m:r>
                    <m:d>
                      <m:dPr>
                        <m:ctrlPr>
                          <a:rPr lang="en-US" altLang="ko-KR" sz="1000" b="1" i="1">
                            <a:solidFill>
                              <a:schemeClr val="tx1"/>
                            </a:solidFill>
                            <a:latin typeface="Cambria Math" panose="02040503050406030204" pitchFamily="18" charset="0"/>
                          </a:rPr>
                        </m:ctrlPr>
                      </m:dPr>
                      <m:e>
                        <m:r>
                          <a:rPr lang="ko-KR" altLang="en-US" sz="1000" b="1" i="1">
                            <a:solidFill>
                              <a:schemeClr val="tx1"/>
                            </a:solidFill>
                            <a:latin typeface="Cambria Math" panose="02040503050406030204" pitchFamily="18" charset="0"/>
                          </a:rPr>
                          <m:t>𝜺</m:t>
                        </m:r>
                      </m:e>
                    </m:d>
                  </m:oMath>
                </a14:m>
                <a:r>
                  <a:rPr lang="en-US" sz="1000" b="1" dirty="0">
                    <a:solidFill>
                      <a:schemeClr val="tx1"/>
                    </a:solidFill>
                  </a:rPr>
                  <a:t> by</a:t>
                </a:r>
                <a:br>
                  <a:rPr lang="en-US" sz="1000" b="1" dirty="0">
                    <a:solidFill>
                      <a:schemeClr val="tx1"/>
                    </a:solidFill>
                  </a:rPr>
                </a:br>
                <a:r>
                  <a:rPr lang="en-US" sz="1000" b="1" dirty="0">
                    <a:solidFill>
                      <a:schemeClr val="tx1"/>
                    </a:solidFill>
                  </a:rPr>
                  <a:t>Algorithm stability</a:t>
                </a:r>
              </a:p>
            </p:txBody>
          </p:sp>
        </mc:Choice>
        <mc:Fallback xmlns="">
          <p:sp>
            <p:nvSpPr>
              <p:cNvPr id="32" name="직사각형 31">
                <a:extLst>
                  <a:ext uri="{FF2B5EF4-FFF2-40B4-BE49-F238E27FC236}">
                    <a16:creationId xmlns:a16="http://schemas.microsoft.com/office/drawing/2014/main" id="{681037B0-D20A-6B10-D337-04464AD3020A}"/>
                  </a:ext>
                </a:extLst>
              </p:cNvPr>
              <p:cNvSpPr>
                <a:spLocks noRot="1" noChangeAspect="1" noMove="1" noResize="1" noEditPoints="1" noAdjustHandles="1" noChangeArrowheads="1" noChangeShapeType="1" noTextEdit="1"/>
              </p:cNvSpPr>
              <p:nvPr/>
            </p:nvSpPr>
            <p:spPr>
              <a:xfrm>
                <a:off x="2208444" y="5610790"/>
                <a:ext cx="1516380" cy="235213"/>
              </a:xfrm>
              <a:prstGeom prst="rect">
                <a:avLst/>
              </a:prstGeom>
              <a:blipFill>
                <a:blip r:embed="rId8"/>
                <a:stretch>
                  <a:fillRect t="-33333" b="-4615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직사각형 32">
                <a:extLst>
                  <a:ext uri="{FF2B5EF4-FFF2-40B4-BE49-F238E27FC236}">
                    <a16:creationId xmlns:a16="http://schemas.microsoft.com/office/drawing/2014/main" id="{C26207C6-C69F-AFC9-E923-EECB0D056E9F}"/>
                  </a:ext>
                </a:extLst>
              </p:cNvPr>
              <p:cNvSpPr/>
              <p:nvPr/>
            </p:nvSpPr>
            <p:spPr>
              <a:xfrm>
                <a:off x="3828616" y="5532561"/>
                <a:ext cx="1962584" cy="235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000" b="1" i="1" smtClean="0">
                        <a:solidFill>
                          <a:schemeClr val="tx1"/>
                        </a:solidFill>
                        <a:latin typeface="Cambria Math" panose="02040503050406030204" pitchFamily="18" charset="0"/>
                        <a:ea typeface="Cambria Math" panose="02040503050406030204" pitchFamily="18" charset="0"/>
                      </a:rPr>
                      <m:t>𝜺</m:t>
                    </m:r>
                  </m:oMath>
                </a14:m>
                <a:r>
                  <a:rPr lang="en-US" sz="1000" b="1" dirty="0">
                    <a:solidFill>
                      <a:schemeClr val="tx1"/>
                    </a:solidFill>
                  </a:rPr>
                  <a:t> by algorithmic alignment</a:t>
                </a:r>
              </a:p>
            </p:txBody>
          </p:sp>
        </mc:Choice>
        <mc:Fallback xmlns="">
          <p:sp>
            <p:nvSpPr>
              <p:cNvPr id="33" name="직사각형 32">
                <a:extLst>
                  <a:ext uri="{FF2B5EF4-FFF2-40B4-BE49-F238E27FC236}">
                    <a16:creationId xmlns:a16="http://schemas.microsoft.com/office/drawing/2014/main" id="{C26207C6-C69F-AFC9-E923-EECB0D056E9F}"/>
                  </a:ext>
                </a:extLst>
              </p:cNvPr>
              <p:cNvSpPr>
                <a:spLocks noRot="1" noChangeAspect="1" noMove="1" noResize="1" noEditPoints="1" noAdjustHandles="1" noChangeArrowheads="1" noChangeShapeType="1" noTextEdit="1"/>
              </p:cNvSpPr>
              <p:nvPr/>
            </p:nvSpPr>
            <p:spPr>
              <a:xfrm>
                <a:off x="3828616" y="5532561"/>
                <a:ext cx="1962584" cy="235213"/>
              </a:xfrm>
              <a:prstGeom prst="rect">
                <a:avLst/>
              </a:prstGeom>
              <a:blipFill>
                <a:blip r:embed="rId9"/>
                <a:stretch>
                  <a:fillRect t="-2632" b="-13158"/>
                </a:stretch>
              </a:blipFill>
              <a:ln>
                <a:noFill/>
              </a:ln>
            </p:spPr>
            <p:txBody>
              <a:bodyPr/>
              <a:lstStyle/>
              <a:p>
                <a:r>
                  <a:rPr lang="en-US">
                    <a:noFill/>
                  </a:rPr>
                  <a:t> </a:t>
                </a:r>
              </a:p>
            </p:txBody>
          </p:sp>
        </mc:Fallback>
      </mc:AlternateContent>
      <p:sp>
        <p:nvSpPr>
          <p:cNvPr id="34" name="직사각형 33">
            <a:extLst>
              <a:ext uri="{FF2B5EF4-FFF2-40B4-BE49-F238E27FC236}">
                <a16:creationId xmlns:a16="http://schemas.microsoft.com/office/drawing/2014/main" id="{DCF208F5-F784-97A1-77C2-2B5D18E8A885}"/>
              </a:ext>
            </a:extLst>
          </p:cNvPr>
          <p:cNvSpPr/>
          <p:nvPr/>
        </p:nvSpPr>
        <p:spPr>
          <a:xfrm>
            <a:off x="1073716" y="3440084"/>
            <a:ext cx="1134728" cy="235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true</a:t>
            </a:r>
            <a:br>
              <a:rPr lang="en-US" sz="1000" b="1" dirty="0">
                <a:solidFill>
                  <a:schemeClr val="tx1"/>
                </a:solidFill>
              </a:rPr>
            </a:br>
            <a:r>
              <a:rPr lang="en-US" sz="1000" b="1" dirty="0">
                <a:solidFill>
                  <a:schemeClr val="tx1"/>
                </a:solidFill>
              </a:rPr>
              <a:t>k+1th module</a:t>
            </a:r>
          </a:p>
        </p:txBody>
      </p:sp>
      <p:sp>
        <p:nvSpPr>
          <p:cNvPr id="35" name="직사각형 34">
            <a:extLst>
              <a:ext uri="{FF2B5EF4-FFF2-40B4-BE49-F238E27FC236}">
                <a16:creationId xmlns:a16="http://schemas.microsoft.com/office/drawing/2014/main" id="{F85455DD-A59C-66E9-E1DF-C99DD571FE36}"/>
              </a:ext>
            </a:extLst>
          </p:cNvPr>
          <p:cNvSpPr/>
          <p:nvPr/>
        </p:nvSpPr>
        <p:spPr>
          <a:xfrm>
            <a:off x="121823" y="4082687"/>
            <a:ext cx="1134728" cy="235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z: output of</a:t>
            </a:r>
            <a:br>
              <a:rPr lang="en-US" sz="1000" b="1" dirty="0">
                <a:solidFill>
                  <a:schemeClr val="tx1"/>
                </a:solidFill>
              </a:rPr>
            </a:br>
            <a:r>
              <a:rPr lang="en-US" sz="1000" b="1" dirty="0">
                <a:solidFill>
                  <a:schemeClr val="tx1"/>
                </a:solidFill>
              </a:rPr>
              <a:t>learned </a:t>
            </a:r>
            <a:br>
              <a:rPr lang="en-US" sz="1000" b="1" dirty="0">
                <a:solidFill>
                  <a:schemeClr val="tx1"/>
                </a:solidFill>
              </a:rPr>
            </a:br>
            <a:r>
              <a:rPr lang="en-US" sz="1000" b="1" dirty="0">
                <a:solidFill>
                  <a:schemeClr val="tx1"/>
                </a:solidFill>
              </a:rPr>
              <a:t>kth module</a:t>
            </a:r>
          </a:p>
        </p:txBody>
      </p:sp>
      <p:sp>
        <p:nvSpPr>
          <p:cNvPr id="36" name="직사각형 35">
            <a:extLst>
              <a:ext uri="{FF2B5EF4-FFF2-40B4-BE49-F238E27FC236}">
                <a16:creationId xmlns:a16="http://schemas.microsoft.com/office/drawing/2014/main" id="{C0642A82-7D8A-EE4B-7227-F169DB08C845}"/>
              </a:ext>
            </a:extLst>
          </p:cNvPr>
          <p:cNvSpPr/>
          <p:nvPr/>
        </p:nvSpPr>
        <p:spPr>
          <a:xfrm>
            <a:off x="1042487" y="4082687"/>
            <a:ext cx="1134728" cy="23521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rPr>
              <a:t>output of</a:t>
            </a:r>
            <a:br>
              <a:rPr lang="en-US" sz="1000" b="1" dirty="0">
                <a:solidFill>
                  <a:schemeClr val="tx1"/>
                </a:solidFill>
              </a:rPr>
            </a:br>
            <a:r>
              <a:rPr lang="en-US" sz="1000" b="1" dirty="0">
                <a:solidFill>
                  <a:schemeClr val="tx1"/>
                </a:solidFill>
              </a:rPr>
              <a:t>true</a:t>
            </a:r>
            <a:br>
              <a:rPr lang="en-US" sz="1000" b="1" dirty="0">
                <a:solidFill>
                  <a:schemeClr val="tx1"/>
                </a:solidFill>
              </a:rPr>
            </a:br>
            <a:r>
              <a:rPr lang="en-US" sz="1000" b="1" dirty="0">
                <a:solidFill>
                  <a:schemeClr val="tx1"/>
                </a:solidFill>
              </a:rPr>
              <a:t>kth module</a:t>
            </a:r>
          </a:p>
        </p:txBody>
      </p:sp>
      <p:grpSp>
        <p:nvGrpSpPr>
          <p:cNvPr id="37" name="그룹 36">
            <a:extLst>
              <a:ext uri="{FF2B5EF4-FFF2-40B4-BE49-F238E27FC236}">
                <a16:creationId xmlns:a16="http://schemas.microsoft.com/office/drawing/2014/main" id="{1F2C9DFD-A690-A332-C9F7-1C2B6B734039}"/>
              </a:ext>
            </a:extLst>
          </p:cNvPr>
          <p:cNvGrpSpPr/>
          <p:nvPr/>
        </p:nvGrpSpPr>
        <p:grpSpPr>
          <a:xfrm>
            <a:off x="0" y="1"/>
            <a:ext cx="12192000" cy="355600"/>
            <a:chOff x="0" y="1"/>
            <a:chExt cx="9144000" cy="355600"/>
          </a:xfrm>
        </p:grpSpPr>
        <p:sp>
          <p:nvSpPr>
            <p:cNvPr id="38" name="직사각형 37">
              <a:extLst>
                <a:ext uri="{FF2B5EF4-FFF2-40B4-BE49-F238E27FC236}">
                  <a16:creationId xmlns:a16="http://schemas.microsoft.com/office/drawing/2014/main" id="{6EB19513-C65E-393E-5703-A23EA611D14C}"/>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39" name="직사각형 38">
              <a:extLst>
                <a:ext uri="{FF2B5EF4-FFF2-40B4-BE49-F238E27FC236}">
                  <a16:creationId xmlns:a16="http://schemas.microsoft.com/office/drawing/2014/main" id="{2413273B-732E-8564-9B15-8B3ADA81904E}"/>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40" name="직사각형 39">
              <a:extLst>
                <a:ext uri="{FF2B5EF4-FFF2-40B4-BE49-F238E27FC236}">
                  <a16:creationId xmlns:a16="http://schemas.microsoft.com/office/drawing/2014/main" id="{20BAB518-3BA1-F1A2-E348-A17F4DD4242D}"/>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Tree>
    <p:extLst>
      <p:ext uri="{BB962C8B-B14F-4D97-AF65-F5344CB8AC3E}">
        <p14:creationId xmlns:p14="http://schemas.microsoft.com/office/powerpoint/2010/main" val="172590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7D169-336D-7D2C-DB7F-1EF3F8AAEB42}"/>
            </a:ext>
          </a:extLst>
        </p:cNvPr>
        <p:cNvGrpSpPr/>
        <p:nvPr/>
      </p:nvGrpSpPr>
      <p:grpSpPr>
        <a:xfrm>
          <a:off x="0" y="0"/>
          <a:ext cx="0" cy="0"/>
          <a:chOff x="0" y="0"/>
          <a:chExt cx="0" cy="0"/>
        </a:xfrm>
      </p:grpSpPr>
      <p:sp>
        <p:nvSpPr>
          <p:cNvPr id="28" name="내용 개체 틀 2">
            <a:extLst>
              <a:ext uri="{FF2B5EF4-FFF2-40B4-BE49-F238E27FC236}">
                <a16:creationId xmlns:a16="http://schemas.microsoft.com/office/drawing/2014/main" id="{EEC95A84-8665-6C1A-EE6E-95AD397C80E7}"/>
              </a:ext>
            </a:extLst>
          </p:cNvPr>
          <p:cNvSpPr>
            <a:spLocks noGrp="1"/>
          </p:cNvSpPr>
          <p:nvPr>
            <p:ph idx="1"/>
          </p:nvPr>
        </p:nvSpPr>
        <p:spPr>
          <a:xfrm>
            <a:off x="427382" y="1511730"/>
            <a:ext cx="11379607" cy="4351338"/>
          </a:xfrm>
        </p:spPr>
        <p:txBody>
          <a:bodyPr>
            <a:normAutofit/>
          </a:bodyPr>
          <a:lstStyle/>
          <a:p>
            <a:r>
              <a:rPr lang="en-US" altLang="ko-KR" sz="2000" dirty="0"/>
              <a:t>Multiple NN architectures (MLP, Deep Sets, GNN) were implemented to solve different kinds of (combinatorial) reasoning tasks where the more algorithmically aligned NN showed better performances given the same sample size</a:t>
            </a:r>
          </a:p>
          <a:p>
            <a:endParaRPr lang="en-US" altLang="ko-KR" sz="2000" b="1" dirty="0"/>
          </a:p>
        </p:txBody>
      </p:sp>
      <p:sp>
        <p:nvSpPr>
          <p:cNvPr id="6" name="제목 1">
            <a:extLst>
              <a:ext uri="{FF2B5EF4-FFF2-40B4-BE49-F238E27FC236}">
                <a16:creationId xmlns:a16="http://schemas.microsoft.com/office/drawing/2014/main" id="{55EC8554-1A8D-8ED8-0105-05AE8EF06B15}"/>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Algorithmic Alignment </a:t>
            </a:r>
            <a:r>
              <a:rPr lang="en-US" altLang="ko-KR" sz="2800" dirty="0"/>
              <a:t>Empirical</a:t>
            </a:r>
            <a:r>
              <a:rPr lang="en-US" altLang="ko-KR" sz="2800" b="1" dirty="0"/>
              <a:t> </a:t>
            </a:r>
            <a:r>
              <a:rPr lang="en-US" altLang="ko-KR" sz="2800" dirty="0"/>
              <a:t>Justification</a:t>
            </a:r>
            <a:endParaRPr lang="ko-KR" altLang="en-US" sz="2800" dirty="0"/>
          </a:p>
        </p:txBody>
      </p:sp>
      <p:sp>
        <p:nvSpPr>
          <p:cNvPr id="7" name="직사각형 6">
            <a:extLst>
              <a:ext uri="{FF2B5EF4-FFF2-40B4-BE49-F238E27FC236}">
                <a16:creationId xmlns:a16="http://schemas.microsoft.com/office/drawing/2014/main" id="{FE4ECBD9-0BC1-1CD3-72E2-322162992CFF}"/>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5" name="그룹 4">
            <a:extLst>
              <a:ext uri="{FF2B5EF4-FFF2-40B4-BE49-F238E27FC236}">
                <a16:creationId xmlns:a16="http://schemas.microsoft.com/office/drawing/2014/main" id="{77B24FCE-2FAF-2141-213B-C274C15CE404}"/>
              </a:ext>
            </a:extLst>
          </p:cNvPr>
          <p:cNvGrpSpPr/>
          <p:nvPr/>
        </p:nvGrpSpPr>
        <p:grpSpPr>
          <a:xfrm>
            <a:off x="6207760" y="3230880"/>
            <a:ext cx="5599229" cy="2581396"/>
            <a:chOff x="114965" y="4963533"/>
            <a:chExt cx="6351723" cy="2692744"/>
          </a:xfrm>
        </p:grpSpPr>
        <p:pic>
          <p:nvPicPr>
            <p:cNvPr id="18" name="Picture 20">
              <a:extLst>
                <a:ext uri="{FF2B5EF4-FFF2-40B4-BE49-F238E27FC236}">
                  <a16:creationId xmlns:a16="http://schemas.microsoft.com/office/drawing/2014/main" id="{15E82514-C554-76F5-2159-A6E3A5A9B36A}"/>
                </a:ext>
              </a:extLst>
            </p:cNvPr>
            <p:cNvPicPr>
              <a:picLocks noChangeAspect="1"/>
            </p:cNvPicPr>
            <p:nvPr/>
          </p:nvPicPr>
          <p:blipFill>
            <a:blip r:embed="rId3"/>
            <a:srcRect b="46505"/>
            <a:stretch>
              <a:fillRect/>
            </a:stretch>
          </p:blipFill>
          <p:spPr>
            <a:xfrm>
              <a:off x="114965" y="4963533"/>
              <a:ext cx="5823071" cy="1233211"/>
            </a:xfrm>
            <a:prstGeom prst="rect">
              <a:avLst/>
            </a:prstGeom>
          </p:spPr>
        </p:pic>
        <p:pic>
          <p:nvPicPr>
            <p:cNvPr id="21" name="Picture 20">
              <a:extLst>
                <a:ext uri="{FF2B5EF4-FFF2-40B4-BE49-F238E27FC236}">
                  <a16:creationId xmlns:a16="http://schemas.microsoft.com/office/drawing/2014/main" id="{377F2712-204B-CD54-2DFC-58AFF6FCE3DA}"/>
                </a:ext>
              </a:extLst>
            </p:cNvPr>
            <p:cNvPicPr>
              <a:picLocks noChangeAspect="1"/>
            </p:cNvPicPr>
            <p:nvPr/>
          </p:nvPicPr>
          <p:blipFill>
            <a:blip r:embed="rId3"/>
            <a:srcRect t="49880"/>
            <a:stretch>
              <a:fillRect/>
            </a:stretch>
          </p:blipFill>
          <p:spPr>
            <a:xfrm>
              <a:off x="251589" y="6423066"/>
              <a:ext cx="6215099" cy="1233211"/>
            </a:xfrm>
            <a:prstGeom prst="rect">
              <a:avLst/>
            </a:prstGeom>
          </p:spPr>
        </p:pic>
      </p:grpSp>
      <p:grpSp>
        <p:nvGrpSpPr>
          <p:cNvPr id="12" name="그룹 11">
            <a:extLst>
              <a:ext uri="{FF2B5EF4-FFF2-40B4-BE49-F238E27FC236}">
                <a16:creationId xmlns:a16="http://schemas.microsoft.com/office/drawing/2014/main" id="{E09F7DF8-5AE5-BB7C-29E1-7311EA11BF92}"/>
              </a:ext>
            </a:extLst>
          </p:cNvPr>
          <p:cNvGrpSpPr/>
          <p:nvPr/>
        </p:nvGrpSpPr>
        <p:grpSpPr>
          <a:xfrm>
            <a:off x="1304834" y="3047603"/>
            <a:ext cx="3486332" cy="3254743"/>
            <a:chOff x="972457" y="2351472"/>
            <a:chExt cx="3784253" cy="3845272"/>
          </a:xfrm>
        </p:grpSpPr>
        <p:pic>
          <p:nvPicPr>
            <p:cNvPr id="27" name="그림 26">
              <a:extLst>
                <a:ext uri="{FF2B5EF4-FFF2-40B4-BE49-F238E27FC236}">
                  <a16:creationId xmlns:a16="http://schemas.microsoft.com/office/drawing/2014/main" id="{6D788AD0-AB9D-C906-9794-A70F0D70BEA8}"/>
                </a:ext>
              </a:extLst>
            </p:cNvPr>
            <p:cNvPicPr>
              <a:picLocks noChangeAspect="1"/>
            </p:cNvPicPr>
            <p:nvPr/>
          </p:nvPicPr>
          <p:blipFill>
            <a:blip r:embed="rId4"/>
            <a:srcRect r="50602"/>
            <a:stretch>
              <a:fillRect/>
            </a:stretch>
          </p:blipFill>
          <p:spPr>
            <a:xfrm>
              <a:off x="1108459" y="2351472"/>
              <a:ext cx="3648251" cy="1828642"/>
            </a:xfrm>
            <a:prstGeom prst="rect">
              <a:avLst/>
            </a:prstGeom>
          </p:spPr>
        </p:pic>
        <p:pic>
          <p:nvPicPr>
            <p:cNvPr id="4" name="그림 3">
              <a:extLst>
                <a:ext uri="{FF2B5EF4-FFF2-40B4-BE49-F238E27FC236}">
                  <a16:creationId xmlns:a16="http://schemas.microsoft.com/office/drawing/2014/main" id="{40DCA57D-187E-D56A-C6E9-0CC10FB57922}"/>
                </a:ext>
              </a:extLst>
            </p:cNvPr>
            <p:cNvPicPr>
              <a:picLocks noChangeAspect="1"/>
            </p:cNvPicPr>
            <p:nvPr/>
          </p:nvPicPr>
          <p:blipFill>
            <a:blip r:embed="rId4"/>
            <a:srcRect l="49207"/>
            <a:stretch>
              <a:fillRect/>
            </a:stretch>
          </p:blipFill>
          <p:spPr>
            <a:xfrm>
              <a:off x="972457" y="4375949"/>
              <a:ext cx="3735158" cy="1820795"/>
            </a:xfrm>
            <a:prstGeom prst="rect">
              <a:avLst/>
            </a:prstGeom>
          </p:spPr>
        </p:pic>
      </p:grpSp>
      <p:sp>
        <p:nvSpPr>
          <p:cNvPr id="14" name="내용 개체 틀 2">
            <a:extLst>
              <a:ext uri="{FF2B5EF4-FFF2-40B4-BE49-F238E27FC236}">
                <a16:creationId xmlns:a16="http://schemas.microsoft.com/office/drawing/2014/main" id="{D4335629-3B08-AFBA-FF27-6D3FE1DB3F55}"/>
              </a:ext>
            </a:extLst>
          </p:cNvPr>
          <p:cNvSpPr txBox="1">
            <a:spLocks/>
          </p:cNvSpPr>
          <p:nvPr/>
        </p:nvSpPr>
        <p:spPr>
          <a:xfrm>
            <a:off x="546652" y="2502579"/>
            <a:ext cx="2348947" cy="341470"/>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b="1" u="sng" dirty="0"/>
              <a:t>Reasoning Tasks</a:t>
            </a:r>
            <a:r>
              <a:rPr lang="en-US" altLang="ko-KR" sz="2000" b="1" dirty="0"/>
              <a:t> </a:t>
            </a:r>
          </a:p>
        </p:txBody>
      </p:sp>
      <p:sp>
        <p:nvSpPr>
          <p:cNvPr id="15" name="내용 개체 틀 2">
            <a:extLst>
              <a:ext uri="{FF2B5EF4-FFF2-40B4-BE49-F238E27FC236}">
                <a16:creationId xmlns:a16="http://schemas.microsoft.com/office/drawing/2014/main" id="{D2DEF1E3-F327-AA04-4A04-9116377E7A18}"/>
              </a:ext>
            </a:extLst>
          </p:cNvPr>
          <p:cNvSpPr txBox="1">
            <a:spLocks/>
          </p:cNvSpPr>
          <p:nvPr/>
        </p:nvSpPr>
        <p:spPr>
          <a:xfrm>
            <a:off x="6057900" y="2472024"/>
            <a:ext cx="2348947" cy="341470"/>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b="1" u="sng" dirty="0"/>
              <a:t>Performance</a:t>
            </a:r>
            <a:endParaRPr lang="en-US" altLang="ko-KR" sz="2000" b="1" dirty="0"/>
          </a:p>
        </p:txBody>
      </p:sp>
      <p:grpSp>
        <p:nvGrpSpPr>
          <p:cNvPr id="19" name="그룹 18">
            <a:extLst>
              <a:ext uri="{FF2B5EF4-FFF2-40B4-BE49-F238E27FC236}">
                <a16:creationId xmlns:a16="http://schemas.microsoft.com/office/drawing/2014/main" id="{5DB939F7-82F9-BD88-011E-05A838377D23}"/>
              </a:ext>
            </a:extLst>
          </p:cNvPr>
          <p:cNvGrpSpPr/>
          <p:nvPr/>
        </p:nvGrpSpPr>
        <p:grpSpPr>
          <a:xfrm>
            <a:off x="0" y="1"/>
            <a:ext cx="12192000" cy="355600"/>
            <a:chOff x="0" y="1"/>
            <a:chExt cx="9144000" cy="355600"/>
          </a:xfrm>
        </p:grpSpPr>
        <p:sp>
          <p:nvSpPr>
            <p:cNvPr id="20" name="직사각형 19">
              <a:extLst>
                <a:ext uri="{FF2B5EF4-FFF2-40B4-BE49-F238E27FC236}">
                  <a16:creationId xmlns:a16="http://schemas.microsoft.com/office/drawing/2014/main" id="{242C8BC9-6FCF-FE9C-125D-1B60A139B2DC}"/>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22" name="직사각형 21">
              <a:extLst>
                <a:ext uri="{FF2B5EF4-FFF2-40B4-BE49-F238E27FC236}">
                  <a16:creationId xmlns:a16="http://schemas.microsoft.com/office/drawing/2014/main" id="{DBC672CD-1FCD-0DD6-43B7-4E7AA9FF1216}"/>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23" name="직사각형 22">
              <a:extLst>
                <a:ext uri="{FF2B5EF4-FFF2-40B4-BE49-F238E27FC236}">
                  <a16:creationId xmlns:a16="http://schemas.microsoft.com/office/drawing/2014/main" id="{695E19C7-6109-5376-EC32-618EA84489E3}"/>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Tree>
    <p:extLst>
      <p:ext uri="{BB962C8B-B14F-4D97-AF65-F5344CB8AC3E}">
        <p14:creationId xmlns:p14="http://schemas.microsoft.com/office/powerpoint/2010/main" val="1762435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216F8-A5E5-EA06-8E2B-6FC25C58D9BD}"/>
            </a:ext>
          </a:extLst>
        </p:cNvPr>
        <p:cNvGrpSpPr/>
        <p:nvPr/>
      </p:nvGrpSpPr>
      <p:grpSpPr>
        <a:xfrm>
          <a:off x="0" y="0"/>
          <a:ext cx="0" cy="0"/>
          <a:chOff x="0" y="0"/>
          <a:chExt cx="0" cy="0"/>
        </a:xfrm>
      </p:grpSpPr>
      <p:sp>
        <p:nvSpPr>
          <p:cNvPr id="6" name="제목 1">
            <a:extLst>
              <a:ext uri="{FF2B5EF4-FFF2-40B4-BE49-F238E27FC236}">
                <a16:creationId xmlns:a16="http://schemas.microsoft.com/office/drawing/2014/main" id="{636B3EB4-5F01-5A71-B19D-A79E7C054882}"/>
              </a:ext>
            </a:extLst>
          </p:cNvPr>
          <p:cNvSpPr txBox="1">
            <a:spLocks/>
          </p:cNvSpPr>
          <p:nvPr/>
        </p:nvSpPr>
        <p:spPr>
          <a:xfrm>
            <a:off x="673769" y="661256"/>
            <a:ext cx="11133221" cy="654639"/>
          </a:xfrm>
          <a:prstGeom prst="rect">
            <a:avLst/>
          </a:prstGeom>
        </p:spPr>
        <p:txBody>
          <a:bodyPr vert="horz" lIns="91440" tIns="45720" rIns="91440" bIns="45720" rtlCol="0" anchor="ctr">
            <a:no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2800" b="1" dirty="0"/>
              <a:t>1. Architectures aligned to Value Iteration</a:t>
            </a:r>
            <a:endParaRPr lang="ko-KR" altLang="en-US" sz="2800" b="1" dirty="0"/>
          </a:p>
        </p:txBody>
      </p:sp>
      <p:sp>
        <p:nvSpPr>
          <p:cNvPr id="7" name="직사각형 6">
            <a:extLst>
              <a:ext uri="{FF2B5EF4-FFF2-40B4-BE49-F238E27FC236}">
                <a16:creationId xmlns:a16="http://schemas.microsoft.com/office/drawing/2014/main" id="{0CBC62C2-0D45-E8B3-32EE-BB51A471CBD0}"/>
              </a:ext>
            </a:extLst>
          </p:cNvPr>
          <p:cNvSpPr/>
          <p:nvPr/>
        </p:nvSpPr>
        <p:spPr>
          <a:xfrm>
            <a:off x="427383" y="730157"/>
            <a:ext cx="119270" cy="5168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내용 개체 틀 2">
            <a:extLst>
              <a:ext uri="{FF2B5EF4-FFF2-40B4-BE49-F238E27FC236}">
                <a16:creationId xmlns:a16="http://schemas.microsoft.com/office/drawing/2014/main" id="{EB1C4B45-1D9F-D7EB-C514-0586C79A3BB4}"/>
              </a:ext>
            </a:extLst>
          </p:cNvPr>
          <p:cNvSpPr>
            <a:spLocks noGrp="1"/>
          </p:cNvSpPr>
          <p:nvPr>
            <p:ph idx="1"/>
          </p:nvPr>
        </p:nvSpPr>
        <p:spPr>
          <a:xfrm>
            <a:off x="427383" y="1511730"/>
            <a:ext cx="5566610" cy="4351338"/>
          </a:xfrm>
        </p:spPr>
        <p:txBody>
          <a:bodyPr>
            <a:normAutofit/>
          </a:bodyPr>
          <a:lstStyle/>
          <a:p>
            <a:r>
              <a:rPr lang="en-US" altLang="ko-KR" sz="2000" b="1" dirty="0"/>
              <a:t>Value Iteration Network </a:t>
            </a:r>
            <a:r>
              <a:rPr lang="en-US" altLang="ko-KR" sz="1500" dirty="0"/>
              <a:t>[1]</a:t>
            </a:r>
            <a:br>
              <a:rPr lang="en-US" altLang="ko-KR" sz="1500" dirty="0"/>
            </a:br>
            <a:r>
              <a:rPr lang="en-US" altLang="ko-KR" sz="1800" dirty="0"/>
              <a:t>- Pioneer work that imitated Value Iteration</a:t>
            </a:r>
            <a:br>
              <a:rPr lang="en-US" altLang="ko-KR" sz="1800" dirty="0"/>
            </a:br>
            <a:r>
              <a:rPr lang="en-US" altLang="ko-KR" sz="1800" dirty="0"/>
              <a:t>based on CNN  </a:t>
            </a:r>
            <a:r>
              <a:rPr lang="en-US" altLang="ko-KR" sz="1800" b="1" dirty="0"/>
              <a:t> </a:t>
            </a:r>
          </a:p>
        </p:txBody>
      </p:sp>
      <p:grpSp>
        <p:nvGrpSpPr>
          <p:cNvPr id="15" name="그룹 14">
            <a:extLst>
              <a:ext uri="{FF2B5EF4-FFF2-40B4-BE49-F238E27FC236}">
                <a16:creationId xmlns:a16="http://schemas.microsoft.com/office/drawing/2014/main" id="{0896352B-8520-45AB-BA2B-1DCD4460EC57}"/>
              </a:ext>
            </a:extLst>
          </p:cNvPr>
          <p:cNvGrpSpPr/>
          <p:nvPr/>
        </p:nvGrpSpPr>
        <p:grpSpPr>
          <a:xfrm>
            <a:off x="546653" y="2685670"/>
            <a:ext cx="2240090" cy="1578524"/>
            <a:chOff x="546653" y="2178862"/>
            <a:chExt cx="2240090" cy="1578524"/>
          </a:xfrm>
        </p:grpSpPr>
        <p:pic>
          <p:nvPicPr>
            <p:cNvPr id="3" name="Picture 8">
              <a:extLst>
                <a:ext uri="{FF2B5EF4-FFF2-40B4-BE49-F238E27FC236}">
                  <a16:creationId xmlns:a16="http://schemas.microsoft.com/office/drawing/2014/main" id="{5560C59A-BDFB-B580-7FA1-A1CBE280CD37}"/>
                </a:ext>
              </a:extLst>
            </p:cNvPr>
            <p:cNvPicPr>
              <a:picLocks noChangeAspect="1"/>
            </p:cNvPicPr>
            <p:nvPr/>
          </p:nvPicPr>
          <p:blipFill>
            <a:blip r:embed="rId3"/>
            <a:srcRect r="56208"/>
            <a:stretch>
              <a:fillRect/>
            </a:stretch>
          </p:blipFill>
          <p:spPr>
            <a:xfrm>
              <a:off x="546653" y="2178862"/>
              <a:ext cx="2240090" cy="1578524"/>
            </a:xfrm>
            <a:prstGeom prst="rect">
              <a:avLst/>
            </a:prstGeom>
          </p:spPr>
        </p:pic>
        <p:sp>
          <p:nvSpPr>
            <p:cNvPr id="5" name="직사각형 4">
              <a:extLst>
                <a:ext uri="{FF2B5EF4-FFF2-40B4-BE49-F238E27FC236}">
                  <a16:creationId xmlns:a16="http://schemas.microsoft.com/office/drawing/2014/main" id="{B7372DA8-CAA6-760D-7DAD-DDA11F9BF7FE}"/>
                </a:ext>
              </a:extLst>
            </p:cNvPr>
            <p:cNvSpPr/>
            <p:nvPr/>
          </p:nvSpPr>
          <p:spPr>
            <a:xfrm>
              <a:off x="1295400" y="2452688"/>
              <a:ext cx="1152525" cy="51543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그룹 13">
            <a:extLst>
              <a:ext uri="{FF2B5EF4-FFF2-40B4-BE49-F238E27FC236}">
                <a16:creationId xmlns:a16="http://schemas.microsoft.com/office/drawing/2014/main" id="{FB1270CA-7FC4-41A4-AAFB-53B79DB4443F}"/>
              </a:ext>
            </a:extLst>
          </p:cNvPr>
          <p:cNvGrpSpPr/>
          <p:nvPr/>
        </p:nvGrpSpPr>
        <p:grpSpPr>
          <a:xfrm>
            <a:off x="1666698" y="3810293"/>
            <a:ext cx="4143927" cy="2096594"/>
            <a:chOff x="858564" y="3429000"/>
            <a:chExt cx="5135428" cy="2894944"/>
          </a:xfrm>
        </p:grpSpPr>
        <p:pic>
          <p:nvPicPr>
            <p:cNvPr id="4" name="Picture 8">
              <a:extLst>
                <a:ext uri="{FF2B5EF4-FFF2-40B4-BE49-F238E27FC236}">
                  <a16:creationId xmlns:a16="http://schemas.microsoft.com/office/drawing/2014/main" id="{7C2C3989-3130-033C-D1BD-C0B0C6F9B715}"/>
                </a:ext>
              </a:extLst>
            </p:cNvPr>
            <p:cNvPicPr>
              <a:picLocks noChangeAspect="1"/>
            </p:cNvPicPr>
            <p:nvPr/>
          </p:nvPicPr>
          <p:blipFill>
            <a:blip r:embed="rId3"/>
            <a:srcRect l="45259"/>
            <a:stretch>
              <a:fillRect/>
            </a:stretch>
          </p:blipFill>
          <p:spPr>
            <a:xfrm>
              <a:off x="858564" y="3429000"/>
              <a:ext cx="5135428" cy="2894944"/>
            </a:xfrm>
            <a:prstGeom prst="rect">
              <a:avLst/>
            </a:prstGeom>
          </p:spPr>
        </p:pic>
        <p:sp>
          <p:nvSpPr>
            <p:cNvPr id="12" name="직사각형 11">
              <a:extLst>
                <a:ext uri="{FF2B5EF4-FFF2-40B4-BE49-F238E27FC236}">
                  <a16:creationId xmlns:a16="http://schemas.microsoft.com/office/drawing/2014/main" id="{438E07B7-8086-7CEE-BEE6-B349D190E3B9}"/>
                </a:ext>
              </a:extLst>
            </p:cNvPr>
            <p:cNvSpPr/>
            <p:nvPr/>
          </p:nvSpPr>
          <p:spPr>
            <a:xfrm>
              <a:off x="947737" y="3437784"/>
              <a:ext cx="5046255" cy="282966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내용 개체 틀 2">
            <a:extLst>
              <a:ext uri="{FF2B5EF4-FFF2-40B4-BE49-F238E27FC236}">
                <a16:creationId xmlns:a16="http://schemas.microsoft.com/office/drawing/2014/main" id="{78727BED-B6BD-275B-54B6-77139BBCB109}"/>
              </a:ext>
            </a:extLst>
          </p:cNvPr>
          <p:cNvSpPr txBox="1">
            <a:spLocks/>
          </p:cNvSpPr>
          <p:nvPr/>
        </p:nvSpPr>
        <p:spPr>
          <a:xfrm>
            <a:off x="5993992" y="1511730"/>
            <a:ext cx="5566610" cy="4351338"/>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b="1" dirty="0"/>
              <a:t>Generalized Value Iteration Network </a:t>
            </a:r>
            <a:r>
              <a:rPr lang="en-US" altLang="ko-KR" sz="1500" dirty="0"/>
              <a:t>[2]</a:t>
            </a:r>
            <a:br>
              <a:rPr lang="en-US" altLang="ko-KR" sz="1500" dirty="0"/>
            </a:br>
            <a:r>
              <a:rPr lang="en-US" altLang="ko-KR" sz="1800" dirty="0"/>
              <a:t>- Generalized VIN based on graph convolutions</a:t>
            </a:r>
            <a:endParaRPr lang="en-US" altLang="ko-KR" sz="1800" b="1" dirty="0"/>
          </a:p>
        </p:txBody>
      </p:sp>
      <p:cxnSp>
        <p:nvCxnSpPr>
          <p:cNvPr id="23" name="직선 연결선 22">
            <a:extLst>
              <a:ext uri="{FF2B5EF4-FFF2-40B4-BE49-F238E27FC236}">
                <a16:creationId xmlns:a16="http://schemas.microsoft.com/office/drawing/2014/main" id="{6A64A086-7FFC-7373-C203-8CDDCB28477B}"/>
              </a:ext>
            </a:extLst>
          </p:cNvPr>
          <p:cNvCxnSpPr/>
          <p:nvPr/>
        </p:nvCxnSpPr>
        <p:spPr>
          <a:xfrm>
            <a:off x="1295400" y="3474932"/>
            <a:ext cx="443254" cy="335361"/>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연결선 23">
            <a:extLst>
              <a:ext uri="{FF2B5EF4-FFF2-40B4-BE49-F238E27FC236}">
                <a16:creationId xmlns:a16="http://schemas.microsoft.com/office/drawing/2014/main" id="{37D837EA-04C1-C15E-D878-DFC67D581BAA}"/>
              </a:ext>
            </a:extLst>
          </p:cNvPr>
          <p:cNvCxnSpPr>
            <a:cxnSpLocks/>
          </p:cNvCxnSpPr>
          <p:nvPr/>
        </p:nvCxnSpPr>
        <p:spPr>
          <a:xfrm>
            <a:off x="2447925" y="3471751"/>
            <a:ext cx="3416125" cy="338542"/>
          </a:xfrm>
          <a:prstGeom prst="line">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26" name="그림 25">
            <a:extLst>
              <a:ext uri="{FF2B5EF4-FFF2-40B4-BE49-F238E27FC236}">
                <a16:creationId xmlns:a16="http://schemas.microsoft.com/office/drawing/2014/main" id="{93922526-5EC6-54FC-1E2E-6B8842AE5B4D}"/>
              </a:ext>
            </a:extLst>
          </p:cNvPr>
          <p:cNvPicPr>
            <a:picLocks noChangeAspect="1"/>
          </p:cNvPicPr>
          <p:nvPr/>
        </p:nvPicPr>
        <p:blipFill>
          <a:blip r:embed="rId4"/>
          <a:stretch>
            <a:fillRect/>
          </a:stretch>
        </p:blipFill>
        <p:spPr>
          <a:xfrm>
            <a:off x="6057900" y="3902645"/>
            <a:ext cx="5873526" cy="2108156"/>
          </a:xfrm>
          <a:prstGeom prst="rect">
            <a:avLst/>
          </a:prstGeom>
        </p:spPr>
      </p:pic>
      <p:pic>
        <p:nvPicPr>
          <p:cNvPr id="29" name="그림 28">
            <a:extLst>
              <a:ext uri="{FF2B5EF4-FFF2-40B4-BE49-F238E27FC236}">
                <a16:creationId xmlns:a16="http://schemas.microsoft.com/office/drawing/2014/main" id="{A876C9ED-3F5D-F72E-1231-6A8B1F2BEF14}"/>
              </a:ext>
            </a:extLst>
          </p:cNvPr>
          <p:cNvPicPr>
            <a:picLocks noChangeAspect="1"/>
          </p:cNvPicPr>
          <p:nvPr/>
        </p:nvPicPr>
        <p:blipFill>
          <a:blip r:embed="rId5"/>
          <a:stretch>
            <a:fillRect/>
          </a:stretch>
        </p:blipFill>
        <p:spPr>
          <a:xfrm>
            <a:off x="6374120" y="2248220"/>
            <a:ext cx="2491759" cy="1458590"/>
          </a:xfrm>
          <a:prstGeom prst="rect">
            <a:avLst/>
          </a:prstGeom>
        </p:spPr>
      </p:pic>
      <p:sp>
        <p:nvSpPr>
          <p:cNvPr id="30" name="직사각형 5">
            <a:extLst>
              <a:ext uri="{FF2B5EF4-FFF2-40B4-BE49-F238E27FC236}">
                <a16:creationId xmlns:a16="http://schemas.microsoft.com/office/drawing/2014/main" id="{C7D7EB72-B7CD-45E1-4BE2-F04F78AAFA54}"/>
              </a:ext>
            </a:extLst>
          </p:cNvPr>
          <p:cNvSpPr/>
          <p:nvPr/>
        </p:nvSpPr>
        <p:spPr>
          <a:xfrm>
            <a:off x="515936" y="6444798"/>
            <a:ext cx="11153179" cy="3785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Arial" panose="020B0604020202020204" pitchFamily="34" charset="0"/>
                <a:cs typeface="Arial" panose="020B0604020202020204" pitchFamily="34" charset="0"/>
              </a:rPr>
              <a:t>[1] Tamar, A., Wu, Y., Thomas, G., Levine, S., </a:t>
            </a:r>
            <a:r>
              <a:rPr lang="en-US" sz="1200" dirty="0" err="1">
                <a:solidFill>
                  <a:schemeClr val="tx1"/>
                </a:solidFill>
                <a:latin typeface="Arial" panose="020B0604020202020204" pitchFamily="34" charset="0"/>
                <a:cs typeface="Arial" panose="020B0604020202020204" pitchFamily="34" charset="0"/>
              </a:rPr>
              <a:t>Abbeel</a:t>
            </a:r>
            <a:r>
              <a:rPr lang="en-US" sz="1200" dirty="0">
                <a:solidFill>
                  <a:schemeClr val="tx1"/>
                </a:solidFill>
                <a:latin typeface="Arial" panose="020B0604020202020204" pitchFamily="34" charset="0"/>
                <a:cs typeface="Arial" panose="020B0604020202020204" pitchFamily="34" charset="0"/>
              </a:rPr>
              <a:t>, P. (2016). Value Iteration Networks, NIPS</a:t>
            </a:r>
          </a:p>
          <a:p>
            <a:r>
              <a:rPr lang="en-US" altLang="ko-KR" sz="1200" dirty="0">
                <a:solidFill>
                  <a:schemeClr val="tx1"/>
                </a:solidFill>
                <a:latin typeface="Arial" panose="020B0604020202020204" pitchFamily="34" charset="0"/>
                <a:cs typeface="Arial" panose="020B0604020202020204" pitchFamily="34" charset="0"/>
              </a:rPr>
              <a:t>[2] </a:t>
            </a:r>
            <a:r>
              <a:rPr lang="en-US" sz="1200" dirty="0">
                <a:solidFill>
                  <a:schemeClr val="tx1"/>
                </a:solidFill>
                <a:latin typeface="Arial" panose="020B0604020202020204" pitchFamily="34" charset="0"/>
                <a:cs typeface="Arial" panose="020B0604020202020204" pitchFamily="34" charset="0"/>
              </a:rPr>
              <a:t>Niu, S., Chen, S., Guo, H., Targonski, C., Smith, M.C., Kovačević, J. (2017). Generalized Value Iteration Networks: Life Beyond Lattices</a:t>
            </a:r>
          </a:p>
        </p:txBody>
      </p:sp>
      <p:grpSp>
        <p:nvGrpSpPr>
          <p:cNvPr id="16" name="그룹 15">
            <a:extLst>
              <a:ext uri="{FF2B5EF4-FFF2-40B4-BE49-F238E27FC236}">
                <a16:creationId xmlns:a16="http://schemas.microsoft.com/office/drawing/2014/main" id="{B08C4E5E-DD65-1BE7-4450-830A07B7DD9C}"/>
              </a:ext>
            </a:extLst>
          </p:cNvPr>
          <p:cNvGrpSpPr/>
          <p:nvPr/>
        </p:nvGrpSpPr>
        <p:grpSpPr>
          <a:xfrm>
            <a:off x="0" y="1"/>
            <a:ext cx="12192000" cy="355600"/>
            <a:chOff x="0" y="1"/>
            <a:chExt cx="9144000" cy="355600"/>
          </a:xfrm>
        </p:grpSpPr>
        <p:sp>
          <p:nvSpPr>
            <p:cNvPr id="17" name="직사각형 16">
              <a:extLst>
                <a:ext uri="{FF2B5EF4-FFF2-40B4-BE49-F238E27FC236}">
                  <a16:creationId xmlns:a16="http://schemas.microsoft.com/office/drawing/2014/main" id="{D81F49D4-4D05-5B0B-AE72-8B5D8D149A5D}"/>
                </a:ext>
              </a:extLst>
            </p:cNvPr>
            <p:cNvSpPr/>
            <p:nvPr/>
          </p:nvSpPr>
          <p:spPr>
            <a:xfrm>
              <a:off x="0" y="1"/>
              <a:ext cx="3048000" cy="355600"/>
            </a:xfrm>
            <a:prstGeom prst="rect">
              <a:avLst/>
            </a:prstGeom>
            <a:solidFill>
              <a:srgbClr val="009C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Related Works</a:t>
              </a:r>
            </a:p>
          </p:txBody>
        </p:sp>
        <p:sp>
          <p:nvSpPr>
            <p:cNvPr id="18" name="직사각형 17">
              <a:extLst>
                <a:ext uri="{FF2B5EF4-FFF2-40B4-BE49-F238E27FC236}">
                  <a16:creationId xmlns:a16="http://schemas.microsoft.com/office/drawing/2014/main" id="{6FB009DA-2537-40EB-D579-0F731C6CE0D6}"/>
                </a:ext>
              </a:extLst>
            </p:cNvPr>
            <p:cNvSpPr/>
            <p:nvPr/>
          </p:nvSpPr>
          <p:spPr>
            <a:xfrm>
              <a:off x="3048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Research Design</a:t>
              </a:r>
            </a:p>
          </p:txBody>
        </p:sp>
        <p:sp>
          <p:nvSpPr>
            <p:cNvPr id="19" name="직사각형 18">
              <a:extLst>
                <a:ext uri="{FF2B5EF4-FFF2-40B4-BE49-F238E27FC236}">
                  <a16:creationId xmlns:a16="http://schemas.microsoft.com/office/drawing/2014/main" id="{FEFEA9FF-1FE8-34E1-7D68-C1AF8BF33EBC}"/>
                </a:ext>
              </a:extLst>
            </p:cNvPr>
            <p:cNvSpPr/>
            <p:nvPr/>
          </p:nvSpPr>
          <p:spPr>
            <a:xfrm>
              <a:off x="6096000" y="1"/>
              <a:ext cx="3048000" cy="355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Previous Works</a:t>
              </a:r>
            </a:p>
          </p:txBody>
        </p:sp>
      </p:grpSp>
    </p:spTree>
    <p:extLst>
      <p:ext uri="{BB962C8B-B14F-4D97-AF65-F5344CB8AC3E}">
        <p14:creationId xmlns:p14="http://schemas.microsoft.com/office/powerpoint/2010/main" val="108630775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101490</TotalTime>
  <Words>1798</Words>
  <Application>Microsoft Office PowerPoint</Application>
  <PresentationFormat>와이드스크린</PresentationFormat>
  <Paragraphs>228</Paragraphs>
  <Slides>22</Slides>
  <Notes>22</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22</vt:i4>
      </vt:variant>
    </vt:vector>
  </HeadingPairs>
  <TitlesOfParts>
    <vt:vector size="26" baseType="lpstr">
      <vt:lpstr>맑은 고딕</vt:lpstr>
      <vt:lpstr>Arial</vt:lpstr>
      <vt:lpstr>Cambria Math</vt:lpstr>
      <vt:lpstr>Office 테마</vt:lpstr>
      <vt:lpstr>Investigating Message Passing in Reasoning Tasks via Algorithmic Alignment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bml_symposium_template_2021</dc:title>
  <dc:creator>Yoondo Sung</dc:creator>
  <cp:lastModifiedBy>Sunny Kim</cp:lastModifiedBy>
  <cp:revision>2844</cp:revision>
  <dcterms:created xsi:type="dcterms:W3CDTF">2019-05-28T12:47:59Z</dcterms:created>
  <dcterms:modified xsi:type="dcterms:W3CDTF">2025-10-21T04:56:05Z</dcterms:modified>
</cp:coreProperties>
</file>