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6" r:id="rId2"/>
    <p:sldId id="271" r:id="rId3"/>
    <p:sldId id="285" r:id="rId4"/>
    <p:sldId id="256" r:id="rId5"/>
    <p:sldId id="260" r:id="rId6"/>
    <p:sldId id="258" r:id="rId7"/>
    <p:sldId id="259" r:id="rId8"/>
    <p:sldId id="264" r:id="rId9"/>
    <p:sldId id="257" r:id="rId10"/>
    <p:sldId id="269" r:id="rId11"/>
    <p:sldId id="261" r:id="rId12"/>
    <p:sldId id="270" r:id="rId13"/>
    <p:sldId id="268" r:id="rId14"/>
    <p:sldId id="290" r:id="rId15"/>
    <p:sldId id="263" r:id="rId16"/>
    <p:sldId id="272" r:id="rId17"/>
    <p:sldId id="273" r:id="rId18"/>
    <p:sldId id="279" r:id="rId19"/>
    <p:sldId id="281" r:id="rId20"/>
    <p:sldId id="287" r:id="rId21"/>
    <p:sldId id="274" r:id="rId22"/>
    <p:sldId id="278" r:id="rId23"/>
    <p:sldId id="275" r:id="rId24"/>
    <p:sldId id="277" r:id="rId25"/>
    <p:sldId id="282" r:id="rId26"/>
    <p:sldId id="283" r:id="rId27"/>
    <p:sldId id="286" r:id="rId28"/>
    <p:sldId id="291" r:id="rId29"/>
    <p:sldId id="28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>
      <p:cViewPr>
        <p:scale>
          <a:sx n="90" d="100"/>
          <a:sy n="90" d="100"/>
        </p:scale>
        <p:origin x="-147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6436-FCA4-4B18-8B4D-E0372237602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2270D-BF0B-4951-881A-F27B662E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270D-BF0B-4951-881A-F27B662EAF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3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7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1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7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8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9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2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B3E0-CCF8-4702-9854-A3E257BDCA1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73247-566F-4548-A352-7DF75C31A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172.26.132.21/gw01Status" TargetMode="External"/><Relationship Id="rId3" Type="http://schemas.openxmlformats.org/officeDocument/2006/relationships/hyperlink" Target="http://172.26.132.21/status" TargetMode="External"/><Relationship Id="rId7" Type="http://schemas.openxmlformats.org/officeDocument/2006/relationships/hyperlink" Target="http://172.26.132.21/portal" TargetMode="External"/><Relationship Id="rId2" Type="http://schemas.openxmlformats.org/officeDocument/2006/relationships/hyperlink" Target="http://172.26.132.21/elbStat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72.26.132.21/calendaSvc/today" TargetMode="External"/><Relationship Id="rId5" Type="http://schemas.openxmlformats.org/officeDocument/2006/relationships/hyperlink" Target="http://172.26.132.21/greetingSvc/status" TargetMode="External"/><Relationship Id="rId4" Type="http://schemas.openxmlformats.org/officeDocument/2006/relationships/hyperlink" Target="http://172.26.132.21/greetingSvc/hell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What is a microservice?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5097958"/>
            <a:ext cx="420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Belongs:    ICT</a:t>
            </a:r>
            <a:r>
              <a:rPr lang="ko-KR" altLang="en-US" dirty="0" smtClean="0"/>
              <a:t>사업</a:t>
            </a:r>
            <a:r>
              <a:rPr lang="en-US" altLang="ko-KR" dirty="0" smtClean="0"/>
              <a:t>/InS</a:t>
            </a:r>
            <a:r>
              <a:rPr lang="ko-KR" altLang="en-US" dirty="0" smtClean="0"/>
              <a:t>센터</a:t>
            </a:r>
            <a:r>
              <a:rPr lang="en-US" altLang="ko-KR" dirty="0" smtClean="0"/>
              <a:t>/NMS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 smtClean="0"/>
              <a:t>Date:        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Presenter:  </a:t>
            </a:r>
            <a:r>
              <a:rPr lang="ko-KR" altLang="en-US" dirty="0" smtClean="0"/>
              <a:t>김 광선 책</a:t>
            </a:r>
            <a:r>
              <a:rPr lang="ko-KR" altLang="en-US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203876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255980"/>
            <a:ext cx="412427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 Plan</a:t>
            </a: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Stand-alone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어플리케이션 구현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Client Side Load-Balancer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Gateway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-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-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Routing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(3) -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Redundancy</a:t>
            </a: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Full Stack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Redundancy of User Web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Stack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Redundancy of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44624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Solutions - </a:t>
            </a:r>
            <a:r>
              <a:rPr lang="en-US" altLang="ko-KR" dirty="0"/>
              <a:t>NETFLIX OSS, Spring </a:t>
            </a:r>
            <a:r>
              <a:rPr lang="en-US" altLang="ko-KR" dirty="0" smtClean="0"/>
              <a:t>Project (2)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-36512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415697"/>
            <a:ext cx="303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 목표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MSA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Plan</a:t>
            </a:r>
          </a:p>
        </p:txBody>
      </p:sp>
    </p:spTree>
    <p:extLst>
      <p:ext uri="{BB962C8B-B14F-4D97-AF65-F5344CB8AC3E}">
        <p14:creationId xmlns:p14="http://schemas.microsoft.com/office/powerpoint/2010/main" val="18713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36912"/>
            <a:ext cx="7595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Action Plan (Traffic test only)</a:t>
            </a:r>
          </a:p>
          <a:p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STS (3.6.4.RELEASE)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다운로드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spring.io &gt; tools &gt; See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versions &gt; previous Spring Tool Suite™ versions.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*.zip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해제 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sts-3.6.4.RELEASE &gt; STS.exe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실행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workspace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(User Web #1) Boot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#1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생성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File &gt; New &gt; Spring Starter Project – Spring Boot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 할 수 있는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Quick Menu</a:t>
            </a: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(User Web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#2) Boot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#2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동일한 방법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#1, #2 Configuration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실행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Run &gt; Run As &gt; Spring Boot App</a:t>
            </a: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Browser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어플리케이션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55776" y="4833952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00195" y="5214498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3768" y="458112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http://host:9001/**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55776" y="6073552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83768" y="5847075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http://host:9002/**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5496" y="35332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Stand-alone </a:t>
            </a:r>
            <a:r>
              <a:rPr lang="ko-KR" altLang="en-US" dirty="0"/>
              <a:t>웹 </a:t>
            </a:r>
            <a:r>
              <a:rPr lang="ko-KR" altLang="en-US" dirty="0" smtClean="0"/>
              <a:t>어플리케이션 구현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04" y="332656"/>
            <a:ext cx="341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 기술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Spring Boot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직선 연결선 8"/>
          <p:cNvCxnSpPr>
            <a:stCxn id="22" idx="6"/>
            <a:endCxn id="21" idx="1"/>
          </p:cNvCxnSpPr>
          <p:nvPr/>
        </p:nvCxnSpPr>
        <p:spPr>
          <a:xfrm flipV="1">
            <a:off x="1614595" y="5059848"/>
            <a:ext cx="941181" cy="61185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2" idx="6"/>
            <a:endCxn id="27" idx="1"/>
          </p:cNvCxnSpPr>
          <p:nvPr/>
        </p:nvCxnSpPr>
        <p:spPr>
          <a:xfrm>
            <a:off x="1614595" y="5671698"/>
            <a:ext cx="941181" cy="62775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528" y="1052736"/>
            <a:ext cx="6349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Spring Boot - Features</a:t>
            </a:r>
          </a:p>
          <a:p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파일을 이용하여 단독 실행이 가능한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(WEB)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어플리케이션을 생성할 수 있다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컨테이너와 같은 구성이 내장되어 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(no need to deploy WAR files)</a:t>
            </a: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필요한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Maven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설정을 간단하게 설정 할 수 있도록 되어 있다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(With ‘Starter’)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Spring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사용할 수 있도록 자동으로 구성한다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상용화에 필요한 특징들이 구성되어 있다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(such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metrics, health checks and externalized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Spring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복잡한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XML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파일을 생성하지 않아도 된다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요구하지도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않는다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79512" y="2420888"/>
            <a:ext cx="8728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8" y="3769593"/>
            <a:ext cx="4651632" cy="17277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139952" y="4276430"/>
            <a:ext cx="792088" cy="13128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96136" y="4365104"/>
            <a:ext cx="762394" cy="1000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0" idx="2"/>
            <a:endCxn id="25" idx="2"/>
          </p:cNvCxnSpPr>
          <p:nvPr/>
        </p:nvCxnSpPr>
        <p:spPr>
          <a:xfrm rot="5400000" flipH="1" flipV="1">
            <a:off x="5244930" y="4656838"/>
            <a:ext cx="223467" cy="1641337"/>
          </a:xfrm>
          <a:prstGeom prst="bentConnector3">
            <a:avLst>
              <a:gd name="adj1" fmla="val -102297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470176" y="5200201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Balancer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50496" y="5106888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59632" y="4242792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cxnSp>
        <p:nvCxnSpPr>
          <p:cNvPr id="11" name="직선 연결선 10"/>
          <p:cNvCxnSpPr>
            <a:stCxn id="9" idx="6"/>
            <a:endCxn id="6" idx="1"/>
          </p:cNvCxnSpPr>
          <p:nvPr/>
        </p:nvCxnSpPr>
        <p:spPr>
          <a:xfrm>
            <a:off x="2174032" y="4699992"/>
            <a:ext cx="1296144" cy="72610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3"/>
            <a:endCxn id="7" idx="1"/>
          </p:cNvCxnSpPr>
          <p:nvPr/>
        </p:nvCxnSpPr>
        <p:spPr>
          <a:xfrm flipV="1">
            <a:off x="4550296" y="5332785"/>
            <a:ext cx="1800200" cy="434297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350496" y="6001543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2" name="직선 연결선 21"/>
          <p:cNvCxnSpPr>
            <a:stCxn id="4" idx="3"/>
            <a:endCxn id="19" idx="1"/>
          </p:cNvCxnSpPr>
          <p:nvPr/>
        </p:nvCxnSpPr>
        <p:spPr>
          <a:xfrm>
            <a:off x="4550296" y="5767082"/>
            <a:ext cx="1800200" cy="46035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4484" y="1196752"/>
            <a:ext cx="33858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Action Plan (Traffic test only)</a:t>
            </a:r>
          </a:p>
          <a:p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(Load Balancer) Boot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생성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(Ribbon)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Node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Ribbon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#1, #2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간의 통신 구성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Browser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Balancer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17878" y="3284984"/>
            <a:ext cx="4528762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50496" y="3429000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7" name="직선 연결선 26"/>
          <p:cNvCxnSpPr>
            <a:stCxn id="58" idx="3"/>
            <a:endCxn id="26" idx="1"/>
          </p:cNvCxnSpPr>
          <p:nvPr/>
        </p:nvCxnSpPr>
        <p:spPr>
          <a:xfrm flipV="1">
            <a:off x="4550296" y="3654897"/>
            <a:ext cx="1800200" cy="321373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350496" y="4057327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9" name="직선 연결선 28"/>
          <p:cNvCxnSpPr>
            <a:stCxn id="58" idx="3"/>
            <a:endCxn id="28" idx="1"/>
          </p:cNvCxnSpPr>
          <p:nvPr/>
        </p:nvCxnSpPr>
        <p:spPr>
          <a:xfrm>
            <a:off x="4550296" y="3976270"/>
            <a:ext cx="1800200" cy="30695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6"/>
            <a:endCxn id="58" idx="1"/>
          </p:cNvCxnSpPr>
          <p:nvPr/>
        </p:nvCxnSpPr>
        <p:spPr>
          <a:xfrm flipV="1">
            <a:off x="2174032" y="3976270"/>
            <a:ext cx="1296144" cy="7237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117878" y="4772000"/>
            <a:ext cx="4528762" cy="18253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20184" y="4406915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Server Side Load-Balancing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20184" y="6330224"/>
            <a:ext cx="1821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Client Side Load-Balancing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35332"/>
            <a:ext cx="34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Side Load-Balancer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504" y="332656"/>
            <a:ext cx="640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 기술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Spring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Boot, Spring Cloud Ribbon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Load-Balancer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확인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(Round Robin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방식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470176" y="3750373"/>
            <a:ext cx="1080120" cy="4517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L4 Switch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470176" y="5584884"/>
            <a:ext cx="1080120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9872" y="4941168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http://host:80/**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300192" y="4869160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http://host:9001/**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2" y="5775067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http://host:9002/**</a:t>
            </a:r>
            <a:endParaRPr lang="ko-KR" altLang="en-US" sz="1000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8" y="1196752"/>
            <a:ext cx="4651632" cy="17277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4138996" y="1700808"/>
            <a:ext cx="2449228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4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26968" y="3917777"/>
            <a:ext cx="1080120" cy="4517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User Web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WAS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7208" y="3898033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81188" y="3666728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cxnSp>
        <p:nvCxnSpPr>
          <p:cNvPr id="5" name="직선 연결선 4"/>
          <p:cNvCxnSpPr>
            <a:stCxn id="6" idx="6"/>
            <a:endCxn id="3" idx="1"/>
          </p:cNvCxnSpPr>
          <p:nvPr/>
        </p:nvCxnSpPr>
        <p:spPr>
          <a:xfrm>
            <a:off x="2895588" y="4123928"/>
            <a:ext cx="3191620" cy="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88684" y="3634392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http://host:10001/service/**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26968" y="5338008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87208" y="5338008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81188" y="5100679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cxnSp>
        <p:nvCxnSpPr>
          <p:cNvPr id="24" name="직선 연결선 23"/>
          <p:cNvCxnSpPr>
            <a:stCxn id="22" idx="6"/>
            <a:endCxn id="19" idx="1"/>
          </p:cNvCxnSpPr>
          <p:nvPr/>
        </p:nvCxnSpPr>
        <p:spPr>
          <a:xfrm>
            <a:off x="2895588" y="5557879"/>
            <a:ext cx="1031380" cy="602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6676" y="5085184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http://host:10001/service/**</a:t>
            </a:r>
            <a:endParaRPr lang="ko-KR" altLang="en-US" sz="1000" dirty="0"/>
          </a:p>
        </p:txBody>
      </p:sp>
      <p:cxnSp>
        <p:nvCxnSpPr>
          <p:cNvPr id="32" name="직선 연결선 31"/>
          <p:cNvCxnSpPr>
            <a:stCxn id="19" idx="3"/>
            <a:endCxn id="20" idx="1"/>
          </p:cNvCxnSpPr>
          <p:nvPr/>
        </p:nvCxnSpPr>
        <p:spPr>
          <a:xfrm>
            <a:off x="5007088" y="5563905"/>
            <a:ext cx="1080120" cy="0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3572" y="5085184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http://host:9001/**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5496" y="35332"/>
            <a:ext cx="323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Gateway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(1) - </a:t>
            </a:r>
            <a:r>
              <a:rPr lang="en-US" altLang="ko-KR" sz="1400" dirty="0" smtClean="0"/>
              <a:t>Connection</a:t>
            </a:r>
            <a:endParaRPr lang="ko-KR" altLang="en-US" sz="14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04" y="332656"/>
            <a:ext cx="464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 기술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Spring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Boot,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Cloud Zuul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접속 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79512" y="4869160"/>
            <a:ext cx="8728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4484" y="1196752"/>
            <a:ext cx="28424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Action Plan (Traffic test only)</a:t>
            </a:r>
          </a:p>
          <a:p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(Gateway #1) Boot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Gateway #1 (Zuul)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Call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User Web #1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Zuul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통신 구성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(1): Browser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#1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(2):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Browser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 #1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8" y="1196752"/>
            <a:ext cx="4651632" cy="17277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796136" y="1700808"/>
            <a:ext cx="194421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138996" y="1700808"/>
            <a:ext cx="839546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endCxn id="26" idx="1"/>
          </p:cNvCxnSpPr>
          <p:nvPr/>
        </p:nvCxnSpPr>
        <p:spPr>
          <a:xfrm flipV="1">
            <a:off x="4978544" y="1988840"/>
            <a:ext cx="817592" cy="36004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355976" y="5085184"/>
            <a:ext cx="4320480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355976" y="3068960"/>
            <a:ext cx="4320480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13324" y="3466164"/>
            <a:ext cx="1080120" cy="4517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User Web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WAS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3564" y="3446420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80312" y="3446419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1256" y="321511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5725692" y="3672315"/>
            <a:ext cx="1654620" cy="1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8" idx="6"/>
            <a:endCxn id="6" idx="1"/>
          </p:cNvCxnSpPr>
          <p:nvPr/>
        </p:nvCxnSpPr>
        <p:spPr>
          <a:xfrm>
            <a:off x="1475656" y="3672315"/>
            <a:ext cx="3097908" cy="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5040" y="3182779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http://host:10001/service/**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3182779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http://host:8091/**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80312" y="4310515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8304" y="4046875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http://host:8191/**</a:t>
            </a:r>
            <a:endParaRPr lang="ko-KR" altLang="en-US" sz="1000" dirty="0"/>
          </a:p>
        </p:txBody>
      </p:sp>
      <p:cxnSp>
        <p:nvCxnSpPr>
          <p:cNvPr id="15" name="직선 연결선 14"/>
          <p:cNvCxnSpPr>
            <a:stCxn id="6" idx="3"/>
            <a:endCxn id="13" idx="1"/>
          </p:cNvCxnSpPr>
          <p:nvPr/>
        </p:nvCxnSpPr>
        <p:spPr>
          <a:xfrm>
            <a:off x="5725692" y="3672316"/>
            <a:ext cx="1654620" cy="864095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413324" y="5379819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73564" y="5379819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80312" y="5379819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1256" y="5142490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cxnSp>
        <p:nvCxnSpPr>
          <p:cNvPr id="20" name="직선 연결선 19"/>
          <p:cNvCxnSpPr>
            <a:stCxn id="17" idx="3"/>
            <a:endCxn id="18" idx="1"/>
          </p:cNvCxnSpPr>
          <p:nvPr/>
        </p:nvCxnSpPr>
        <p:spPr>
          <a:xfrm flipV="1">
            <a:off x="5725692" y="5605715"/>
            <a:ext cx="1654620" cy="1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9" idx="6"/>
            <a:endCxn id="16" idx="1"/>
          </p:cNvCxnSpPr>
          <p:nvPr/>
        </p:nvCxnSpPr>
        <p:spPr>
          <a:xfrm>
            <a:off x="1475656" y="5599690"/>
            <a:ext cx="937668" cy="602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03032" y="5126995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http://host:10001/service/**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308304" y="5126995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http://host:8091/**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380312" y="6217568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8304" y="5949280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http://host:8191/**</a:t>
            </a:r>
            <a:endParaRPr lang="ko-KR" altLang="en-US" sz="1000" dirty="0"/>
          </a:p>
        </p:txBody>
      </p:sp>
      <p:cxnSp>
        <p:nvCxnSpPr>
          <p:cNvPr id="26" name="직선 연결선 25"/>
          <p:cNvCxnSpPr>
            <a:stCxn id="17" idx="3"/>
            <a:endCxn id="24" idx="1"/>
          </p:cNvCxnSpPr>
          <p:nvPr/>
        </p:nvCxnSpPr>
        <p:spPr>
          <a:xfrm>
            <a:off x="5725692" y="5605716"/>
            <a:ext cx="1654620" cy="837748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3"/>
            <a:endCxn id="17" idx="1"/>
          </p:cNvCxnSpPr>
          <p:nvPr/>
        </p:nvCxnSpPr>
        <p:spPr>
          <a:xfrm>
            <a:off x="3493444" y="5605716"/>
            <a:ext cx="1080120" cy="0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9928" y="5126995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http://host:9001/**</a:t>
            </a:r>
            <a:endParaRPr lang="ko-KR" altLang="en-US" sz="1000" dirty="0"/>
          </a:p>
        </p:txBody>
      </p:sp>
      <p:cxnSp>
        <p:nvCxnSpPr>
          <p:cNvPr id="29" name="꺾인 연결선 28"/>
          <p:cNvCxnSpPr>
            <a:stCxn id="6" idx="2"/>
            <a:endCxn id="8" idx="4"/>
          </p:cNvCxnSpPr>
          <p:nvPr/>
        </p:nvCxnSpPr>
        <p:spPr>
          <a:xfrm rot="5400000">
            <a:off x="2968391" y="1948277"/>
            <a:ext cx="231303" cy="4131172"/>
          </a:xfrm>
          <a:prstGeom prst="bentConnector3">
            <a:avLst>
              <a:gd name="adj1" fmla="val 198831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2"/>
            <a:endCxn id="19" idx="4"/>
          </p:cNvCxnSpPr>
          <p:nvPr/>
        </p:nvCxnSpPr>
        <p:spPr>
          <a:xfrm rot="5400000">
            <a:off x="1873281" y="4976787"/>
            <a:ext cx="225278" cy="1934928"/>
          </a:xfrm>
          <a:prstGeom prst="bentConnector3">
            <a:avLst>
              <a:gd name="adj1" fmla="val 201475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43608" y="4380781"/>
            <a:ext cx="3419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Service #1</a:t>
            </a:r>
            <a:r>
              <a:rPr lang="ko-KR" altLang="en-US" sz="1000" b="1" dirty="0" smtClean="0"/>
              <a:t> 결과 리턴 또는</a:t>
            </a:r>
            <a:r>
              <a:rPr lang="en-US" altLang="ko-KR" sz="1000" b="1" dirty="0" smtClean="0"/>
              <a:t> Service #2</a:t>
            </a:r>
            <a:r>
              <a:rPr lang="ko-KR" altLang="en-US" sz="1000" b="1" dirty="0" smtClean="0"/>
              <a:t> 결과가 각각 리턴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899592" y="6283186"/>
            <a:ext cx="2247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Service #1, #2</a:t>
            </a:r>
            <a:r>
              <a:rPr lang="ko-KR" altLang="en-US" sz="1000" b="1" dirty="0" smtClean="0"/>
              <a:t>의 조합된 결과 리턴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5496" y="35332"/>
            <a:ext cx="285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Gateway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(2) - </a:t>
            </a:r>
            <a:r>
              <a:rPr lang="en-US" altLang="ko-KR" sz="1400" dirty="0" smtClean="0"/>
              <a:t>Routing</a:t>
            </a:r>
            <a:endParaRPr lang="ko-KR" altLang="en-US" sz="14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9512" y="4941168"/>
            <a:ext cx="8728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7504" y="332656"/>
            <a:ext cx="60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 기술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Spring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Boot, Spring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Zuul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Routing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(Service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Routing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4484" y="1196752"/>
            <a:ext cx="26276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Action Plan (Traffic test only)</a:t>
            </a:r>
          </a:p>
          <a:p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(Service #1-1) Boot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생성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(Service #2-1)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생성</a:t>
            </a: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Node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Gateway #1 Routing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(1): Browser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#1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(2):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Browser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 #1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8" y="1196752"/>
            <a:ext cx="4651632" cy="17277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5796136" y="1700808"/>
            <a:ext cx="324036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38996" y="1700808"/>
            <a:ext cx="839546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endCxn id="43" idx="1"/>
          </p:cNvCxnSpPr>
          <p:nvPr/>
        </p:nvCxnSpPr>
        <p:spPr>
          <a:xfrm flipV="1">
            <a:off x="4978544" y="1988840"/>
            <a:ext cx="817592" cy="36004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3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91680" y="4293096"/>
            <a:ext cx="174392" cy="167510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L4 Switch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74286" y="5272209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78542" y="5178896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453884" y="5178896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3528" y="5034880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6130670" y="5404792"/>
            <a:ext cx="1323214" cy="1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6"/>
            <a:endCxn id="4" idx="1"/>
          </p:cNvCxnSpPr>
          <p:nvPr/>
        </p:nvCxnSpPr>
        <p:spPr>
          <a:xfrm>
            <a:off x="1237928" y="5492080"/>
            <a:ext cx="1436358" cy="602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32" y="4941168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http://host:10001/service/**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6939" y="494116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http://host:8091/**</a:t>
            </a:r>
            <a:endParaRPr lang="ko-KR" altLang="en-US" sz="1000" dirty="0"/>
          </a:p>
        </p:txBody>
      </p:sp>
      <p:cxnSp>
        <p:nvCxnSpPr>
          <p:cNvPr id="15" name="직선 연결선 14"/>
          <p:cNvCxnSpPr>
            <a:stCxn id="26" idx="3"/>
            <a:endCxn id="5" idx="1"/>
          </p:cNvCxnSpPr>
          <p:nvPr/>
        </p:nvCxnSpPr>
        <p:spPr>
          <a:xfrm flipV="1">
            <a:off x="3754406" y="5404793"/>
            <a:ext cx="1224136" cy="434297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69451" y="5054987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http://host:9001/**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78542" y="6073551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#1-2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4" name="직선 연결선 23"/>
          <p:cNvCxnSpPr>
            <a:stCxn id="22" idx="3"/>
            <a:endCxn id="6" idx="1"/>
          </p:cNvCxnSpPr>
          <p:nvPr/>
        </p:nvCxnSpPr>
        <p:spPr>
          <a:xfrm flipV="1">
            <a:off x="6130670" y="5404792"/>
            <a:ext cx="1323214" cy="89465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3"/>
            <a:endCxn id="22" idx="1"/>
          </p:cNvCxnSpPr>
          <p:nvPr/>
        </p:nvCxnSpPr>
        <p:spPr>
          <a:xfrm>
            <a:off x="3754406" y="5839090"/>
            <a:ext cx="1224136" cy="46035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419502" y="3356992"/>
            <a:ext cx="4168722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35526" y="3822381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WAS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32040" y="3501008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53" name="직선 연결선 52"/>
          <p:cNvCxnSpPr>
            <a:stCxn id="56" idx="3"/>
            <a:endCxn id="52" idx="1"/>
          </p:cNvCxnSpPr>
          <p:nvPr/>
        </p:nvCxnSpPr>
        <p:spPr>
          <a:xfrm flipV="1">
            <a:off x="4394094" y="3726905"/>
            <a:ext cx="537946" cy="321373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932040" y="4129335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#1-2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55" name="직선 연결선 54"/>
          <p:cNvCxnSpPr>
            <a:stCxn id="56" idx="3"/>
            <a:endCxn id="54" idx="1"/>
          </p:cNvCxnSpPr>
          <p:nvPr/>
        </p:nvCxnSpPr>
        <p:spPr>
          <a:xfrm>
            <a:off x="4394094" y="4048278"/>
            <a:ext cx="537946" cy="30695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219702" y="3673738"/>
            <a:ext cx="174392" cy="7490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L4 Switch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7" name="직선 연결선 56"/>
          <p:cNvCxnSpPr>
            <a:stCxn id="51" idx="3"/>
            <a:endCxn id="56" idx="1"/>
          </p:cNvCxnSpPr>
          <p:nvPr/>
        </p:nvCxnSpPr>
        <p:spPr>
          <a:xfrm>
            <a:off x="3715646" y="4048278"/>
            <a:ext cx="50405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7" idx="6"/>
            <a:endCxn id="51" idx="1"/>
          </p:cNvCxnSpPr>
          <p:nvPr/>
        </p:nvCxnSpPr>
        <p:spPr>
          <a:xfrm flipV="1">
            <a:off x="1237928" y="4048278"/>
            <a:ext cx="1397598" cy="144380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419502" y="4941168"/>
            <a:ext cx="4168722" cy="172819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863072" y="5827330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http://host:10002/service/**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21808" y="4478923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Server Side Load-Balancing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421808" y="6402232"/>
            <a:ext cx="1821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Client Side Load-Balancing</a:t>
            </a:r>
            <a:endParaRPr lang="ko-KR" altLang="en-US" sz="10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453884" y="3501008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39" name="직선 연결선 38"/>
          <p:cNvCxnSpPr>
            <a:stCxn id="52" idx="3"/>
            <a:endCxn id="38" idx="1"/>
          </p:cNvCxnSpPr>
          <p:nvPr/>
        </p:nvCxnSpPr>
        <p:spPr>
          <a:xfrm>
            <a:off x="6084168" y="3726905"/>
            <a:ext cx="1369716" cy="0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54" idx="3"/>
            <a:endCxn id="38" idx="1"/>
          </p:cNvCxnSpPr>
          <p:nvPr/>
        </p:nvCxnSpPr>
        <p:spPr>
          <a:xfrm flipV="1">
            <a:off x="6084168" y="3726905"/>
            <a:ext cx="1369716" cy="6283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987824" y="5656892"/>
            <a:ext cx="766582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496" y="35332"/>
            <a:ext cx="329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Gateway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(3) - </a:t>
            </a:r>
            <a:r>
              <a:rPr lang="en-US" altLang="ko-KR" sz="1400" dirty="0" smtClean="0"/>
              <a:t>Redundancy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504" y="332656"/>
            <a:ext cx="649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 기술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Spring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Boot, Spring Cloud Ribbon, Spring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Zuul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접속하여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Load-Balancer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: Gateway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Service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Routing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4484" y="1196752"/>
            <a:ext cx="34740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Action Plan (Traffic test only)</a:t>
            </a:r>
          </a:p>
          <a:p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(Gateway #2) Boot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생성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(Gateway #2)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(User Web #1) Load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 (Ribbon)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Node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Ribbon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#1, #2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간의 통신 구성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Browser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 #1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8" y="1196752"/>
            <a:ext cx="4651632" cy="17277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796136" y="1627844"/>
            <a:ext cx="3096344" cy="6104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138996" y="1627844"/>
            <a:ext cx="839546" cy="937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43" idx="2"/>
            <a:endCxn id="42" idx="2"/>
          </p:cNvCxnSpPr>
          <p:nvPr/>
        </p:nvCxnSpPr>
        <p:spPr>
          <a:xfrm rot="5400000" flipH="1" flipV="1">
            <a:off x="5788214" y="1008810"/>
            <a:ext cx="326648" cy="2785539"/>
          </a:xfrm>
          <a:prstGeom prst="bentConnector3">
            <a:avLst>
              <a:gd name="adj1" fmla="val -69984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3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428800" y="3861048"/>
            <a:ext cx="3431232" cy="2592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94366" y="5373216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#2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59637" y="4561383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– Gateway #1</a:t>
            </a:r>
            <a:endParaRPr lang="en-US" altLang="ko-KR" sz="10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453884" y="4539317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6511765" y="4765213"/>
            <a:ext cx="942119" cy="2206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1"/>
          </p:cNvCxnSpPr>
          <p:nvPr/>
        </p:nvCxnSpPr>
        <p:spPr>
          <a:xfrm>
            <a:off x="2699792" y="4960913"/>
            <a:ext cx="694574" cy="6382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41127" y="4293096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http://host:10001/service/**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6939" y="4293096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http://host:8091/**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53884" y="5785519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939" y="5547429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http://host:8191/**</a:t>
            </a:r>
            <a:endParaRPr lang="ko-KR" altLang="en-US" sz="1000" dirty="0"/>
          </a:p>
        </p:txBody>
      </p:sp>
      <p:cxnSp>
        <p:nvCxnSpPr>
          <p:cNvPr id="16" name="직선 연결선 15"/>
          <p:cNvCxnSpPr>
            <a:stCxn id="45" idx="3"/>
            <a:endCxn id="6" idx="1"/>
          </p:cNvCxnSpPr>
          <p:nvPr/>
        </p:nvCxnSpPr>
        <p:spPr>
          <a:xfrm flipV="1">
            <a:off x="4474486" y="4787280"/>
            <a:ext cx="885151" cy="1231830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89531" y="515719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http://host:9002/**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59637" y="5785519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– Gateway #2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9" name="직선 연결선 18"/>
          <p:cNvCxnSpPr>
            <a:stCxn id="18" idx="3"/>
            <a:endCxn id="13" idx="1"/>
          </p:cNvCxnSpPr>
          <p:nvPr/>
        </p:nvCxnSpPr>
        <p:spPr>
          <a:xfrm flipV="1">
            <a:off x="6511765" y="6011415"/>
            <a:ext cx="942119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5" idx="3"/>
            <a:endCxn id="18" idx="1"/>
          </p:cNvCxnSpPr>
          <p:nvPr/>
        </p:nvCxnSpPr>
        <p:spPr>
          <a:xfrm flipV="1">
            <a:off x="4474486" y="6011416"/>
            <a:ext cx="885151" cy="769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5" idx="3"/>
            <a:endCxn id="50" idx="1"/>
          </p:cNvCxnSpPr>
          <p:nvPr/>
        </p:nvCxnSpPr>
        <p:spPr>
          <a:xfrm flipV="1">
            <a:off x="2699792" y="4374977"/>
            <a:ext cx="680899" cy="60437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44167" y="5539298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http://host:10003/service/**</a:t>
            </a:r>
            <a:endParaRPr lang="ko-KR" altLang="en-US" sz="10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3707904" y="5800908"/>
            <a:ext cx="766582" cy="436404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80691" y="4149080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694229" y="4576771"/>
            <a:ext cx="766582" cy="414339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54" name="직선 연결선 53"/>
          <p:cNvCxnSpPr>
            <a:stCxn id="53" idx="3"/>
            <a:endCxn id="6" idx="1"/>
          </p:cNvCxnSpPr>
          <p:nvPr/>
        </p:nvCxnSpPr>
        <p:spPr>
          <a:xfrm>
            <a:off x="4460811" y="4783941"/>
            <a:ext cx="898826" cy="3339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3" idx="3"/>
            <a:endCxn id="18" idx="1"/>
          </p:cNvCxnSpPr>
          <p:nvPr/>
        </p:nvCxnSpPr>
        <p:spPr>
          <a:xfrm>
            <a:off x="4460811" y="4783941"/>
            <a:ext cx="898826" cy="122747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1619672" y="4395301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Balancer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en-US" altLang="ko-KR" sz="1000" b="1" dirty="0">
              <a:solidFill>
                <a:srgbClr val="C00000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19672" y="4797152"/>
            <a:ext cx="1080120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61339" y="4149080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http://host:80/**</a:t>
            </a:r>
            <a:endParaRPr lang="ko-KR" altLang="en-US" sz="1000" dirty="0"/>
          </a:p>
        </p:txBody>
      </p:sp>
      <p:cxnSp>
        <p:nvCxnSpPr>
          <p:cNvPr id="87" name="직선 연결선 86"/>
          <p:cNvCxnSpPr>
            <a:stCxn id="88" idx="6"/>
            <a:endCxn id="84" idx="1"/>
          </p:cNvCxnSpPr>
          <p:nvPr/>
        </p:nvCxnSpPr>
        <p:spPr>
          <a:xfrm flipV="1">
            <a:off x="1237928" y="4621198"/>
            <a:ext cx="381744" cy="6786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23528" y="417078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496" y="35332"/>
            <a:ext cx="447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Full Stack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(1) - </a:t>
            </a:r>
            <a:r>
              <a:rPr lang="en-US" altLang="ko-KR" sz="1400" dirty="0" smtClean="0"/>
              <a:t>Redundancy of User Web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7504" y="332656"/>
            <a:ext cx="898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 기술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Spring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Boot, Spring Cloud Ribbon, Spring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Zuul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Load-Balancer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User Web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구현된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Load-Balancer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: Gateway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Service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Routing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여부 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484" y="1196752"/>
            <a:ext cx="34740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Action Plan (Traffic test only)</a:t>
            </a:r>
          </a:p>
          <a:p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(User Web #2) Load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 (Ribbon)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Node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Ribbon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#1, #2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간의 통신 구성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Browser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Balancer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8" y="1196752"/>
            <a:ext cx="4651632" cy="17277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275856" y="3933056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http://host:9001/**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1700808"/>
            <a:ext cx="216024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139952" y="1772816"/>
            <a:ext cx="242719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꺾인 연결선 48"/>
          <p:cNvCxnSpPr>
            <a:stCxn id="43" idx="2"/>
            <a:endCxn id="40" idx="2"/>
          </p:cNvCxnSpPr>
          <p:nvPr/>
        </p:nvCxnSpPr>
        <p:spPr>
          <a:xfrm rot="5400000" flipH="1" flipV="1">
            <a:off x="6402934" y="1299494"/>
            <a:ext cx="432048" cy="2530819"/>
          </a:xfrm>
          <a:prstGeom prst="bentConnector3">
            <a:avLst>
              <a:gd name="adj1" fmla="val -52911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2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/>
          <p:cNvSpPr/>
          <p:nvPr/>
        </p:nvSpPr>
        <p:spPr>
          <a:xfrm>
            <a:off x="5076056" y="3933056"/>
            <a:ext cx="3816424" cy="1606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9714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138996" y="1124744"/>
            <a:ext cx="4825492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496" y="35332"/>
            <a:ext cx="47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Full Stack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(2) - </a:t>
            </a:r>
            <a:r>
              <a:rPr lang="en-US" altLang="ko-KR" sz="1400" dirty="0" smtClean="0"/>
              <a:t>Redundancy of Microservice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332656"/>
            <a:ext cx="898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 기술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Spring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Boot, Spring Cloud Ribbon, Spring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Zuul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브라우저에서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Load-Balancer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User Web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구현된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Load-Balancer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: Gateway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내부 구현된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Ribbon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Routing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여부와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Ribbon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Balancing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4484" y="1196752"/>
            <a:ext cx="36327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Action Plan (Traffic test only)</a:t>
            </a:r>
          </a:p>
          <a:p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(Service #1-2)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생성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(Service #1-2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(Gateway #1, #2) Ribbon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Node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Ribbon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#1-1, #1-2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간의 통신 구성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Browser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Balancer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394366" y="5373216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#2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359637" y="4561383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– Gateway #1</a:t>
            </a:r>
            <a:endParaRPr lang="en-US" altLang="ko-KR" sz="10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12" name="직선 연결선 111"/>
          <p:cNvCxnSpPr>
            <a:endCxn id="107" idx="1"/>
          </p:cNvCxnSpPr>
          <p:nvPr/>
        </p:nvCxnSpPr>
        <p:spPr>
          <a:xfrm>
            <a:off x="2699792" y="4960913"/>
            <a:ext cx="694574" cy="6382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241127" y="4293096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http://host:10001/service/**</a:t>
            </a:r>
            <a:endParaRPr lang="ko-KR" altLang="en-US" sz="10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453884" y="5785519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96939" y="5547429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http://host:8191/**</a:t>
            </a:r>
            <a:endParaRPr lang="ko-KR" altLang="en-US" sz="1000" dirty="0"/>
          </a:p>
        </p:txBody>
      </p:sp>
      <p:cxnSp>
        <p:nvCxnSpPr>
          <p:cNvPr id="117" name="직선 연결선 116"/>
          <p:cNvCxnSpPr>
            <a:stCxn id="125" idx="3"/>
            <a:endCxn id="109" idx="1"/>
          </p:cNvCxnSpPr>
          <p:nvPr/>
        </p:nvCxnSpPr>
        <p:spPr>
          <a:xfrm flipV="1">
            <a:off x="4474486" y="4787280"/>
            <a:ext cx="885151" cy="1231830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289531" y="515719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http://host:9002/**</a:t>
            </a:r>
            <a:endParaRPr lang="ko-KR" altLang="en-US" sz="10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359637" y="5785519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– Gateway #2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21" name="직선 연결선 120"/>
          <p:cNvCxnSpPr>
            <a:stCxn id="120" idx="3"/>
            <a:endCxn id="115" idx="1"/>
          </p:cNvCxnSpPr>
          <p:nvPr/>
        </p:nvCxnSpPr>
        <p:spPr>
          <a:xfrm flipV="1">
            <a:off x="6511765" y="6011415"/>
            <a:ext cx="942119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25" idx="3"/>
            <a:endCxn id="120" idx="1"/>
          </p:cNvCxnSpPr>
          <p:nvPr/>
        </p:nvCxnSpPr>
        <p:spPr>
          <a:xfrm flipV="1">
            <a:off x="4474486" y="6011416"/>
            <a:ext cx="885151" cy="769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33" idx="3"/>
            <a:endCxn id="127" idx="1"/>
          </p:cNvCxnSpPr>
          <p:nvPr/>
        </p:nvCxnSpPr>
        <p:spPr>
          <a:xfrm flipV="1">
            <a:off x="2699792" y="4374977"/>
            <a:ext cx="680899" cy="60437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44167" y="5539298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http://host:10003/service/**</a:t>
            </a:r>
            <a:endParaRPr lang="ko-KR" altLang="en-US" sz="10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707904" y="5800908"/>
            <a:ext cx="766582" cy="436404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380691" y="4149080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75856" y="3933056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http://host:9001/**</a:t>
            </a:r>
            <a:endParaRPr lang="ko-KR" altLang="en-US" sz="1000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694229" y="4576771"/>
            <a:ext cx="766582" cy="414339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30" name="직선 연결선 129"/>
          <p:cNvCxnSpPr>
            <a:stCxn id="129" idx="3"/>
            <a:endCxn id="109" idx="1"/>
          </p:cNvCxnSpPr>
          <p:nvPr/>
        </p:nvCxnSpPr>
        <p:spPr>
          <a:xfrm>
            <a:off x="4460811" y="4783941"/>
            <a:ext cx="898826" cy="3339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9" idx="3"/>
            <a:endCxn id="120" idx="1"/>
          </p:cNvCxnSpPr>
          <p:nvPr/>
        </p:nvCxnSpPr>
        <p:spPr>
          <a:xfrm>
            <a:off x="4460811" y="4783941"/>
            <a:ext cx="898826" cy="122747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1619672" y="4395301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Balancer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en-US" altLang="ko-KR" sz="1000" b="1" dirty="0">
              <a:solidFill>
                <a:srgbClr val="C00000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619672" y="4797152"/>
            <a:ext cx="1080120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61339" y="4149080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http://host:80/**</a:t>
            </a:r>
            <a:endParaRPr lang="ko-KR" altLang="en-US" sz="1000" dirty="0"/>
          </a:p>
        </p:txBody>
      </p:sp>
      <p:cxnSp>
        <p:nvCxnSpPr>
          <p:cNvPr id="135" name="직선 연결선 134"/>
          <p:cNvCxnSpPr>
            <a:stCxn id="136" idx="6"/>
            <a:endCxn id="132" idx="1"/>
          </p:cNvCxnSpPr>
          <p:nvPr/>
        </p:nvCxnSpPr>
        <p:spPr>
          <a:xfrm flipV="1">
            <a:off x="1237928" y="4621198"/>
            <a:ext cx="381744" cy="6786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323528" y="417078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326494" y="4375557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:-boot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38" name="직선 연결선 137"/>
          <p:cNvCxnSpPr>
            <a:stCxn id="143" idx="3"/>
            <a:endCxn id="137" idx="1"/>
          </p:cNvCxnSpPr>
          <p:nvPr/>
        </p:nvCxnSpPr>
        <p:spPr>
          <a:xfrm flipV="1">
            <a:off x="6876256" y="4601453"/>
            <a:ext cx="450238" cy="5656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269549" y="4149080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http://host:8091/**</a:t>
            </a:r>
            <a:endParaRPr lang="ko-KR" altLang="en-US" sz="1000" dirty="0"/>
          </a:p>
        </p:txBody>
      </p:sp>
      <p:cxnSp>
        <p:nvCxnSpPr>
          <p:cNvPr id="140" name="직선 연결선 139"/>
          <p:cNvCxnSpPr>
            <a:stCxn id="143" idx="3"/>
            <a:endCxn id="141" idx="1"/>
          </p:cNvCxnSpPr>
          <p:nvPr/>
        </p:nvCxnSpPr>
        <p:spPr>
          <a:xfrm flipV="1">
            <a:off x="6876256" y="4889485"/>
            <a:ext cx="681325" cy="27758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7557581" y="4663589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557581" y="5073570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http://host:8092/**</a:t>
            </a:r>
            <a:endParaRPr lang="ko-KR" altLang="en-US" sz="1000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211558" y="4960913"/>
            <a:ext cx="664698" cy="412303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44" name="꺾인 연결선 143"/>
          <p:cNvCxnSpPr>
            <a:stCxn id="109" idx="2"/>
            <a:endCxn id="143" idx="1"/>
          </p:cNvCxnSpPr>
          <p:nvPr/>
        </p:nvCxnSpPr>
        <p:spPr>
          <a:xfrm rot="16200000" flipH="1">
            <a:off x="5996685" y="4952191"/>
            <a:ext cx="153889" cy="275857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8" y="1196752"/>
            <a:ext cx="4651632" cy="17277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4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5004048" y="4201343"/>
            <a:ext cx="1080120" cy="4517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Gateway #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1-2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74442"/>
            <a:ext cx="22525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Demo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 환경</a:t>
            </a: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시연목표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44208" y="4138047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604851" y="5425480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6016" y="4507958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</a:t>
            </a:r>
            <a:r>
              <a:rPr lang="en-US" altLang="ko-KR" sz="1000" dirty="0" smtClean="0">
                <a:solidFill>
                  <a:schemeClr val="tx1"/>
                </a:solidFill>
              </a:rPr>
              <a:t>1-1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71800" y="4849415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#1-2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5045694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Balancer</a:t>
            </a:r>
            <a:endParaRPr lang="en-US" altLang="ko-KR" sz="1000" b="1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14789" y="4487634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15816" y="5209455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5941" y="5425479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8" name="직선 연결선 17"/>
          <p:cNvCxnSpPr>
            <a:stCxn id="9" idx="3"/>
            <a:endCxn id="8" idx="1"/>
          </p:cNvCxnSpPr>
          <p:nvPr/>
        </p:nvCxnSpPr>
        <p:spPr>
          <a:xfrm flipV="1">
            <a:off x="2267744" y="5075312"/>
            <a:ext cx="504056" cy="196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3"/>
            <a:endCxn id="12" idx="1"/>
          </p:cNvCxnSpPr>
          <p:nvPr/>
        </p:nvCxnSpPr>
        <p:spPr>
          <a:xfrm>
            <a:off x="2267744" y="5271591"/>
            <a:ext cx="648072" cy="16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3"/>
            <a:endCxn id="7" idx="1"/>
          </p:cNvCxnSpPr>
          <p:nvPr/>
        </p:nvCxnSpPr>
        <p:spPr>
          <a:xfrm flipV="1">
            <a:off x="3995936" y="4733855"/>
            <a:ext cx="720080" cy="701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3"/>
            <a:endCxn id="13" idx="1"/>
          </p:cNvCxnSpPr>
          <p:nvPr/>
        </p:nvCxnSpPr>
        <p:spPr>
          <a:xfrm>
            <a:off x="3995936" y="5435352"/>
            <a:ext cx="720005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" idx="3"/>
            <a:endCxn id="13" idx="1"/>
          </p:cNvCxnSpPr>
          <p:nvPr/>
        </p:nvCxnSpPr>
        <p:spPr>
          <a:xfrm>
            <a:off x="3851920" y="5075312"/>
            <a:ext cx="864021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3"/>
            <a:endCxn id="7" idx="1"/>
          </p:cNvCxnSpPr>
          <p:nvPr/>
        </p:nvCxnSpPr>
        <p:spPr>
          <a:xfrm flipV="1">
            <a:off x="3851920" y="4733855"/>
            <a:ext cx="864096" cy="34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3"/>
            <a:endCxn id="5" idx="1"/>
          </p:cNvCxnSpPr>
          <p:nvPr/>
        </p:nvCxnSpPr>
        <p:spPr>
          <a:xfrm flipV="1">
            <a:off x="5796136" y="4363943"/>
            <a:ext cx="648072" cy="36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3"/>
            <a:endCxn id="11" idx="1"/>
          </p:cNvCxnSpPr>
          <p:nvPr/>
        </p:nvCxnSpPr>
        <p:spPr>
          <a:xfrm flipV="1">
            <a:off x="5796136" y="4713530"/>
            <a:ext cx="818653" cy="2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3"/>
            <a:endCxn id="6" idx="1"/>
          </p:cNvCxnSpPr>
          <p:nvPr/>
        </p:nvCxnSpPr>
        <p:spPr>
          <a:xfrm>
            <a:off x="5796061" y="5651376"/>
            <a:ext cx="808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591780" y="3212976"/>
            <a:ext cx="1620180" cy="288032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Big 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18175" y="3212976"/>
            <a:ext cx="1638201" cy="288032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Small Services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70696" y="386104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인사 서비스</a:t>
            </a:r>
            <a:endParaRPr lang="ko-KR" altLang="en-US" sz="1200" b="1"/>
          </a:p>
        </p:txBody>
      </p:sp>
      <p:sp>
        <p:nvSpPr>
          <p:cNvPr id="48" name="TextBox 47"/>
          <p:cNvSpPr txBox="1"/>
          <p:nvPr/>
        </p:nvSpPr>
        <p:spPr>
          <a:xfrm>
            <a:off x="6770696" y="514848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달력 서비스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59832" y="45921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포털 서비스</a:t>
            </a:r>
            <a:endParaRPr lang="ko-KR" altLang="en-US" sz="12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971600" y="2924944"/>
            <a:ext cx="7272808" cy="3456384"/>
          </a:xfrm>
          <a:prstGeom prst="roundRect">
            <a:avLst>
              <a:gd name="adj" fmla="val 2248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00192" y="2617167"/>
            <a:ext cx="185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Demo - Architecture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921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 rot="16200000">
            <a:off x="1394632" y="2485699"/>
            <a:ext cx="227804" cy="2094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GATEWAY 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(10.0.2.2)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912" y="3419078"/>
            <a:ext cx="216024" cy="17902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GATEWAY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 (192.168.56.1)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88224" y="1268760"/>
            <a:ext cx="216024" cy="39505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GATEWAY 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(192.168.56.1)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27584" y="5949280"/>
            <a:ext cx="6120680" cy="3449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(Virtual) Internal Network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1124744"/>
            <a:ext cx="8496944" cy="5616624"/>
          </a:xfrm>
          <a:prstGeom prst="roundRect">
            <a:avLst>
              <a:gd name="adj" fmla="val 224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smtClean="0">
                <a:solidFill>
                  <a:schemeClr val="tx1"/>
                </a:solidFill>
              </a:rPr>
              <a:t>Local </a:t>
            </a:r>
            <a:r>
              <a:rPr lang="en-US" altLang="ko-KR" sz="2400" b="1" dirty="0">
                <a:solidFill>
                  <a:schemeClr val="tx1"/>
                </a:solidFill>
              </a:rPr>
              <a:t>PC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268760"/>
            <a:ext cx="1872208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48264" y="1412776"/>
            <a:ext cx="1584176" cy="2244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(VM) 10.0.2.101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CentOS 6.5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0312" y="1866528"/>
            <a:ext cx="770384" cy="77038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Greeting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sp>
        <p:nvSpPr>
          <p:cNvPr id="21" name="타원 20"/>
          <p:cNvSpPr/>
          <p:nvPr/>
        </p:nvSpPr>
        <p:spPr>
          <a:xfrm>
            <a:off x="7380312" y="2755776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Calendar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6588224" y="5229200"/>
            <a:ext cx="2088232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Virtual-Box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7824" y="1268760"/>
            <a:ext cx="3168352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(Local) 172.26.132.21 (localhost)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5219278"/>
            <a:ext cx="3168352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IDE (STS)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97560" y="3068960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User</a:t>
            </a:r>
          </a:p>
          <a:p>
            <a:pPr algn="ctr"/>
            <a:r>
              <a:rPr lang="en-US" altLang="ko-KR" sz="1000" b="1" dirty="0" smtClean="0"/>
              <a:t>Web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3297560" y="4221088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User</a:t>
            </a:r>
          </a:p>
          <a:p>
            <a:pPr algn="ctr"/>
            <a:r>
              <a:rPr lang="en-US" altLang="ko-KR" sz="1000" b="1" dirty="0" smtClean="0"/>
              <a:t>Web</a:t>
            </a:r>
          </a:p>
          <a:p>
            <a:pPr algn="ctr"/>
            <a:r>
              <a:rPr lang="en-US" altLang="ko-KR" sz="1000" b="1" dirty="0" smtClean="0"/>
              <a:t>#2</a:t>
            </a:r>
            <a:endParaRPr lang="ko-KR" altLang="en-US" sz="1000" b="1" dirty="0"/>
          </a:p>
        </p:txBody>
      </p:sp>
      <p:sp>
        <p:nvSpPr>
          <p:cNvPr id="29" name="타원 28"/>
          <p:cNvSpPr/>
          <p:nvPr/>
        </p:nvSpPr>
        <p:spPr>
          <a:xfrm>
            <a:off x="5097760" y="4221088"/>
            <a:ext cx="770384" cy="7703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  <a:p>
            <a:pPr algn="ctr"/>
            <a:r>
              <a:rPr lang="en-US" altLang="ko-KR" sz="1000" b="1" dirty="0" smtClean="0"/>
              <a:t>#2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03848" y="3686835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9001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0885" y="4838963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9002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663" y="4838963"/>
            <a:ext cx="55335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10003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496" y="3533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dirty="0" smtClean="0"/>
              <a:t>로컬 </a:t>
            </a:r>
            <a:r>
              <a:rPr lang="en-US" altLang="ko-KR" dirty="0"/>
              <a:t>PC </a:t>
            </a:r>
            <a:r>
              <a:rPr lang="ko-KR" altLang="en-US" dirty="0" smtClean="0"/>
              <a:t>시연 </a:t>
            </a:r>
            <a:r>
              <a:rPr lang="ko-KR" altLang="en-US" dirty="0"/>
              <a:t>환경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7504" y="415697"/>
            <a:ext cx="4993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서로 다른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환경을 고려하기 위하여 내부 네트워크를 구성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80312" y="2432670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8091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380312" y="3338577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8191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3646884"/>
            <a:ext cx="1872208" cy="15723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67543" y="5219278"/>
            <a:ext cx="2088393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Virtual-Box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11560" y="3800022"/>
            <a:ext cx="1584176" cy="1300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(VM) 10.0.2.103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CentOS 6.5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93304" y="4211166"/>
            <a:ext cx="770384" cy="77038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Balancer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67544" y="2442592"/>
            <a:ext cx="770384" cy="77038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Internet</a:t>
            </a:r>
          </a:p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Explorer</a:t>
            </a:r>
            <a:endParaRPr lang="ko-KR" altLang="en-US" sz="1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547664" y="2442592"/>
            <a:ext cx="770384" cy="77038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Chrome</a:t>
            </a:r>
            <a:endParaRPr lang="ko-KR" altLang="en-US" sz="1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3" name="직선 연결선 62"/>
          <p:cNvCxnSpPr>
            <a:stCxn id="61" idx="4"/>
            <a:endCxn id="59" idx="0"/>
          </p:cNvCxnSpPr>
          <p:nvPr/>
        </p:nvCxnSpPr>
        <p:spPr>
          <a:xfrm>
            <a:off x="852736" y="3212976"/>
            <a:ext cx="550912" cy="5870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4"/>
            <a:endCxn id="59" idx="0"/>
          </p:cNvCxnSpPr>
          <p:nvPr/>
        </p:nvCxnSpPr>
        <p:spPr>
          <a:xfrm flipH="1">
            <a:off x="1403648" y="3212976"/>
            <a:ext cx="529208" cy="5870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7584" y="4283174"/>
            <a:ext cx="33214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80</a:t>
            </a:r>
            <a:endParaRPr lang="ko-KR" altLang="en-US" dirty="0"/>
          </a:p>
        </p:txBody>
      </p:sp>
      <p:cxnSp>
        <p:nvCxnSpPr>
          <p:cNvPr id="66" name="직선 연결선 65"/>
          <p:cNvCxnSpPr>
            <a:stCxn id="60" idx="6"/>
            <a:endCxn id="26" idx="2"/>
          </p:cNvCxnSpPr>
          <p:nvPr/>
        </p:nvCxnSpPr>
        <p:spPr>
          <a:xfrm flipV="1">
            <a:off x="1763688" y="3454152"/>
            <a:ext cx="1533872" cy="114220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0" idx="6"/>
            <a:endCxn id="27" idx="2"/>
          </p:cNvCxnSpPr>
          <p:nvPr/>
        </p:nvCxnSpPr>
        <p:spPr>
          <a:xfrm>
            <a:off x="1763688" y="4596358"/>
            <a:ext cx="1533872" cy="992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6931546" y="3809944"/>
            <a:ext cx="1584176" cy="13003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(VM) 10.0.2.102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CentOS 6.5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380312" y="4221088"/>
            <a:ext cx="770384" cy="77038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Greeting</a:t>
            </a:r>
          </a:p>
          <a:p>
            <a:pPr algn="ctr"/>
            <a:r>
              <a:rPr lang="en-US" altLang="ko-KR" sz="1000" b="1" dirty="0" smtClean="0"/>
              <a:t>#2</a:t>
            </a:r>
            <a:endParaRPr lang="ko-KR" altLang="en-US" sz="1000" b="1" dirty="0"/>
          </a:p>
        </p:txBody>
      </p:sp>
      <p:cxnSp>
        <p:nvCxnSpPr>
          <p:cNvPr id="80" name="직선 연결선 79"/>
          <p:cNvCxnSpPr>
            <a:stCxn id="29" idx="6"/>
            <a:endCxn id="21" idx="2"/>
          </p:cNvCxnSpPr>
          <p:nvPr/>
        </p:nvCxnSpPr>
        <p:spPr>
          <a:xfrm flipV="1">
            <a:off x="5868144" y="3140968"/>
            <a:ext cx="1512168" cy="146531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80312" y="4797152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8092</a:t>
            </a:r>
            <a:endParaRPr lang="ko-KR" altLang="en-US" dirty="0"/>
          </a:p>
        </p:txBody>
      </p:sp>
      <p:cxnSp>
        <p:nvCxnSpPr>
          <p:cNvPr id="92" name="꺾인 연결선 91"/>
          <p:cNvCxnSpPr>
            <a:stCxn id="58" idx="2"/>
            <a:endCxn id="86" idx="0"/>
          </p:cNvCxnSpPr>
          <p:nvPr/>
        </p:nvCxnSpPr>
        <p:spPr>
          <a:xfrm rot="16200000" flipH="1">
            <a:off x="2483808" y="4545164"/>
            <a:ext cx="432048" cy="2376184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2" idx="2"/>
            <a:endCxn id="86" idx="0"/>
          </p:cNvCxnSpPr>
          <p:nvPr/>
        </p:nvCxnSpPr>
        <p:spPr>
          <a:xfrm rot="5400000">
            <a:off x="5549069" y="3866009"/>
            <a:ext cx="422126" cy="3744416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24" idx="2"/>
            <a:endCxn id="86" idx="0"/>
          </p:cNvCxnSpPr>
          <p:nvPr/>
        </p:nvCxnSpPr>
        <p:spPr>
          <a:xfrm rot="5400000">
            <a:off x="4013938" y="5391218"/>
            <a:ext cx="432048" cy="684076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524328" y="6165304"/>
            <a:ext cx="1296144" cy="576063"/>
          </a:xfrm>
          <a:prstGeom prst="roundRect">
            <a:avLst>
              <a:gd name="adj" fmla="val 2354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NIC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10" name="꺾인 연결선 109"/>
          <p:cNvCxnSpPr>
            <a:stCxn id="86" idx="2"/>
            <a:endCxn id="108" idx="1"/>
          </p:cNvCxnSpPr>
          <p:nvPr/>
        </p:nvCxnSpPr>
        <p:spPr>
          <a:xfrm rot="16200000" flipH="1">
            <a:off x="5626569" y="4555576"/>
            <a:ext cx="159115" cy="363640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87925" y="3297560"/>
            <a:ext cx="342037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87925" y="4440031"/>
            <a:ext cx="342037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2" idx="3"/>
            <a:endCxn id="29" idx="2"/>
          </p:cNvCxnSpPr>
          <p:nvPr/>
        </p:nvCxnSpPr>
        <p:spPr>
          <a:xfrm>
            <a:off x="4229962" y="3463809"/>
            <a:ext cx="867798" cy="114247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0" idx="3"/>
            <a:endCxn id="29" idx="2"/>
          </p:cNvCxnSpPr>
          <p:nvPr/>
        </p:nvCxnSpPr>
        <p:spPr>
          <a:xfrm>
            <a:off x="4229962" y="4606280"/>
            <a:ext cx="86779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369568" y="1651218"/>
            <a:ext cx="770384" cy="77038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GIT</a:t>
            </a:r>
          </a:p>
          <a:p>
            <a:pPr algn="ctr"/>
            <a:r>
              <a:rPr lang="en-US" altLang="ko-KR" sz="1000" b="1" dirty="0" smtClean="0"/>
              <a:t>(Local)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Repo</a:t>
            </a:r>
            <a:endParaRPr lang="ko-KR" altLang="en-US" sz="1000" b="1" dirty="0"/>
          </a:p>
        </p:txBody>
      </p:sp>
      <p:sp>
        <p:nvSpPr>
          <p:cNvPr id="72" name="타원 71"/>
          <p:cNvSpPr/>
          <p:nvPr/>
        </p:nvSpPr>
        <p:spPr>
          <a:xfrm>
            <a:off x="4572000" y="1556792"/>
            <a:ext cx="1201718" cy="120171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Centralized</a:t>
            </a:r>
          </a:p>
          <a:p>
            <a:pPr algn="ctr"/>
            <a:r>
              <a:rPr lang="en-US" altLang="ko-KR" sz="1000" b="1" dirty="0"/>
              <a:t>Config-Server</a:t>
            </a:r>
            <a:endParaRPr lang="ko-KR" altLang="en-US" sz="1000" b="1" dirty="0"/>
          </a:p>
        </p:txBody>
      </p:sp>
      <p:cxnSp>
        <p:nvCxnSpPr>
          <p:cNvPr id="10" name="꺾인 연결선 9"/>
          <p:cNvCxnSpPr>
            <a:stCxn id="71" idx="6"/>
            <a:endCxn id="72" idx="2"/>
          </p:cNvCxnSpPr>
          <p:nvPr/>
        </p:nvCxnSpPr>
        <p:spPr>
          <a:xfrm>
            <a:off x="4139952" y="2036410"/>
            <a:ext cx="432048" cy="121241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131840" y="2852936"/>
            <a:ext cx="28803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4881736" y="2924944"/>
            <a:ext cx="770384" cy="77038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5097760" y="3068960"/>
            <a:ext cx="770384" cy="7703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cxnSp>
        <p:nvCxnSpPr>
          <p:cNvPr id="34" name="직선 연결선 33"/>
          <p:cNvCxnSpPr>
            <a:stCxn id="70" idx="3"/>
            <a:endCxn id="28" idx="2"/>
          </p:cNvCxnSpPr>
          <p:nvPr/>
        </p:nvCxnSpPr>
        <p:spPr>
          <a:xfrm flipV="1">
            <a:off x="4229962" y="3454152"/>
            <a:ext cx="867798" cy="11521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8" idx="6"/>
            <a:endCxn id="19" idx="2"/>
          </p:cNvCxnSpPr>
          <p:nvPr/>
        </p:nvCxnSpPr>
        <p:spPr>
          <a:xfrm flipV="1">
            <a:off x="5868144" y="2251720"/>
            <a:ext cx="1512168" cy="12024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04048" y="3686835"/>
            <a:ext cx="55335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10001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직선 연결선 32"/>
          <p:cNvCxnSpPr>
            <a:stCxn id="2" idx="3"/>
            <a:endCxn id="28" idx="2"/>
          </p:cNvCxnSpPr>
          <p:nvPr/>
        </p:nvCxnSpPr>
        <p:spPr>
          <a:xfrm flipV="1">
            <a:off x="4229962" y="3454152"/>
            <a:ext cx="867798" cy="965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6"/>
            <a:endCxn id="78" idx="2"/>
          </p:cNvCxnSpPr>
          <p:nvPr/>
        </p:nvCxnSpPr>
        <p:spPr>
          <a:xfrm>
            <a:off x="5868144" y="3454152"/>
            <a:ext cx="1512168" cy="11521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2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29272"/>
            <a:ext cx="439319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Microservice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개념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(MSA) Microservice Architecture By Netflix (Josh Evans)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Monolithic &amp; Microservice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Microservice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Simple structure &amp; Role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- Protocol &amp; Data Flow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Microservice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기술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Solutions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NETFLIX OSS, Spring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- 2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구현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방안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Spring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사용한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어플리케이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Load-Balancer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(Part 3)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Stack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(Part 2)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Demo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시연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 환경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시연목표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Learned Sessions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Next Goals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Appendix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Centralized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 Server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Circuit – Breaker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Gateway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활용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Final Architecture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목</a:t>
            </a:r>
            <a:r>
              <a:rPr lang="ko-KR" altLang="en-US" b="1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390416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394632" y="2485699"/>
            <a:ext cx="227804" cy="2094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GATEWAY 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(10.0.2.2)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9912" y="3419078"/>
            <a:ext cx="216024" cy="17902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GATEWAY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 (192.168.56.1)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124744"/>
            <a:ext cx="8496944" cy="5616624"/>
          </a:xfrm>
          <a:prstGeom prst="roundRect">
            <a:avLst>
              <a:gd name="adj" fmla="val 224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smtClean="0">
                <a:solidFill>
                  <a:schemeClr val="tx1"/>
                </a:solidFill>
              </a:rPr>
              <a:t>Local </a:t>
            </a:r>
            <a:r>
              <a:rPr lang="en-US" altLang="ko-KR" sz="2400" b="1" dirty="0">
                <a:solidFill>
                  <a:schemeClr val="tx1"/>
                </a:solidFill>
              </a:rPr>
              <a:t>PC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96" y="35332"/>
            <a:ext cx="550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dirty="0" smtClean="0"/>
              <a:t>시연 목표 </a:t>
            </a:r>
            <a:r>
              <a:rPr lang="en-US" altLang="ko-KR" dirty="0" smtClean="0"/>
              <a:t>– </a:t>
            </a:r>
            <a:r>
              <a:rPr lang="en-US" altLang="ko-KR" sz="1400" dirty="0" smtClean="0"/>
              <a:t>Microservice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기본 구조의 데이터 흐름의 동작확인</a:t>
            </a:r>
            <a:endParaRPr lang="ko-KR" altLang="en-US" sz="14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04" y="415697"/>
            <a:ext cx="559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/ Response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전체적인 흐름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 접속 확인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Load-Balancing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Routing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 정상적으로 되는지 여부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3646884"/>
            <a:ext cx="1872208" cy="15723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7543" y="5219278"/>
            <a:ext cx="2088393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Virtual-Box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11560" y="3800022"/>
            <a:ext cx="1584176" cy="1300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(VM) 10.0.2.103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CentOS 6.5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93304" y="4211166"/>
            <a:ext cx="770384" cy="77038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Balancer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7544" y="2442592"/>
            <a:ext cx="770384" cy="77038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Internet</a:t>
            </a:r>
          </a:p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Explorer</a:t>
            </a:r>
            <a:endParaRPr lang="ko-KR" altLang="en-US" sz="1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547664" y="2442592"/>
            <a:ext cx="770384" cy="77038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50000"/>
                  </a:schemeClr>
                </a:solidFill>
              </a:rPr>
              <a:t>Chrome</a:t>
            </a:r>
            <a:endParaRPr lang="ko-KR" altLang="en-US" sz="1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3" name="직선 연결선 42"/>
          <p:cNvCxnSpPr>
            <a:endCxn id="39" idx="0"/>
          </p:cNvCxnSpPr>
          <p:nvPr/>
        </p:nvCxnSpPr>
        <p:spPr>
          <a:xfrm>
            <a:off x="852736" y="3212976"/>
            <a:ext cx="550912" cy="5870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39" idx="0"/>
          </p:cNvCxnSpPr>
          <p:nvPr/>
        </p:nvCxnSpPr>
        <p:spPr>
          <a:xfrm flipH="1">
            <a:off x="1403648" y="3212976"/>
            <a:ext cx="529208" cy="5870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95536" y="5517232"/>
            <a:ext cx="1933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hlinkClick r:id="rId2"/>
              </a:rPr>
              <a:t>http://172.26.132.21/elbStatus</a:t>
            </a:r>
            <a:endParaRPr lang="en-US" altLang="ko-KR" sz="1000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2915816" y="5517232"/>
            <a:ext cx="25138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User Web - </a:t>
            </a:r>
            <a:r>
              <a:rPr lang="en-US" altLang="ko-KR" sz="1000" dirty="0" smtClean="0">
                <a:hlinkClick r:id="rId3"/>
              </a:rPr>
              <a:t>http</a:t>
            </a:r>
            <a:r>
              <a:rPr lang="en-US" altLang="ko-KR" sz="1000" dirty="0">
                <a:hlinkClick r:id="rId3"/>
              </a:rPr>
              <a:t>://</a:t>
            </a:r>
            <a:r>
              <a:rPr lang="en-US" altLang="ko-KR" sz="1000" dirty="0" smtClean="0">
                <a:hlinkClick r:id="rId3"/>
              </a:rPr>
              <a:t>172.26.132.21/status</a:t>
            </a:r>
            <a:endParaRPr lang="en-US" altLang="ko-KR" sz="10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6444208" y="5517232"/>
            <a:ext cx="247375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hlinkClick r:id="rId4"/>
              </a:rPr>
              <a:t>http://172.26.132.21/greetingSvc/hello</a:t>
            </a:r>
            <a:endParaRPr lang="en-US" altLang="ko-KR" sz="1000" dirty="0" smtClean="0"/>
          </a:p>
          <a:p>
            <a:r>
              <a:rPr lang="en-US" altLang="ko-KR" sz="1000" dirty="0">
                <a:hlinkClick r:id="rId5"/>
              </a:rPr>
              <a:t>http://</a:t>
            </a:r>
            <a:r>
              <a:rPr lang="en-US" altLang="ko-KR" sz="1000" dirty="0" smtClean="0">
                <a:hlinkClick r:id="rId5"/>
              </a:rPr>
              <a:t>172.26.132.21/greetingSvc/status</a:t>
            </a:r>
            <a:endParaRPr lang="en-US" altLang="ko-KR" sz="1000" dirty="0" smtClean="0"/>
          </a:p>
          <a:p>
            <a:endParaRPr lang="en-US" altLang="ko-KR" sz="1000" dirty="0" smtClean="0">
              <a:hlinkClick r:id="rId6"/>
            </a:endParaRPr>
          </a:p>
          <a:p>
            <a:r>
              <a:rPr lang="en-US" altLang="ko-KR" sz="1000" dirty="0" smtClean="0">
                <a:hlinkClick r:id="rId6"/>
              </a:rPr>
              <a:t>http</a:t>
            </a:r>
            <a:r>
              <a:rPr lang="en-US" altLang="ko-KR" sz="1000" dirty="0">
                <a:hlinkClick r:id="rId6"/>
              </a:rPr>
              <a:t>://</a:t>
            </a:r>
            <a:r>
              <a:rPr lang="en-US" altLang="ko-KR" sz="1000" dirty="0" smtClean="0">
                <a:hlinkClick r:id="rId6"/>
              </a:rPr>
              <a:t>172.26.132.21/calendaSvc/today</a:t>
            </a:r>
            <a:endParaRPr lang="en-US" altLang="ko-KR" sz="1000" dirty="0" smtClean="0"/>
          </a:p>
          <a:p>
            <a:r>
              <a:rPr lang="en-US" altLang="ko-KR" sz="1000" dirty="0" smtClean="0">
                <a:hlinkClick r:id="rId6"/>
              </a:rPr>
              <a:t>http</a:t>
            </a:r>
            <a:r>
              <a:rPr lang="en-US" altLang="ko-KR" sz="1000" dirty="0">
                <a:hlinkClick r:id="rId6"/>
              </a:rPr>
              <a:t>://</a:t>
            </a:r>
            <a:r>
              <a:rPr lang="en-US" altLang="ko-KR" sz="1000" dirty="0" smtClean="0">
                <a:hlinkClick r:id="rId6"/>
              </a:rPr>
              <a:t>172.26.132.21/calendaSvc/</a:t>
            </a:r>
            <a:r>
              <a:rPr lang="en-US" altLang="ko-KR" sz="1000" dirty="0">
                <a:hlinkClick r:id="rId5"/>
              </a:rPr>
              <a:t>status</a:t>
            </a:r>
            <a:endParaRPr lang="en-US" altLang="ko-KR" sz="10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467544" y="2132856"/>
            <a:ext cx="1742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hlinkClick r:id="rId7"/>
              </a:rPr>
              <a:t>http://172.26.132.21/portal</a:t>
            </a:r>
            <a:endParaRPr lang="en-US" altLang="ko-KR" sz="1000" dirty="0" smtClean="0"/>
          </a:p>
        </p:txBody>
      </p:sp>
      <p:sp>
        <p:nvSpPr>
          <p:cNvPr id="64" name="타원 63"/>
          <p:cNvSpPr/>
          <p:nvPr/>
        </p:nvSpPr>
        <p:spPr>
          <a:xfrm>
            <a:off x="467544" y="5733256"/>
            <a:ext cx="253295" cy="2532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65" name="타원 64"/>
          <p:cNvSpPr/>
          <p:nvPr/>
        </p:nvSpPr>
        <p:spPr>
          <a:xfrm>
            <a:off x="2987824" y="5733256"/>
            <a:ext cx="253295" cy="2532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66" name="타원 65"/>
          <p:cNvSpPr/>
          <p:nvPr/>
        </p:nvSpPr>
        <p:spPr>
          <a:xfrm>
            <a:off x="6444208" y="6381328"/>
            <a:ext cx="253295" cy="2532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67" name="타원 66"/>
          <p:cNvSpPr/>
          <p:nvPr/>
        </p:nvSpPr>
        <p:spPr>
          <a:xfrm>
            <a:off x="482137" y="1879561"/>
            <a:ext cx="253295" cy="2532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6588224" y="1268760"/>
            <a:ext cx="216024" cy="39505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GATEWAY 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(192.168.56.1)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04248" y="1268760"/>
            <a:ext cx="1872208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948264" y="1412776"/>
            <a:ext cx="1584176" cy="2244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(VM) 10.0.2.101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CentOS 6.5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380312" y="1866528"/>
            <a:ext cx="770384" cy="77038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Greeting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sp>
        <p:nvSpPr>
          <p:cNvPr id="71" name="타원 70"/>
          <p:cNvSpPr/>
          <p:nvPr/>
        </p:nvSpPr>
        <p:spPr>
          <a:xfrm>
            <a:off x="7380312" y="2755776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Calendar</a:t>
            </a:r>
            <a:endParaRPr lang="ko-KR" altLang="en-US" sz="1000" b="1" dirty="0"/>
          </a:p>
        </p:txBody>
      </p:sp>
      <p:sp>
        <p:nvSpPr>
          <p:cNvPr id="72" name="직사각형 71"/>
          <p:cNvSpPr/>
          <p:nvPr/>
        </p:nvSpPr>
        <p:spPr>
          <a:xfrm>
            <a:off x="6588224" y="5229200"/>
            <a:ext cx="2088232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Virtual-Box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87824" y="2755776"/>
            <a:ext cx="3168352" cy="2473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(Local) 172.26.132.21 (localhost)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987824" y="5219278"/>
            <a:ext cx="3168352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IDE (STS)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297560" y="3068960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User</a:t>
            </a:r>
          </a:p>
          <a:p>
            <a:pPr algn="ctr"/>
            <a:r>
              <a:rPr lang="en-US" altLang="ko-KR" sz="1000" b="1" dirty="0" smtClean="0"/>
              <a:t>Web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sp>
        <p:nvSpPr>
          <p:cNvPr id="76" name="타원 75"/>
          <p:cNvSpPr/>
          <p:nvPr/>
        </p:nvSpPr>
        <p:spPr>
          <a:xfrm>
            <a:off x="3297560" y="4221088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User</a:t>
            </a:r>
          </a:p>
          <a:p>
            <a:pPr algn="ctr"/>
            <a:r>
              <a:rPr lang="en-US" altLang="ko-KR" sz="1000" b="1" dirty="0" smtClean="0"/>
              <a:t>Web</a:t>
            </a:r>
          </a:p>
          <a:p>
            <a:pPr algn="ctr"/>
            <a:r>
              <a:rPr lang="en-US" altLang="ko-KR" sz="1000" b="1" dirty="0" smtClean="0"/>
              <a:t>#2</a:t>
            </a:r>
            <a:endParaRPr lang="ko-KR" altLang="en-US" sz="1000" b="1" dirty="0"/>
          </a:p>
        </p:txBody>
      </p:sp>
      <p:sp>
        <p:nvSpPr>
          <p:cNvPr id="78" name="타원 77"/>
          <p:cNvSpPr/>
          <p:nvPr/>
        </p:nvSpPr>
        <p:spPr>
          <a:xfrm>
            <a:off x="5097760" y="4221088"/>
            <a:ext cx="770384" cy="7703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  <a:p>
            <a:pPr algn="ctr"/>
            <a:r>
              <a:rPr lang="en-US" altLang="ko-KR" sz="1000" b="1" dirty="0" smtClean="0"/>
              <a:t>#2</a:t>
            </a:r>
            <a:endParaRPr lang="ko-KR" altLang="en-US" sz="1000" b="1" dirty="0"/>
          </a:p>
        </p:txBody>
      </p:sp>
      <p:cxnSp>
        <p:nvCxnSpPr>
          <p:cNvPr id="80" name="직선 연결선 79"/>
          <p:cNvCxnSpPr>
            <a:stCxn id="77" idx="6"/>
            <a:endCxn id="70" idx="2"/>
          </p:cNvCxnSpPr>
          <p:nvPr/>
        </p:nvCxnSpPr>
        <p:spPr>
          <a:xfrm flipV="1">
            <a:off x="5868144" y="2251720"/>
            <a:ext cx="1512168" cy="12024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03848" y="3686835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9001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30885" y="4838963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9002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11663" y="4838963"/>
            <a:ext cx="55335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10003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80312" y="2432670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8091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80312" y="3338577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8191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931546" y="3809944"/>
            <a:ext cx="1584176" cy="13003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(VM) 10.0.2.102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CentOS 6.5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380312" y="4221088"/>
            <a:ext cx="770384" cy="77038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Greeting</a:t>
            </a:r>
          </a:p>
          <a:p>
            <a:pPr algn="ctr"/>
            <a:r>
              <a:rPr lang="en-US" altLang="ko-KR" sz="1000" b="1" dirty="0" smtClean="0"/>
              <a:t>#2</a:t>
            </a:r>
            <a:endParaRPr lang="ko-KR" altLang="en-US" sz="1000" b="1" dirty="0"/>
          </a:p>
        </p:txBody>
      </p:sp>
      <p:cxnSp>
        <p:nvCxnSpPr>
          <p:cNvPr id="93" name="직선 연결선 92"/>
          <p:cNvCxnSpPr>
            <a:stCxn id="78" idx="6"/>
            <a:endCxn id="71" idx="2"/>
          </p:cNvCxnSpPr>
          <p:nvPr/>
        </p:nvCxnSpPr>
        <p:spPr>
          <a:xfrm flipV="1">
            <a:off x="5868144" y="3140968"/>
            <a:ext cx="1512168" cy="146531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80312" y="4797152"/>
            <a:ext cx="4796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8092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887925" y="3297560"/>
            <a:ext cx="342037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87925" y="4440031"/>
            <a:ext cx="342037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/>
          <p:cNvCxnSpPr>
            <a:stCxn id="95" idx="3"/>
            <a:endCxn id="78" idx="2"/>
          </p:cNvCxnSpPr>
          <p:nvPr/>
        </p:nvCxnSpPr>
        <p:spPr>
          <a:xfrm>
            <a:off x="4229962" y="3463809"/>
            <a:ext cx="867798" cy="114247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6" idx="3"/>
            <a:endCxn id="78" idx="2"/>
          </p:cNvCxnSpPr>
          <p:nvPr/>
        </p:nvCxnSpPr>
        <p:spPr>
          <a:xfrm>
            <a:off x="4229962" y="4606280"/>
            <a:ext cx="867798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0" idx="6"/>
            <a:endCxn id="75" idx="2"/>
          </p:cNvCxnSpPr>
          <p:nvPr/>
        </p:nvCxnSpPr>
        <p:spPr>
          <a:xfrm flipV="1">
            <a:off x="1763688" y="3454152"/>
            <a:ext cx="1533872" cy="114220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0" idx="6"/>
            <a:endCxn id="76" idx="2"/>
          </p:cNvCxnSpPr>
          <p:nvPr/>
        </p:nvCxnSpPr>
        <p:spPr>
          <a:xfrm>
            <a:off x="1763688" y="4596358"/>
            <a:ext cx="1533872" cy="992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27584" y="4283174"/>
            <a:ext cx="33214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93722" y="1886635"/>
            <a:ext cx="5016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UserWeb</a:t>
            </a:r>
            <a:r>
              <a:rPr lang="ko-KR" altLang="en-US" sz="1000" dirty="0" smtClean="0"/>
              <a:t>에서 제공하는 </a:t>
            </a:r>
            <a:r>
              <a:rPr lang="en-US" altLang="ko-KR" sz="1000" dirty="0" smtClean="0"/>
              <a:t>Portal </a:t>
            </a:r>
            <a:r>
              <a:rPr lang="ko-KR" altLang="en-US" sz="1000" dirty="0" smtClean="0"/>
              <a:t>서비스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인사서비스 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 달력서비스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가 잘 노출되는가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3568" y="5733256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Load Balancer</a:t>
            </a:r>
            <a:r>
              <a:rPr lang="ko-KR" altLang="en-US" sz="1000" dirty="0" smtClean="0">
                <a:solidFill>
                  <a:srgbClr val="C00000"/>
                </a:solidFill>
              </a:rPr>
              <a:t> 접속 확인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987824" y="6416065"/>
            <a:ext cx="253295" cy="2532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2915816" y="6021288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Gateway #1 - </a:t>
            </a:r>
            <a:r>
              <a:rPr lang="en-US" altLang="ko-KR" sz="1000" dirty="0" smtClean="0">
                <a:hlinkClick r:id="rId8"/>
              </a:rPr>
              <a:t>http://172.26.132.21/gw01Status</a:t>
            </a:r>
            <a:endParaRPr lang="en-US" altLang="ko-KR" sz="1000" dirty="0" smtClean="0"/>
          </a:p>
          <a:p>
            <a:r>
              <a:rPr lang="en-US" altLang="ko-KR" sz="1000" dirty="0"/>
              <a:t>Gateway </a:t>
            </a:r>
            <a:r>
              <a:rPr lang="en-US" altLang="ko-KR" sz="1000" dirty="0" smtClean="0"/>
              <a:t>#2 - </a:t>
            </a:r>
            <a:r>
              <a:rPr lang="en-US" altLang="ko-KR" sz="1000" dirty="0">
                <a:hlinkClick r:id="rId8"/>
              </a:rPr>
              <a:t>http://172.26.132.21/gw01Status</a:t>
            </a:r>
            <a:endParaRPr lang="en-US" altLang="ko-KR" sz="1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3241119" y="5750102"/>
            <a:ext cx="2675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UserWeb</a:t>
            </a:r>
            <a:r>
              <a:rPr lang="ko-KR" altLang="en-US" sz="1000" dirty="0" smtClean="0">
                <a:solidFill>
                  <a:srgbClr val="C00000"/>
                </a:solidFill>
              </a:rPr>
              <a:t>의 </a:t>
            </a:r>
            <a:r>
              <a:rPr lang="en-US" altLang="ko-KR" sz="1000" dirty="0" smtClean="0">
                <a:solidFill>
                  <a:srgbClr val="C00000"/>
                </a:solidFill>
              </a:rPr>
              <a:t>Load Balancing </a:t>
            </a:r>
            <a:r>
              <a:rPr lang="ko-KR" altLang="en-US" sz="1000" dirty="0" smtClean="0">
                <a:solidFill>
                  <a:srgbClr val="C00000"/>
                </a:solidFill>
              </a:rPr>
              <a:t>정상 유무 확인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41119" y="6339517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Gateway</a:t>
            </a:r>
            <a:r>
              <a:rPr lang="ko-KR" altLang="en-US" sz="1000" dirty="0" smtClean="0">
                <a:solidFill>
                  <a:srgbClr val="C00000"/>
                </a:solidFill>
              </a:rPr>
              <a:t>의 </a:t>
            </a:r>
            <a:r>
              <a:rPr lang="en-US" altLang="ko-KR" sz="1000" dirty="0" smtClean="0">
                <a:solidFill>
                  <a:srgbClr val="C00000"/>
                </a:solidFill>
              </a:rPr>
              <a:t>Load Balancing </a:t>
            </a:r>
            <a:r>
              <a:rPr lang="ko-KR" altLang="en-US" sz="1000" dirty="0" smtClean="0">
                <a:solidFill>
                  <a:srgbClr val="C00000"/>
                </a:solidFill>
              </a:rPr>
              <a:t>정상 유무 확인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및 접속 확인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60232" y="6379006"/>
            <a:ext cx="2214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Gateway</a:t>
            </a:r>
            <a:r>
              <a:rPr lang="ko-KR" altLang="en-US" sz="1000" dirty="0" smtClean="0">
                <a:solidFill>
                  <a:srgbClr val="C00000"/>
                </a:solidFill>
              </a:rPr>
              <a:t>의 </a:t>
            </a:r>
            <a:r>
              <a:rPr lang="en-US" altLang="ko-KR" sz="1000" dirty="0" smtClean="0">
                <a:solidFill>
                  <a:srgbClr val="C00000"/>
                </a:solidFill>
              </a:rPr>
              <a:t>Routing </a:t>
            </a:r>
            <a:r>
              <a:rPr lang="ko-KR" altLang="en-US" sz="1000" dirty="0" smtClean="0">
                <a:solidFill>
                  <a:srgbClr val="C00000"/>
                </a:solidFill>
              </a:rPr>
              <a:t>정상 유무 확인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81" name="직선 연결선 80"/>
          <p:cNvCxnSpPr>
            <a:stCxn id="77" idx="6"/>
            <a:endCxn id="91" idx="2"/>
          </p:cNvCxnSpPr>
          <p:nvPr/>
        </p:nvCxnSpPr>
        <p:spPr>
          <a:xfrm>
            <a:off x="5868144" y="3454152"/>
            <a:ext cx="1512168" cy="11521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881736" y="2924944"/>
            <a:ext cx="770384" cy="77038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sp>
        <p:nvSpPr>
          <p:cNvPr id="77" name="타원 76"/>
          <p:cNvSpPr/>
          <p:nvPr/>
        </p:nvSpPr>
        <p:spPr>
          <a:xfrm>
            <a:off x="5097760" y="3068960"/>
            <a:ext cx="770384" cy="7703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cxnSp>
        <p:nvCxnSpPr>
          <p:cNvPr id="79" name="직선 연결선 78"/>
          <p:cNvCxnSpPr>
            <a:stCxn id="96" idx="3"/>
            <a:endCxn id="77" idx="2"/>
          </p:cNvCxnSpPr>
          <p:nvPr/>
        </p:nvCxnSpPr>
        <p:spPr>
          <a:xfrm flipV="1">
            <a:off x="4229962" y="3454152"/>
            <a:ext cx="867798" cy="11521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04048" y="3686835"/>
            <a:ext cx="55335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10001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8" name="직선 연결선 97"/>
          <p:cNvCxnSpPr>
            <a:stCxn id="95" idx="3"/>
            <a:endCxn id="77" idx="2"/>
          </p:cNvCxnSpPr>
          <p:nvPr/>
        </p:nvCxnSpPr>
        <p:spPr>
          <a:xfrm flipV="1">
            <a:off x="4229962" y="3454152"/>
            <a:ext cx="867798" cy="965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1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74442"/>
            <a:ext cx="257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Learned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Sessions</a:t>
            </a:r>
          </a:p>
          <a:p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Benefit &amp; Risk</a:t>
            </a:r>
          </a:p>
        </p:txBody>
      </p:sp>
    </p:spTree>
    <p:extLst>
      <p:ext uri="{BB962C8B-B14F-4D97-AF65-F5344CB8AC3E}">
        <p14:creationId xmlns:p14="http://schemas.microsoft.com/office/powerpoint/2010/main" val="211191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020" y="1384900"/>
            <a:ext cx="27703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Benefit</a:t>
            </a: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운영에 대한 비용 절감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On demand provisioning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DevOps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실현에 가까워 질 수 있음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3533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Benefit &amp; Risk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92497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415697"/>
            <a:ext cx="683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 많은 예제 접해보고 다양한 예외적 상황을 작성하여 테스트를 수행한다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노하우 축적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Open Source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는 완벽하지 않다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(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테스터들의 환경에 맞춰진 소스이므로 꼼꼼하게 확인해야 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671" y="2780928"/>
            <a:ext cx="747512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Risk</a:t>
            </a: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 서비스를 구성하기 위한 서버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(VM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포함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생각보다 많이 필요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작은 단위의 많은 서비스에 대한 모니터링이 어렵다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(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경로 추적의 어려움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일체형 방식의 프로세스간 통신에서 네트워크를 통해 통신을 지향 하기 때문에 관련된 오버헤드가 발생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(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많은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고급적 기술 이해 필요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 MSA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도입 시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Legacy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시스템에 대한 관리에 대한 고민 발생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시스템 전환 시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서비스에 대한 성급한 분리로 인하여 더 큰 손실을 초래할 가능성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020" y="5097958"/>
            <a:ext cx="7420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당부의 말씀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시대가 변함에 따라 서비스 업종에서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부문의 전통적인 업무 구분이 애매해 지고 있습니다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변화에 적응을 해야 할 것 같습니다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DevOps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진정한 실현을 위해서는 환경의 변화 이전에 마음의 변화를 이루어야 한다는 생각을 해봅니다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4941168"/>
            <a:ext cx="8728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74442"/>
            <a:ext cx="183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Next Goals</a:t>
            </a:r>
          </a:p>
        </p:txBody>
      </p:sp>
    </p:spTree>
    <p:extLst>
      <p:ext uri="{BB962C8B-B14F-4D97-AF65-F5344CB8AC3E}">
        <p14:creationId xmlns:p14="http://schemas.microsoft.com/office/powerpoint/2010/main" val="91438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24744"/>
            <a:ext cx="41505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Configuration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다량의 분산된 서비스 관리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(Service Discovery)</a:t>
            </a: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관리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안정성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 포함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보안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Logging</a:t>
            </a: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Microservice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외부 연동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35332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2497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575587" y="5594923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Gateway2-2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712811" y="4490270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26123" y="4797152"/>
            <a:ext cx="9416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Server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893317" y="4914820"/>
            <a:ext cx="864096" cy="33296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#3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821309" y="3569859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893317" y="5346869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#4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893317" y="5751841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821309" y="4239673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65" name="직선 연결선 64"/>
          <p:cNvCxnSpPr>
            <a:stCxn id="59" idx="3"/>
            <a:endCxn id="101" idx="1"/>
          </p:cNvCxnSpPr>
          <p:nvPr/>
        </p:nvCxnSpPr>
        <p:spPr>
          <a:xfrm>
            <a:off x="2267743" y="5023049"/>
            <a:ext cx="8828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8" idx="3"/>
            <a:endCxn id="61" idx="1"/>
          </p:cNvCxnSpPr>
          <p:nvPr/>
        </p:nvCxnSpPr>
        <p:spPr>
          <a:xfrm flipV="1">
            <a:off x="5864939" y="3736341"/>
            <a:ext cx="956370" cy="97982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74" idx="3"/>
            <a:endCxn id="60" idx="1"/>
          </p:cNvCxnSpPr>
          <p:nvPr/>
        </p:nvCxnSpPr>
        <p:spPr>
          <a:xfrm flipV="1">
            <a:off x="5871731" y="5081303"/>
            <a:ext cx="1021586" cy="374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3"/>
            <a:endCxn id="64" idx="1"/>
          </p:cNvCxnSpPr>
          <p:nvPr/>
        </p:nvCxnSpPr>
        <p:spPr>
          <a:xfrm flipV="1">
            <a:off x="5864939" y="4406155"/>
            <a:ext cx="956370" cy="3100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74" idx="3"/>
            <a:endCxn id="63" idx="1"/>
          </p:cNvCxnSpPr>
          <p:nvPr/>
        </p:nvCxnSpPr>
        <p:spPr>
          <a:xfrm>
            <a:off x="5871731" y="5455918"/>
            <a:ext cx="1021586" cy="4624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74" idx="3"/>
            <a:endCxn id="62" idx="1"/>
          </p:cNvCxnSpPr>
          <p:nvPr/>
        </p:nvCxnSpPr>
        <p:spPr>
          <a:xfrm>
            <a:off x="5871731" y="5455918"/>
            <a:ext cx="1021586" cy="57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660231" y="3376737"/>
            <a:ext cx="1368153" cy="284954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712810" y="4024809"/>
            <a:ext cx="1152129" cy="37731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rgbClr val="FFFF00"/>
                </a:solidFill>
              </a:rPr>
              <a:t>Discovery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719603" y="5230021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Gateway2-1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직선 연결선 74"/>
          <p:cNvCxnSpPr>
            <a:stCxn id="100" idx="3"/>
            <a:endCxn id="74" idx="1"/>
          </p:cNvCxnSpPr>
          <p:nvPr/>
        </p:nvCxnSpPr>
        <p:spPr>
          <a:xfrm flipV="1">
            <a:off x="3999523" y="5455918"/>
            <a:ext cx="720080" cy="2546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90196" y="48434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326123" y="5641503"/>
            <a:ext cx="9416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User Web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67385" y="522024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80" name="직선 연결선 79"/>
          <p:cNvCxnSpPr>
            <a:stCxn id="101" idx="3"/>
            <a:endCxn id="58" idx="1"/>
          </p:cNvCxnSpPr>
          <p:nvPr/>
        </p:nvCxnSpPr>
        <p:spPr>
          <a:xfrm flipV="1">
            <a:off x="3999523" y="4716167"/>
            <a:ext cx="713288" cy="306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126645" y="4024809"/>
            <a:ext cx="1152129" cy="3734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API Server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015218" y="3834701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83" name="직선 연결선 82"/>
          <p:cNvCxnSpPr>
            <a:stCxn id="58" idx="3"/>
            <a:endCxn id="82" idx="1"/>
          </p:cNvCxnSpPr>
          <p:nvPr/>
        </p:nvCxnSpPr>
        <p:spPr>
          <a:xfrm flipV="1">
            <a:off x="5864939" y="4001183"/>
            <a:ext cx="1150279" cy="71498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015218" y="4488289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85" name="직선 연결선 84"/>
          <p:cNvCxnSpPr>
            <a:stCxn id="58" idx="3"/>
            <a:endCxn id="84" idx="1"/>
          </p:cNvCxnSpPr>
          <p:nvPr/>
        </p:nvCxnSpPr>
        <p:spPr>
          <a:xfrm flipV="1">
            <a:off x="5864939" y="4654771"/>
            <a:ext cx="1150279" cy="6139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57" idx="3"/>
            <a:endCxn id="60" idx="1"/>
          </p:cNvCxnSpPr>
          <p:nvPr/>
        </p:nvCxnSpPr>
        <p:spPr>
          <a:xfrm flipV="1">
            <a:off x="5727715" y="5081303"/>
            <a:ext cx="1165602" cy="7395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3"/>
            <a:endCxn id="63" idx="1"/>
          </p:cNvCxnSpPr>
          <p:nvPr/>
        </p:nvCxnSpPr>
        <p:spPr>
          <a:xfrm>
            <a:off x="5727715" y="5820820"/>
            <a:ext cx="1165602" cy="975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7" idx="3"/>
            <a:endCxn id="62" idx="1"/>
          </p:cNvCxnSpPr>
          <p:nvPr/>
        </p:nvCxnSpPr>
        <p:spPr>
          <a:xfrm flipV="1">
            <a:off x="5727715" y="5513351"/>
            <a:ext cx="1165602" cy="307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00" idx="3"/>
            <a:endCxn id="57" idx="1"/>
          </p:cNvCxnSpPr>
          <p:nvPr/>
        </p:nvCxnSpPr>
        <p:spPr>
          <a:xfrm>
            <a:off x="3999523" y="5710611"/>
            <a:ext cx="576064" cy="1102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4712810" y="3160713"/>
            <a:ext cx="1152129" cy="37731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rgbClr val="FFFF00"/>
                </a:solidFill>
              </a:rPr>
              <a:t>Config Server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719602" y="3592761"/>
            <a:ext cx="1152129" cy="37731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rgbClr val="FFFF00"/>
                </a:solidFill>
              </a:rPr>
              <a:t>GIT Server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135426" y="3592761"/>
            <a:ext cx="1152129" cy="3734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Proxy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886156" y="3016697"/>
            <a:ext cx="3270020" cy="320423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187623" y="4654771"/>
            <a:ext cx="1214124" cy="156615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886156" y="2708920"/>
            <a:ext cx="3270019" cy="30777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시스템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DEV.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87623" y="4345359"/>
            <a:ext cx="1214124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ko-KR" sz="1200" b="1" dirty="0" smtClean="0"/>
              <a:t>GUI/GUX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DEV.</a:t>
            </a:r>
            <a:endParaRPr lang="ko-KR" altLang="en-US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660231" y="3068960"/>
            <a:ext cx="1368153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Business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DEV.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51837" y="6215827"/>
            <a:ext cx="112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Edge Service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87624" y="6215827"/>
            <a:ext cx="109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User Service</a:t>
            </a:r>
            <a:endParaRPr lang="ko-KR" altLang="en-US" sz="1200" b="1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50628" y="5484714"/>
            <a:ext cx="848895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Load Balancer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150628" y="4797152"/>
            <a:ext cx="848895" cy="45179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 Load Balancer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102" name="직선 연결선 101"/>
          <p:cNvCxnSpPr>
            <a:stCxn id="77" idx="3"/>
            <a:endCxn id="101" idx="1"/>
          </p:cNvCxnSpPr>
          <p:nvPr/>
        </p:nvCxnSpPr>
        <p:spPr>
          <a:xfrm flipV="1">
            <a:off x="2267743" y="5023049"/>
            <a:ext cx="882885" cy="84435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7" idx="3"/>
            <a:endCxn id="100" idx="1"/>
          </p:cNvCxnSpPr>
          <p:nvPr/>
        </p:nvCxnSpPr>
        <p:spPr>
          <a:xfrm flipV="1">
            <a:off x="2267743" y="5710611"/>
            <a:ext cx="882885" cy="1567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630573" y="6215827"/>
            <a:ext cx="190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Middle Tier &amp; Platform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7504" y="415697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차 목표를 기본 골격에 대한 공정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 목표는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차 목표 구현물의 안정화와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좀 더 진화된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모습으로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자동화 구현에 목표를 세우고 있습니다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923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354123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Appendix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Circuit – Breaker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Gateway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활용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Centralized Configurations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MSA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전환을 위한 조직 편성에 관여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Final Architecture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0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394632" y="3565819"/>
            <a:ext cx="227804" cy="2094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GATEWAY 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(10.0.2.2)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9912" y="4499198"/>
            <a:ext cx="216024" cy="17902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GATEWAY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 (192.168.56.1)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8224" y="2338958"/>
            <a:ext cx="216024" cy="39505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GATEWAY 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</a:rPr>
              <a:t>(192.168.56.1)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124744"/>
            <a:ext cx="8496944" cy="5616624"/>
          </a:xfrm>
          <a:prstGeom prst="roundRect">
            <a:avLst>
              <a:gd name="adj" fmla="val 224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dirty="0" smtClean="0">
                <a:solidFill>
                  <a:schemeClr val="tx1"/>
                </a:solidFill>
              </a:rPr>
              <a:t>Local </a:t>
            </a:r>
            <a:r>
              <a:rPr lang="en-US" altLang="ko-KR" sz="2400" b="1" dirty="0">
                <a:solidFill>
                  <a:schemeClr val="tx1"/>
                </a:solidFill>
              </a:rPr>
              <a:t>PC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4248" y="2338958"/>
            <a:ext cx="1872208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48264" y="2482974"/>
            <a:ext cx="1584176" cy="2244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(VM) 10.0.2.101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CentOS 6.5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80312" y="2936726"/>
            <a:ext cx="770384" cy="77038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Greeting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sp>
        <p:nvSpPr>
          <p:cNvPr id="12" name="타원 11"/>
          <p:cNvSpPr/>
          <p:nvPr/>
        </p:nvSpPr>
        <p:spPr>
          <a:xfrm>
            <a:off x="7380312" y="3825974"/>
            <a:ext cx="770384" cy="77038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Calendar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6588224" y="6299398"/>
            <a:ext cx="2088232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Virtual-Box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3825974"/>
            <a:ext cx="3168352" cy="2473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(Local) 172.26.132.21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87824" y="6289476"/>
            <a:ext cx="3168352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IDE (STS)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97560" y="4139158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User </a:t>
            </a:r>
          </a:p>
          <a:p>
            <a:pPr algn="ctr"/>
            <a:r>
              <a:rPr lang="en-US" altLang="ko-KR" sz="1000" b="1" dirty="0" smtClean="0"/>
              <a:t>Web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#1</a:t>
            </a:r>
            <a:endParaRPr lang="ko-KR" altLang="en-US" sz="1000" b="1" dirty="0"/>
          </a:p>
        </p:txBody>
      </p:sp>
      <p:sp>
        <p:nvSpPr>
          <p:cNvPr id="17" name="타원 16"/>
          <p:cNvSpPr/>
          <p:nvPr/>
        </p:nvSpPr>
        <p:spPr>
          <a:xfrm>
            <a:off x="3297560" y="5291286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User</a:t>
            </a:r>
          </a:p>
          <a:p>
            <a:pPr algn="ctr"/>
            <a:r>
              <a:rPr lang="en-US" altLang="ko-KR" sz="1000" b="1" dirty="0" smtClean="0"/>
              <a:t>Web</a:t>
            </a:r>
          </a:p>
          <a:p>
            <a:pPr algn="ctr"/>
            <a:r>
              <a:rPr lang="en-US" altLang="ko-KR" sz="1000" b="1" dirty="0" smtClean="0"/>
              <a:t>#2</a:t>
            </a:r>
            <a:endParaRPr lang="ko-KR" altLang="en-US" sz="1000" b="1" dirty="0"/>
          </a:p>
        </p:txBody>
      </p:sp>
      <p:sp>
        <p:nvSpPr>
          <p:cNvPr id="19" name="타원 18"/>
          <p:cNvSpPr/>
          <p:nvPr/>
        </p:nvSpPr>
        <p:spPr>
          <a:xfrm>
            <a:off x="5097760" y="5291286"/>
            <a:ext cx="770384" cy="7703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  <a:p>
            <a:pPr algn="ctr"/>
            <a:r>
              <a:rPr lang="en-US" altLang="ko-KR" sz="1000" b="1" dirty="0" smtClean="0"/>
              <a:t>#2</a:t>
            </a:r>
            <a:endParaRPr lang="ko-KR" altLang="en-US" sz="1000" b="1" dirty="0"/>
          </a:p>
        </p:txBody>
      </p:sp>
      <p:cxnSp>
        <p:nvCxnSpPr>
          <p:cNvPr id="20" name="직선 연결선 19"/>
          <p:cNvCxnSpPr>
            <a:stCxn id="16" idx="6"/>
            <a:endCxn id="19" idx="2"/>
          </p:cNvCxnSpPr>
          <p:nvPr/>
        </p:nvCxnSpPr>
        <p:spPr>
          <a:xfrm>
            <a:off x="4067944" y="4524350"/>
            <a:ext cx="1029816" cy="1152128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6"/>
            <a:endCxn id="19" idx="2"/>
          </p:cNvCxnSpPr>
          <p:nvPr/>
        </p:nvCxnSpPr>
        <p:spPr>
          <a:xfrm>
            <a:off x="4067944" y="5676478"/>
            <a:ext cx="1029816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6"/>
            <a:endCxn id="11" idx="2"/>
          </p:cNvCxnSpPr>
          <p:nvPr/>
        </p:nvCxnSpPr>
        <p:spPr>
          <a:xfrm flipV="1">
            <a:off x="5868144" y="3321918"/>
            <a:ext cx="1512168" cy="1202432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96" y="35332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 smtClean="0"/>
              <a:t>Circuit-Breaker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504" y="415697"/>
            <a:ext cx="4984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Hystrix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는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안정적인 서비스를 위하여 매우 중요한 역할을 수행 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7544" y="4727004"/>
            <a:ext cx="1872208" cy="15723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7543" y="6299398"/>
            <a:ext cx="2088393" cy="2979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Virtual-Box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1560" y="4880142"/>
            <a:ext cx="1584176" cy="1300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(VM) 10.0.2.103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CentOS 6.5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93304" y="5291286"/>
            <a:ext cx="770384" cy="77038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Balancer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67544" y="3512790"/>
            <a:ext cx="770384" cy="77038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Internet</a:t>
            </a:r>
          </a:p>
          <a:p>
            <a:pPr algn="ctr"/>
            <a:r>
              <a:rPr lang="en-US" altLang="ko-KR" sz="1000" b="1" dirty="0"/>
              <a:t>Explorer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1547664" y="3512790"/>
            <a:ext cx="770384" cy="77038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Chrome</a:t>
            </a:r>
            <a:endParaRPr lang="ko-KR" altLang="en-US" sz="1000" b="1" dirty="0"/>
          </a:p>
        </p:txBody>
      </p:sp>
      <p:cxnSp>
        <p:nvCxnSpPr>
          <p:cNvPr id="42" name="직선 연결선 41"/>
          <p:cNvCxnSpPr>
            <a:stCxn id="40" idx="4"/>
            <a:endCxn id="38" idx="0"/>
          </p:cNvCxnSpPr>
          <p:nvPr/>
        </p:nvCxnSpPr>
        <p:spPr>
          <a:xfrm>
            <a:off x="852736" y="4283174"/>
            <a:ext cx="550912" cy="59696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1" idx="4"/>
            <a:endCxn id="38" idx="0"/>
          </p:cNvCxnSpPr>
          <p:nvPr/>
        </p:nvCxnSpPr>
        <p:spPr>
          <a:xfrm flipH="1">
            <a:off x="1403648" y="4283174"/>
            <a:ext cx="529208" cy="596968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9" idx="6"/>
            <a:endCxn id="16" idx="2"/>
          </p:cNvCxnSpPr>
          <p:nvPr/>
        </p:nvCxnSpPr>
        <p:spPr>
          <a:xfrm flipV="1">
            <a:off x="1763688" y="4524350"/>
            <a:ext cx="1533872" cy="1152128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6"/>
            <a:endCxn id="17" idx="2"/>
          </p:cNvCxnSpPr>
          <p:nvPr/>
        </p:nvCxnSpPr>
        <p:spPr>
          <a:xfrm>
            <a:off x="1763688" y="5676478"/>
            <a:ext cx="153387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6931546" y="4880142"/>
            <a:ext cx="1584176" cy="13003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(VM) 10.0.2.102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CentOS 6.5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380312" y="5302138"/>
            <a:ext cx="770384" cy="77038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Greeting</a:t>
            </a:r>
          </a:p>
          <a:p>
            <a:pPr algn="ctr"/>
            <a:r>
              <a:rPr lang="en-US" altLang="ko-KR" sz="1000" b="1" dirty="0"/>
              <a:t>#2</a:t>
            </a:r>
            <a:endParaRPr lang="ko-KR" altLang="en-US" sz="1000" b="1" dirty="0"/>
          </a:p>
        </p:txBody>
      </p:sp>
      <p:cxnSp>
        <p:nvCxnSpPr>
          <p:cNvPr id="50" name="직선 연결선 49"/>
          <p:cNvCxnSpPr>
            <a:stCxn id="19" idx="6"/>
            <a:endCxn id="12" idx="2"/>
          </p:cNvCxnSpPr>
          <p:nvPr/>
        </p:nvCxnSpPr>
        <p:spPr>
          <a:xfrm flipV="1">
            <a:off x="5868144" y="4211166"/>
            <a:ext cx="1512168" cy="146531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1700808"/>
            <a:ext cx="8048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불행히도 </a:t>
            </a:r>
            <a:r>
              <a:rPr lang="en-US" altLang="ko-KR" sz="1200" dirty="0" smtClean="0"/>
              <a:t>Microservice </a:t>
            </a:r>
            <a:r>
              <a:rPr lang="ko-KR" altLang="en-US" sz="1200" dirty="0" smtClean="0"/>
              <a:t>중 하나에 이상이 발생하면 </a:t>
            </a:r>
            <a:r>
              <a:rPr lang="en-US" altLang="ko-KR" sz="1200" dirty="0" smtClean="0"/>
              <a:t>User Service</a:t>
            </a:r>
            <a:r>
              <a:rPr lang="ko-KR" altLang="en-US" sz="1200" dirty="0" smtClean="0"/>
              <a:t>에 영향이 줄 수 밖에 없는 구조이다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붉은 색 부분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이를 해결 하기 위해 </a:t>
            </a:r>
            <a:r>
              <a:rPr lang="en-US" altLang="ko-KR" sz="1200" dirty="0" smtClean="0"/>
              <a:t>Netflix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Hystrix </a:t>
            </a:r>
            <a:r>
              <a:rPr lang="ko-KR" altLang="en-US" sz="1200" dirty="0" smtClean="0"/>
              <a:t>라는 기술을 소개합니다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Hystrix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Circuit-Breaker </a:t>
            </a:r>
            <a:r>
              <a:rPr lang="ko-KR" altLang="en-US" sz="1200" dirty="0" smtClean="0"/>
              <a:t>개념을 도입하여 작동을 하게 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Hystrix </a:t>
            </a:r>
            <a:r>
              <a:rPr lang="ko-KR" altLang="en-US" sz="1200" dirty="0" smtClean="0"/>
              <a:t>기술은 비정상 동작 </a:t>
            </a:r>
            <a:r>
              <a:rPr lang="en-US" altLang="ko-KR" sz="1200" dirty="0" smtClean="0"/>
              <a:t>Node</a:t>
            </a:r>
            <a:r>
              <a:rPr lang="ko-KR" altLang="en-US" sz="1200" dirty="0" smtClean="0"/>
              <a:t> 또는 </a:t>
            </a:r>
            <a:r>
              <a:rPr lang="en-US" altLang="ko-KR" sz="1200" dirty="0" smtClean="0"/>
              <a:t>Service </a:t>
            </a:r>
            <a:r>
              <a:rPr lang="ko-KR" altLang="en-US" sz="1200" dirty="0" smtClean="0"/>
              <a:t>를 대체 할 수 있는 </a:t>
            </a:r>
            <a:r>
              <a:rPr lang="en-US" altLang="ko-KR" sz="1200" dirty="0" smtClean="0"/>
              <a:t>Fallback Method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ko-KR" altLang="en-US" sz="1200" dirty="0" smtClean="0"/>
              <a:t>제공하여</a:t>
            </a:r>
            <a:r>
              <a:rPr lang="en-US" altLang="ko-KR" sz="1200" dirty="0" smtClean="0"/>
              <a:t> User Service </a:t>
            </a:r>
            <a:r>
              <a:rPr lang="ko-KR" altLang="en-US" sz="1200" dirty="0" smtClean="0"/>
              <a:t>에서 대체 </a:t>
            </a:r>
            <a:r>
              <a:rPr lang="en-US" altLang="ko-KR" sz="1200" dirty="0" smtClean="0"/>
              <a:t>Service </a:t>
            </a:r>
            <a:r>
              <a:rPr lang="ko-KR" altLang="en-US" sz="1200" dirty="0" smtClean="0"/>
              <a:t>를 수행 할 수 있도록 허용한다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파란색 부분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059832" y="5934979"/>
            <a:ext cx="792088" cy="230325"/>
          </a:xfrm>
          <a:prstGeom prst="round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Hystrix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3568" y="5862971"/>
            <a:ext cx="792088" cy="230325"/>
          </a:xfrm>
          <a:prstGeom prst="round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Hystrix</a:t>
            </a:r>
            <a:endParaRPr lang="ko-KR" altLang="en-US" sz="1200" b="1" dirty="0"/>
          </a:p>
        </p:txBody>
      </p:sp>
      <p:cxnSp>
        <p:nvCxnSpPr>
          <p:cNvPr id="25" name="직선 연결선 24"/>
          <p:cNvCxnSpPr>
            <a:stCxn id="18" idx="6"/>
            <a:endCxn id="48" idx="2"/>
          </p:cNvCxnSpPr>
          <p:nvPr/>
        </p:nvCxnSpPr>
        <p:spPr>
          <a:xfrm>
            <a:off x="5868144" y="4524350"/>
            <a:ext cx="1512168" cy="11629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폭발 1 6"/>
          <p:cNvSpPr/>
          <p:nvPr/>
        </p:nvSpPr>
        <p:spPr>
          <a:xfrm>
            <a:off x="1810544" y="3933056"/>
            <a:ext cx="889248" cy="601216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Error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폭발 1 50"/>
          <p:cNvSpPr/>
          <p:nvPr/>
        </p:nvSpPr>
        <p:spPr>
          <a:xfrm>
            <a:off x="7859216" y="4195936"/>
            <a:ext cx="889248" cy="601216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Down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4881736" y="4026768"/>
            <a:ext cx="770384" cy="77038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  <a:p>
            <a:pPr algn="ctr"/>
            <a:r>
              <a:rPr lang="en-US" altLang="ko-KR" sz="1000" b="1" dirty="0" smtClean="0"/>
              <a:t>#1</a:t>
            </a:r>
            <a:endParaRPr lang="ko-KR" altLang="en-US" sz="1000" b="1" dirty="0"/>
          </a:p>
        </p:txBody>
      </p:sp>
      <p:sp>
        <p:nvSpPr>
          <p:cNvPr id="18" name="타원 17"/>
          <p:cNvSpPr/>
          <p:nvPr/>
        </p:nvSpPr>
        <p:spPr>
          <a:xfrm>
            <a:off x="5097760" y="4139158"/>
            <a:ext cx="770384" cy="7703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Gateway</a:t>
            </a:r>
          </a:p>
          <a:p>
            <a:pPr algn="ctr"/>
            <a:r>
              <a:rPr lang="en-US" altLang="ko-KR" sz="1000" b="1" dirty="0"/>
              <a:t>#1</a:t>
            </a:r>
            <a:endParaRPr lang="ko-KR" altLang="en-US" sz="1000" b="1" dirty="0"/>
          </a:p>
        </p:txBody>
      </p:sp>
      <p:cxnSp>
        <p:nvCxnSpPr>
          <p:cNvPr id="22" name="직선 연결선 21"/>
          <p:cNvCxnSpPr>
            <a:stCxn id="17" idx="6"/>
            <a:endCxn id="18" idx="2"/>
          </p:cNvCxnSpPr>
          <p:nvPr/>
        </p:nvCxnSpPr>
        <p:spPr>
          <a:xfrm flipV="1">
            <a:off x="4067944" y="4524350"/>
            <a:ext cx="1029816" cy="115212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8" idx="2"/>
          </p:cNvCxnSpPr>
          <p:nvPr/>
        </p:nvCxnSpPr>
        <p:spPr>
          <a:xfrm>
            <a:off x="4067944" y="4524350"/>
            <a:ext cx="1029816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0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2339752" y="3162273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Server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유선 서비스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27984" y="3162273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Gateway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60232" y="2356681"/>
            <a:ext cx="1960843" cy="1720391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 Service Group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67544" y="292494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Browser</a:t>
            </a:r>
            <a:endParaRPr lang="en-US" altLang="ko-KR" sz="1000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직선 연결선 20"/>
          <p:cNvCxnSpPr>
            <a:stCxn id="19" idx="6"/>
            <a:endCxn id="16" idx="1"/>
          </p:cNvCxnSpPr>
          <p:nvPr/>
        </p:nvCxnSpPr>
        <p:spPr>
          <a:xfrm>
            <a:off x="1381944" y="3382144"/>
            <a:ext cx="957808" cy="6026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300056" y="2649127"/>
            <a:ext cx="872344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#1”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7" name="직선 연결선 26"/>
          <p:cNvCxnSpPr>
            <a:stCxn id="16" idx="3"/>
            <a:endCxn id="17" idx="1"/>
          </p:cNvCxnSpPr>
          <p:nvPr/>
        </p:nvCxnSpPr>
        <p:spPr>
          <a:xfrm>
            <a:off x="3419872" y="3388170"/>
            <a:ext cx="1008112" cy="0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496" y="3533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Gateway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156040" y="2876201"/>
            <a:ext cx="872344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300056" y="3429000"/>
            <a:ext cx="872344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#N”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156040" y="3656074"/>
            <a:ext cx="872344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6529" y="305966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58" name="직선 연결선 57"/>
          <p:cNvCxnSpPr>
            <a:stCxn id="17" idx="3"/>
            <a:endCxn id="49" idx="1"/>
          </p:cNvCxnSpPr>
          <p:nvPr/>
        </p:nvCxnSpPr>
        <p:spPr>
          <a:xfrm flipV="1">
            <a:off x="5580112" y="3030089"/>
            <a:ext cx="1575928" cy="35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7" idx="3"/>
            <a:endCxn id="24" idx="1"/>
          </p:cNvCxnSpPr>
          <p:nvPr/>
        </p:nvCxnSpPr>
        <p:spPr>
          <a:xfrm flipV="1">
            <a:off x="5580112" y="2803015"/>
            <a:ext cx="1719944" cy="58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7" idx="3"/>
            <a:endCxn id="52" idx="1"/>
          </p:cNvCxnSpPr>
          <p:nvPr/>
        </p:nvCxnSpPr>
        <p:spPr>
          <a:xfrm>
            <a:off x="5580112" y="3388170"/>
            <a:ext cx="1719944" cy="1947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7" idx="3"/>
            <a:endCxn id="53" idx="1"/>
          </p:cNvCxnSpPr>
          <p:nvPr/>
        </p:nvCxnSpPr>
        <p:spPr>
          <a:xfrm>
            <a:off x="5580112" y="3388170"/>
            <a:ext cx="1575928" cy="42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339752" y="4153798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Server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무선 서비스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427984" y="4153798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660232" y="4221088"/>
            <a:ext cx="1960843" cy="2304255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 Service Group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67544" y="3916469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Smart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Phone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>
            <a:stCxn id="69" idx="6"/>
            <a:endCxn id="66" idx="1"/>
          </p:cNvCxnSpPr>
          <p:nvPr/>
        </p:nvCxnSpPr>
        <p:spPr>
          <a:xfrm>
            <a:off x="1381944" y="4373669"/>
            <a:ext cx="957808" cy="6026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7300056" y="4513534"/>
            <a:ext cx="872344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#1”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72" name="직선 연결선 71"/>
          <p:cNvCxnSpPr>
            <a:stCxn id="66" idx="3"/>
            <a:endCxn id="67" idx="1"/>
          </p:cNvCxnSpPr>
          <p:nvPr/>
        </p:nvCxnSpPr>
        <p:spPr>
          <a:xfrm>
            <a:off x="3419872" y="4379695"/>
            <a:ext cx="1008112" cy="0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7156040" y="4740608"/>
            <a:ext cx="872344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00056" y="5270414"/>
            <a:ext cx="872344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#N”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56040" y="5497488"/>
            <a:ext cx="872344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46529" y="491037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78" name="직선 연결선 77"/>
          <p:cNvCxnSpPr>
            <a:stCxn id="67" idx="3"/>
            <a:endCxn id="74" idx="1"/>
          </p:cNvCxnSpPr>
          <p:nvPr/>
        </p:nvCxnSpPr>
        <p:spPr>
          <a:xfrm>
            <a:off x="5580112" y="4379695"/>
            <a:ext cx="1575928" cy="51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7" idx="3"/>
            <a:endCxn id="71" idx="1"/>
          </p:cNvCxnSpPr>
          <p:nvPr/>
        </p:nvCxnSpPr>
        <p:spPr>
          <a:xfrm>
            <a:off x="5580112" y="4379695"/>
            <a:ext cx="1719944" cy="2877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7" idx="3"/>
            <a:endCxn id="75" idx="1"/>
          </p:cNvCxnSpPr>
          <p:nvPr/>
        </p:nvCxnSpPr>
        <p:spPr>
          <a:xfrm>
            <a:off x="5580112" y="4379695"/>
            <a:ext cx="1719944" cy="10446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7" idx="3"/>
            <a:endCxn id="76" idx="1"/>
          </p:cNvCxnSpPr>
          <p:nvPr/>
        </p:nvCxnSpPr>
        <p:spPr>
          <a:xfrm>
            <a:off x="5580112" y="4379695"/>
            <a:ext cx="1575928" cy="127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995936" y="2924944"/>
            <a:ext cx="2016224" cy="3600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809924" y="457183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8673" y="1268760"/>
            <a:ext cx="6628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회사의 규모 또는 서비스의 종류에 따라 사용 구분을 할 수 있습니다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하나의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회사의 모든 서비스를 감당 할 수는 없습니다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그룹에 따라 하나 또는 그 이상으로 나누어 활용하는 것이 좋습니다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[Service Group]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커다란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서비스이고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[Service Group]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[Function]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개념으로 구현되는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서비스들 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7504" y="404664"/>
            <a:ext cx="810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Gateway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기본적으로 어떤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없이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내부 연결 또는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대역 간의 연결을 위한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Door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역할을 수행 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용도에 맞는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하는 것이 바람직하다고 권고합니다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85688" y="47878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11960" y="4993431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354463" y="5281463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498479" y="5569495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Gateway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644008" y="5857527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39752" y="5445224"/>
            <a:ext cx="1080120" cy="5240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Load Balancer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7544" y="525090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Others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59" idx="6"/>
            <a:endCxn id="57" idx="1"/>
          </p:cNvCxnSpPr>
          <p:nvPr/>
        </p:nvCxnSpPr>
        <p:spPr>
          <a:xfrm flipV="1">
            <a:off x="1381944" y="5707267"/>
            <a:ext cx="957808" cy="837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7" idx="3"/>
            <a:endCxn id="50" idx="1"/>
          </p:cNvCxnSpPr>
          <p:nvPr/>
        </p:nvCxnSpPr>
        <p:spPr>
          <a:xfrm flipV="1">
            <a:off x="3419872" y="5219328"/>
            <a:ext cx="792088" cy="487939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7" idx="3"/>
            <a:endCxn id="51" idx="1"/>
          </p:cNvCxnSpPr>
          <p:nvPr/>
        </p:nvCxnSpPr>
        <p:spPr>
          <a:xfrm flipV="1">
            <a:off x="3419872" y="5507360"/>
            <a:ext cx="934591" cy="199907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7" idx="3"/>
            <a:endCxn id="55" idx="1"/>
          </p:cNvCxnSpPr>
          <p:nvPr/>
        </p:nvCxnSpPr>
        <p:spPr>
          <a:xfrm>
            <a:off x="3419872" y="5707267"/>
            <a:ext cx="1078607" cy="88125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57" idx="3"/>
            <a:endCxn id="56" idx="1"/>
          </p:cNvCxnSpPr>
          <p:nvPr/>
        </p:nvCxnSpPr>
        <p:spPr>
          <a:xfrm>
            <a:off x="3419872" y="5707267"/>
            <a:ext cx="1224136" cy="376157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020272" y="6031445"/>
            <a:ext cx="1304392" cy="3077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 #100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88" name="직선 연결선 87"/>
          <p:cNvCxnSpPr>
            <a:stCxn id="56" idx="3"/>
            <a:endCxn id="87" idx="1"/>
          </p:cNvCxnSpPr>
          <p:nvPr/>
        </p:nvCxnSpPr>
        <p:spPr>
          <a:xfrm>
            <a:off x="5796136" y="6083424"/>
            <a:ext cx="1224136" cy="10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5" idx="3"/>
            <a:endCxn id="87" idx="1"/>
          </p:cNvCxnSpPr>
          <p:nvPr/>
        </p:nvCxnSpPr>
        <p:spPr>
          <a:xfrm>
            <a:off x="5650607" y="5795392"/>
            <a:ext cx="1369665" cy="38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51" idx="3"/>
            <a:endCxn id="87" idx="1"/>
          </p:cNvCxnSpPr>
          <p:nvPr/>
        </p:nvCxnSpPr>
        <p:spPr>
          <a:xfrm>
            <a:off x="5506591" y="5507360"/>
            <a:ext cx="1513681" cy="67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0" idx="3"/>
            <a:endCxn id="87" idx="1"/>
          </p:cNvCxnSpPr>
          <p:nvPr/>
        </p:nvCxnSpPr>
        <p:spPr>
          <a:xfrm>
            <a:off x="5364088" y="5219328"/>
            <a:ext cx="1656184" cy="96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83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35332"/>
            <a:ext cx="378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 smtClean="0"/>
              <a:t>Centralized Configurations 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5697"/>
            <a:ext cx="2750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Microservice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설정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정보의 자동화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75856" y="2780928"/>
            <a:ext cx="1997733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Configurations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4784" y="4221088"/>
            <a:ext cx="7535688" cy="2448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65852" y="4447565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:-boot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3" name="직선 연결선 22"/>
          <p:cNvCxnSpPr>
            <a:stCxn id="53" idx="3"/>
            <a:endCxn id="22" idx="1"/>
          </p:cNvCxnSpPr>
          <p:nvPr/>
        </p:nvCxnSpPr>
        <p:spPr>
          <a:xfrm flipV="1">
            <a:off x="6660232" y="4673461"/>
            <a:ext cx="505620" cy="4455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3" idx="3"/>
            <a:endCxn id="26" idx="1"/>
          </p:cNvCxnSpPr>
          <p:nvPr/>
        </p:nvCxnSpPr>
        <p:spPr>
          <a:xfrm flipV="1">
            <a:off x="6660232" y="4961493"/>
            <a:ext cx="736707" cy="15751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96939" y="4735597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96939" y="6042554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#2-1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8" name="직선 연결선 27"/>
          <p:cNvCxnSpPr>
            <a:stCxn id="52" idx="3"/>
            <a:endCxn id="27" idx="1"/>
          </p:cNvCxnSpPr>
          <p:nvPr/>
        </p:nvCxnSpPr>
        <p:spPr>
          <a:xfrm flipV="1">
            <a:off x="6660231" y="6268450"/>
            <a:ext cx="736708" cy="746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3250350" y="5661248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#2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15621" y="4489375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#1</a:t>
            </a:r>
            <a:endParaRPr lang="en-US" altLang="ko-KR" sz="10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33" name="직선 연결선 32"/>
          <p:cNvCxnSpPr>
            <a:stCxn id="48" idx="3"/>
            <a:endCxn id="31" idx="1"/>
          </p:cNvCxnSpPr>
          <p:nvPr/>
        </p:nvCxnSpPr>
        <p:spPr>
          <a:xfrm>
            <a:off x="2555776" y="5267382"/>
            <a:ext cx="694574" cy="61976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1" idx="3"/>
            <a:endCxn id="32" idx="1"/>
          </p:cNvCxnSpPr>
          <p:nvPr/>
        </p:nvCxnSpPr>
        <p:spPr>
          <a:xfrm flipV="1">
            <a:off x="4330470" y="4715272"/>
            <a:ext cx="885151" cy="15558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215621" y="5713511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Zuul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38" name="직선 연결선 37"/>
          <p:cNvCxnSpPr>
            <a:stCxn id="41" idx="3"/>
            <a:endCxn id="37" idx="1"/>
          </p:cNvCxnSpPr>
          <p:nvPr/>
        </p:nvCxnSpPr>
        <p:spPr>
          <a:xfrm flipV="1">
            <a:off x="4330470" y="5939408"/>
            <a:ext cx="885151" cy="3317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8" idx="3"/>
            <a:endCxn id="42" idx="1"/>
          </p:cNvCxnSpPr>
          <p:nvPr/>
        </p:nvCxnSpPr>
        <p:spPr>
          <a:xfrm flipV="1">
            <a:off x="2555776" y="4663009"/>
            <a:ext cx="680899" cy="60437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563888" y="6088940"/>
            <a:ext cx="766582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36675" y="4437112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 #1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000" b="1" dirty="0">
                <a:solidFill>
                  <a:srgbClr val="C00000"/>
                </a:solidFill>
              </a:rPr>
              <a:t>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550213" y="4864804"/>
            <a:ext cx="766582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 44"/>
          <p:cNvCxnSpPr>
            <a:stCxn id="44" idx="3"/>
            <a:endCxn id="32" idx="1"/>
          </p:cNvCxnSpPr>
          <p:nvPr/>
        </p:nvCxnSpPr>
        <p:spPr>
          <a:xfrm flipV="1">
            <a:off x="4316795" y="4715272"/>
            <a:ext cx="898826" cy="3317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4" idx="3"/>
            <a:endCxn id="37" idx="1"/>
          </p:cNvCxnSpPr>
          <p:nvPr/>
        </p:nvCxnSpPr>
        <p:spPr>
          <a:xfrm>
            <a:off x="4316795" y="5047002"/>
            <a:ext cx="898826" cy="8924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1475656" y="4683333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Balancer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en-US" altLang="ko-KR" sz="1000" b="1" dirty="0">
              <a:solidFill>
                <a:srgbClr val="C0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475656" y="5085184"/>
            <a:ext cx="1080120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50" name="직선 연결선 49"/>
          <p:cNvCxnSpPr>
            <a:stCxn id="51" idx="6"/>
            <a:endCxn id="47" idx="1"/>
          </p:cNvCxnSpPr>
          <p:nvPr/>
        </p:nvCxnSpPr>
        <p:spPr>
          <a:xfrm flipV="1">
            <a:off x="1187624" y="4909230"/>
            <a:ext cx="288032" cy="678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73224" y="4458816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Browser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94953" y="6160948"/>
            <a:ext cx="665278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995534" y="4936812"/>
            <a:ext cx="664698" cy="364396"/>
          </a:xfrm>
          <a:prstGeom prst="roundRect">
            <a:avLst>
              <a:gd name="adj" fmla="val 27788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</a:rPr>
              <a:t>Ribbon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54" name="직선 연결선 53"/>
          <p:cNvCxnSpPr>
            <a:stCxn id="52" idx="3"/>
            <a:endCxn id="22" idx="1"/>
          </p:cNvCxnSpPr>
          <p:nvPr/>
        </p:nvCxnSpPr>
        <p:spPr>
          <a:xfrm flipV="1">
            <a:off x="6660231" y="4673461"/>
            <a:ext cx="505621" cy="166968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2" idx="3"/>
            <a:endCxn id="26" idx="1"/>
          </p:cNvCxnSpPr>
          <p:nvPr/>
        </p:nvCxnSpPr>
        <p:spPr>
          <a:xfrm flipV="1">
            <a:off x="6660231" y="4961493"/>
            <a:ext cx="736708" cy="138165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3" idx="3"/>
            <a:endCxn id="27" idx="1"/>
          </p:cNvCxnSpPr>
          <p:nvPr/>
        </p:nvCxnSpPr>
        <p:spPr>
          <a:xfrm>
            <a:off x="6660232" y="5119010"/>
            <a:ext cx="736707" cy="114944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2" idx="2"/>
            <a:endCxn id="53" idx="1"/>
          </p:cNvCxnSpPr>
          <p:nvPr/>
        </p:nvCxnSpPr>
        <p:spPr>
          <a:xfrm rot="16200000" flipH="1">
            <a:off x="5786686" y="4910162"/>
            <a:ext cx="177842" cy="239853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7" idx="2"/>
            <a:endCxn id="52" idx="1"/>
          </p:cNvCxnSpPr>
          <p:nvPr/>
        </p:nvCxnSpPr>
        <p:spPr>
          <a:xfrm rot="16200000" flipH="1">
            <a:off x="5786396" y="6134589"/>
            <a:ext cx="177842" cy="23927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652120" y="2276872"/>
            <a:ext cx="1378792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Git </a:t>
            </a:r>
            <a:r>
              <a:rPr lang="en-US" altLang="ko-KR" sz="1400" b="1" dirty="0">
                <a:solidFill>
                  <a:schemeClr val="tx1"/>
                </a:solidFill>
              </a:rPr>
              <a:t>(Local)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27584" y="1916832"/>
            <a:ext cx="1378792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Git Hub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(Mine)</a:t>
            </a:r>
          </a:p>
        </p:txBody>
      </p:sp>
      <p:cxnSp>
        <p:nvCxnSpPr>
          <p:cNvPr id="63" name="꺾인 연결선 62"/>
          <p:cNvCxnSpPr>
            <a:stCxn id="61" idx="2"/>
            <a:endCxn id="13" idx="1"/>
          </p:cNvCxnSpPr>
          <p:nvPr/>
        </p:nvCxnSpPr>
        <p:spPr>
          <a:xfrm rot="16200000" flipH="1">
            <a:off x="2054380" y="2099512"/>
            <a:ext cx="684076" cy="1758876"/>
          </a:xfrm>
          <a:prstGeom prst="bentConnector2">
            <a:avLst/>
          </a:prstGeom>
          <a:ln w="190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구름 63"/>
          <p:cNvSpPr/>
          <p:nvPr/>
        </p:nvSpPr>
        <p:spPr>
          <a:xfrm>
            <a:off x="885143" y="2996952"/>
            <a:ext cx="1382601" cy="770384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Internet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65" name="꺾인 연결선 64"/>
          <p:cNvCxnSpPr>
            <a:stCxn id="13" idx="3"/>
            <a:endCxn id="59" idx="2"/>
          </p:cNvCxnSpPr>
          <p:nvPr/>
        </p:nvCxnSpPr>
        <p:spPr>
          <a:xfrm flipV="1">
            <a:off x="5273589" y="2852936"/>
            <a:ext cx="1067927" cy="468052"/>
          </a:xfrm>
          <a:prstGeom prst="bentConnector2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천공 테이프 68"/>
          <p:cNvSpPr/>
          <p:nvPr/>
        </p:nvSpPr>
        <p:spPr>
          <a:xfrm>
            <a:off x="7679356" y="2852936"/>
            <a:ext cx="785363" cy="576064"/>
          </a:xfrm>
          <a:prstGeom prst="flowChartPunchedTap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Gateway.yml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순서도: 천공 테이프 69"/>
          <p:cNvSpPr/>
          <p:nvPr/>
        </p:nvSpPr>
        <p:spPr>
          <a:xfrm>
            <a:off x="7596336" y="1700808"/>
            <a:ext cx="984760" cy="576064"/>
          </a:xfrm>
          <a:prstGeom prst="flowChartPunchedTap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LoadBalancer.yml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순서도: 천공 테이프 70"/>
          <p:cNvSpPr/>
          <p:nvPr/>
        </p:nvSpPr>
        <p:spPr>
          <a:xfrm>
            <a:off x="7663341" y="2276872"/>
            <a:ext cx="785363" cy="576064"/>
          </a:xfrm>
          <a:prstGeom prst="flowChartPunchedTap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UserWeb.yml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27224" y="33477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74" name="직선 연결선 73"/>
          <p:cNvCxnSpPr>
            <a:stCxn id="70" idx="1"/>
            <a:endCxn id="59" idx="3"/>
          </p:cNvCxnSpPr>
          <p:nvPr/>
        </p:nvCxnSpPr>
        <p:spPr>
          <a:xfrm flipH="1">
            <a:off x="7030912" y="1988840"/>
            <a:ext cx="565424" cy="5760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1" idx="1"/>
            <a:endCxn id="59" idx="3"/>
          </p:cNvCxnSpPr>
          <p:nvPr/>
        </p:nvCxnSpPr>
        <p:spPr>
          <a:xfrm flipH="1">
            <a:off x="7030912" y="2564904"/>
            <a:ext cx="632429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9" idx="1"/>
            <a:endCxn id="59" idx="3"/>
          </p:cNvCxnSpPr>
          <p:nvPr/>
        </p:nvCxnSpPr>
        <p:spPr>
          <a:xfrm flipH="1" flipV="1">
            <a:off x="7030912" y="2564904"/>
            <a:ext cx="648444" cy="5760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3" idx="2"/>
            <a:endCxn id="32" idx="0"/>
          </p:cNvCxnSpPr>
          <p:nvPr/>
        </p:nvCxnSpPr>
        <p:spPr>
          <a:xfrm>
            <a:off x="4274723" y="3861048"/>
            <a:ext cx="1480958" cy="62832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3" idx="2"/>
            <a:endCxn id="37" idx="0"/>
          </p:cNvCxnSpPr>
          <p:nvPr/>
        </p:nvCxnSpPr>
        <p:spPr>
          <a:xfrm>
            <a:off x="4274723" y="3861048"/>
            <a:ext cx="1480958" cy="18524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3" idx="2"/>
            <a:endCxn id="31" idx="0"/>
          </p:cNvCxnSpPr>
          <p:nvPr/>
        </p:nvCxnSpPr>
        <p:spPr>
          <a:xfrm flipH="1">
            <a:off x="3790410" y="3861048"/>
            <a:ext cx="484313" cy="18002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3" idx="2"/>
            <a:endCxn id="42" idx="0"/>
          </p:cNvCxnSpPr>
          <p:nvPr/>
        </p:nvCxnSpPr>
        <p:spPr>
          <a:xfrm flipH="1">
            <a:off x="3776735" y="3861048"/>
            <a:ext cx="497988" cy="57606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3" idx="2"/>
            <a:endCxn id="47" idx="0"/>
          </p:cNvCxnSpPr>
          <p:nvPr/>
        </p:nvCxnSpPr>
        <p:spPr>
          <a:xfrm flipH="1">
            <a:off x="2015716" y="3861048"/>
            <a:ext cx="2259007" cy="82228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59" idx="3"/>
          </p:cNvCxnSpPr>
          <p:nvPr/>
        </p:nvCxnSpPr>
        <p:spPr>
          <a:xfrm flipH="1" flipV="1">
            <a:off x="7030912" y="2564904"/>
            <a:ext cx="648444" cy="104411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3563888" y="1148382"/>
            <a:ext cx="864096" cy="84045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FFFF00"/>
                </a:solidFill>
              </a:rPr>
              <a:t>개발자</a:t>
            </a:r>
            <a:endParaRPr lang="en-US" altLang="ko-KR" sz="1000" b="1" dirty="0" smtClean="0">
              <a:solidFill>
                <a:srgbClr val="FFFF00"/>
              </a:solidFill>
            </a:endParaRPr>
          </a:p>
        </p:txBody>
      </p:sp>
      <p:cxnSp>
        <p:nvCxnSpPr>
          <p:cNvPr id="110" name="꺾인 연결선 109"/>
          <p:cNvCxnSpPr>
            <a:stCxn id="61" idx="0"/>
            <a:endCxn id="109" idx="2"/>
          </p:cNvCxnSpPr>
          <p:nvPr/>
        </p:nvCxnSpPr>
        <p:spPr>
          <a:xfrm rot="5400000" flipH="1" flipV="1">
            <a:off x="2366324" y="719268"/>
            <a:ext cx="348221" cy="2046908"/>
          </a:xfrm>
          <a:prstGeom prst="bentConnector2">
            <a:avLst/>
          </a:prstGeom>
          <a:ln w="190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9" idx="6"/>
            <a:endCxn id="59" idx="0"/>
          </p:cNvCxnSpPr>
          <p:nvPr/>
        </p:nvCxnSpPr>
        <p:spPr>
          <a:xfrm>
            <a:off x="4427984" y="1568611"/>
            <a:ext cx="1913532" cy="708261"/>
          </a:xfrm>
          <a:prstGeom prst="bentConnector2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860032" y="119675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CRUD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025600" y="119675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CRUD</a:t>
            </a:r>
            <a:endParaRPr lang="ko-KR" altLang="en-US" dirty="0"/>
          </a:p>
        </p:txBody>
      </p:sp>
      <p:cxnSp>
        <p:nvCxnSpPr>
          <p:cNvPr id="120" name="직선 연결선 119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88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765168" y="1772816"/>
            <a:ext cx="6047192" cy="4320480"/>
          </a:xfrm>
          <a:prstGeom prst="rect">
            <a:avLst/>
          </a:prstGeom>
          <a:gradFill>
            <a:gsLst>
              <a:gs pos="88000">
                <a:schemeClr val="accent1">
                  <a:tint val="66000"/>
                  <a:satMod val="160000"/>
                </a:schemeClr>
              </a:gs>
              <a:gs pos="72000">
                <a:schemeClr val="accent1">
                  <a:tint val="44500"/>
                  <a:satMod val="160000"/>
                </a:schemeClr>
              </a:gs>
              <a:gs pos="14000">
                <a:schemeClr val="bg1"/>
              </a:gs>
            </a:gsLst>
            <a:lin ang="5400000" scaled="0"/>
          </a:gradFill>
          <a:ln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txBody>
          <a:bodyPr wrap="none" rtlCol="0" anchor="b"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Virtualization Platform (e.g. Docker Platform)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677255" y="4730827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Gateway2-2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14479" y="3626174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74196" y="3933056"/>
            <a:ext cx="9416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Server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05286" y="4050724"/>
            <a:ext cx="864096" cy="33296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#3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33278" y="2705763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05286" y="4482773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#4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5286" y="4887745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33278" y="3375577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2" name="직선 연결선 11"/>
          <p:cNvCxnSpPr>
            <a:stCxn id="6" idx="3"/>
            <a:endCxn id="95" idx="1"/>
          </p:cNvCxnSpPr>
          <p:nvPr/>
        </p:nvCxnSpPr>
        <p:spPr>
          <a:xfrm>
            <a:off x="2915816" y="4158953"/>
            <a:ext cx="552504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3"/>
            <a:endCxn id="8" idx="1"/>
          </p:cNvCxnSpPr>
          <p:nvPr/>
        </p:nvCxnSpPr>
        <p:spPr>
          <a:xfrm flipV="1">
            <a:off x="5966607" y="2872245"/>
            <a:ext cx="566671" cy="97982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4" idx="3"/>
            <a:endCxn id="7" idx="1"/>
          </p:cNvCxnSpPr>
          <p:nvPr/>
        </p:nvCxnSpPr>
        <p:spPr>
          <a:xfrm flipV="1">
            <a:off x="5973399" y="4217207"/>
            <a:ext cx="631887" cy="374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3"/>
            <a:endCxn id="11" idx="1"/>
          </p:cNvCxnSpPr>
          <p:nvPr/>
        </p:nvCxnSpPr>
        <p:spPr>
          <a:xfrm flipV="1">
            <a:off x="5966607" y="3542059"/>
            <a:ext cx="566671" cy="3100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4" idx="3"/>
            <a:endCxn id="10" idx="1"/>
          </p:cNvCxnSpPr>
          <p:nvPr/>
        </p:nvCxnSpPr>
        <p:spPr>
          <a:xfrm>
            <a:off x="5973399" y="4591822"/>
            <a:ext cx="631887" cy="4624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24" idx="3"/>
            <a:endCxn id="9" idx="1"/>
          </p:cNvCxnSpPr>
          <p:nvPr/>
        </p:nvCxnSpPr>
        <p:spPr>
          <a:xfrm>
            <a:off x="5973399" y="4591822"/>
            <a:ext cx="631887" cy="57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372200" y="2512641"/>
            <a:ext cx="1368153" cy="284954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14478" y="3160713"/>
            <a:ext cx="1152129" cy="3773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Discovery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32" idx="3"/>
            <a:endCxn id="6" idx="1"/>
          </p:cNvCxnSpPr>
          <p:nvPr/>
        </p:nvCxnSpPr>
        <p:spPr>
          <a:xfrm flipV="1">
            <a:off x="1619673" y="4158953"/>
            <a:ext cx="354523" cy="3600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821271" y="4365925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Gateway2-1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stCxn id="80" idx="3"/>
            <a:endCxn id="24" idx="1"/>
          </p:cNvCxnSpPr>
          <p:nvPr/>
        </p:nvCxnSpPr>
        <p:spPr>
          <a:xfrm flipV="1">
            <a:off x="4317215" y="4591822"/>
            <a:ext cx="504056" cy="2546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91864" y="397938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4196" y="4777407"/>
            <a:ext cx="9416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User Web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직선 연결선 27"/>
          <p:cNvCxnSpPr>
            <a:stCxn id="32" idx="3"/>
            <a:endCxn id="27" idx="1"/>
          </p:cNvCxnSpPr>
          <p:nvPr/>
        </p:nvCxnSpPr>
        <p:spPr>
          <a:xfrm>
            <a:off x="1619673" y="4518993"/>
            <a:ext cx="354523" cy="484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5458" y="435615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31" name="직선 연결선 30"/>
          <p:cNvCxnSpPr>
            <a:stCxn id="95" idx="3"/>
            <a:endCxn id="5" idx="1"/>
          </p:cNvCxnSpPr>
          <p:nvPr/>
        </p:nvCxnSpPr>
        <p:spPr>
          <a:xfrm flipV="1">
            <a:off x="4317215" y="3852071"/>
            <a:ext cx="497264" cy="306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1259633" y="4293096"/>
            <a:ext cx="36004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L4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0" y="3754716"/>
            <a:ext cx="810498" cy="160211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4536" y="428380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35" name="직선 연결선 34"/>
          <p:cNvCxnSpPr>
            <a:stCxn id="37" idx="6"/>
            <a:endCxn id="32" idx="1"/>
          </p:cNvCxnSpPr>
          <p:nvPr/>
        </p:nvCxnSpPr>
        <p:spPr>
          <a:xfrm>
            <a:off x="912486" y="4185044"/>
            <a:ext cx="347147" cy="33394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6"/>
            <a:endCxn id="32" idx="1"/>
          </p:cNvCxnSpPr>
          <p:nvPr/>
        </p:nvCxnSpPr>
        <p:spPr>
          <a:xfrm flipV="1">
            <a:off x="912486" y="4518993"/>
            <a:ext cx="347147" cy="35361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08350" y="3932976"/>
            <a:ext cx="504136" cy="5041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08350" y="4620538"/>
            <a:ext cx="504136" cy="5041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44337" y="3160713"/>
            <a:ext cx="1152129" cy="3734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API Server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727187" y="2970605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43" name="직선 연결선 42"/>
          <p:cNvCxnSpPr>
            <a:stCxn id="5" idx="3"/>
            <a:endCxn id="42" idx="1"/>
          </p:cNvCxnSpPr>
          <p:nvPr/>
        </p:nvCxnSpPr>
        <p:spPr>
          <a:xfrm flipV="1">
            <a:off x="5966607" y="3137087"/>
            <a:ext cx="760580" cy="71498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727187" y="3624193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>
            <a:stCxn id="5" idx="3"/>
            <a:endCxn id="44" idx="1"/>
          </p:cNvCxnSpPr>
          <p:nvPr/>
        </p:nvCxnSpPr>
        <p:spPr>
          <a:xfrm flipV="1">
            <a:off x="5966607" y="3790675"/>
            <a:ext cx="760580" cy="6139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" idx="3"/>
            <a:endCxn id="7" idx="1"/>
          </p:cNvCxnSpPr>
          <p:nvPr/>
        </p:nvCxnSpPr>
        <p:spPr>
          <a:xfrm flipV="1">
            <a:off x="5829383" y="4217207"/>
            <a:ext cx="775903" cy="7395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" idx="3"/>
            <a:endCxn id="10" idx="1"/>
          </p:cNvCxnSpPr>
          <p:nvPr/>
        </p:nvCxnSpPr>
        <p:spPr>
          <a:xfrm>
            <a:off x="5829383" y="4956724"/>
            <a:ext cx="775903" cy="975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" idx="3"/>
            <a:endCxn id="9" idx="1"/>
          </p:cNvCxnSpPr>
          <p:nvPr/>
        </p:nvCxnSpPr>
        <p:spPr>
          <a:xfrm flipV="1">
            <a:off x="5829383" y="4649255"/>
            <a:ext cx="775903" cy="307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0" idx="3"/>
            <a:endCxn id="4" idx="1"/>
          </p:cNvCxnSpPr>
          <p:nvPr/>
        </p:nvCxnSpPr>
        <p:spPr>
          <a:xfrm>
            <a:off x="4317215" y="4846515"/>
            <a:ext cx="360040" cy="1102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814478" y="2296617"/>
            <a:ext cx="1152129" cy="3773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 Server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821270" y="2728665"/>
            <a:ext cx="1152129" cy="3773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GIT Server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53118" y="2728665"/>
            <a:ext cx="1152129" cy="3734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Proxy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96" y="35332"/>
            <a:ext cx="27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Architecture – Final Goal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7504" y="404664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서비스와 개발 영역의 명확한 구분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영역 구분이 발생하지만 서로 유기적인 관계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03848" y="2152601"/>
            <a:ext cx="2985575" cy="320423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35696" y="3790675"/>
            <a:ext cx="1214124" cy="156615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203849" y="1844824"/>
            <a:ext cx="2985574" cy="30777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시스템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DEV.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35696" y="3481263"/>
            <a:ext cx="1214124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ko-KR" sz="1200" b="1" dirty="0" smtClean="0"/>
              <a:t>GUI/GUX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DEV.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372200" y="2204864"/>
            <a:ext cx="1368153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Business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DEV.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29183" y="5351731"/>
            <a:ext cx="112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Edge Service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57662" y="5351731"/>
            <a:ext cx="109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User Service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86888" y="5351731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Users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619673" y="1628800"/>
            <a:ext cx="7344815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1196752"/>
            <a:ext cx="2587234" cy="412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Microservice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468320" y="4620618"/>
            <a:ext cx="848895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Load Balancer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468320" y="3933056"/>
            <a:ext cx="848895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Load Balancer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97" name="직선 연결선 96"/>
          <p:cNvCxnSpPr>
            <a:stCxn id="27" idx="3"/>
            <a:endCxn id="95" idx="1"/>
          </p:cNvCxnSpPr>
          <p:nvPr/>
        </p:nvCxnSpPr>
        <p:spPr>
          <a:xfrm flipV="1">
            <a:off x="2915816" y="4158953"/>
            <a:ext cx="552504" cy="84435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7" idx="3"/>
            <a:endCxn id="80" idx="1"/>
          </p:cNvCxnSpPr>
          <p:nvPr/>
        </p:nvCxnSpPr>
        <p:spPr>
          <a:xfrm flipV="1">
            <a:off x="2915816" y="4846515"/>
            <a:ext cx="552504" cy="1567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3444336" y="2296617"/>
            <a:ext cx="1152129" cy="3773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…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 rot="5400000">
            <a:off x="7076890" y="3536143"/>
            <a:ext cx="2839092" cy="7920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Storage / Repository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stCxn id="18" idx="3"/>
            <a:endCxn id="126" idx="2"/>
          </p:cNvCxnSpPr>
          <p:nvPr/>
        </p:nvCxnSpPr>
        <p:spPr>
          <a:xfrm flipV="1">
            <a:off x="7740353" y="3932187"/>
            <a:ext cx="360039" cy="522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765168" y="6093296"/>
            <a:ext cx="6047192" cy="50405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HOST OS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74589" y="5351731"/>
            <a:ext cx="190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Middle Tier &amp; Platform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374442"/>
            <a:ext cx="57960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Microservice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개념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(MSA) Microservice Architecture By Netflix (Josh Evans)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Monolithic &amp; Microservice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Microservice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목표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Simple structure &amp; Role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- Protocol &amp; Data Flow</a:t>
            </a:r>
          </a:p>
        </p:txBody>
      </p:sp>
    </p:spTree>
    <p:extLst>
      <p:ext uri="{BB962C8B-B14F-4D97-AF65-F5344CB8AC3E}">
        <p14:creationId xmlns:p14="http://schemas.microsoft.com/office/powerpoint/2010/main" val="23289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 188"/>
          <p:cNvSpPr/>
          <p:nvPr/>
        </p:nvSpPr>
        <p:spPr>
          <a:xfrm>
            <a:off x="3051118" y="4672882"/>
            <a:ext cx="185446" cy="1512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Network Technology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212709" y="4276838"/>
            <a:ext cx="185446" cy="22333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Network Technology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293124" y="4384850"/>
            <a:ext cx="185446" cy="205337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L2 Switch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362218" y="4725144"/>
            <a:ext cx="185446" cy="13681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L4 Switch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59898" y="5248946"/>
            <a:ext cx="1056117" cy="325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– Gateway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59899" y="4851754"/>
            <a:ext cx="1056117" cy="325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– Gateway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59899" y="5643842"/>
            <a:ext cx="1056117" cy="325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– Gateway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35696" y="4950062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User-Web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4128" y="5248946"/>
            <a:ext cx="1056117" cy="325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24128" y="4384850"/>
            <a:ext cx="1056117" cy="325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724128" y="5680994"/>
            <a:ext cx="1056117" cy="325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4128" y="6113042"/>
            <a:ext cx="1056117" cy="325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4128" y="4816898"/>
            <a:ext cx="1056117" cy="325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7" idx="3"/>
            <a:endCxn id="5" idx="1"/>
          </p:cNvCxnSpPr>
          <p:nvPr/>
        </p:nvCxnSpPr>
        <p:spPr>
          <a:xfrm flipV="1">
            <a:off x="2627784" y="5014346"/>
            <a:ext cx="1032115" cy="1517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3"/>
            <a:endCxn id="4" idx="1"/>
          </p:cNvCxnSpPr>
          <p:nvPr/>
        </p:nvCxnSpPr>
        <p:spPr>
          <a:xfrm>
            <a:off x="2627784" y="5166086"/>
            <a:ext cx="1032114" cy="2454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2627784" y="5166086"/>
            <a:ext cx="1032115" cy="6403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3"/>
            <a:endCxn id="9" idx="1"/>
          </p:cNvCxnSpPr>
          <p:nvPr/>
        </p:nvCxnSpPr>
        <p:spPr>
          <a:xfrm flipV="1">
            <a:off x="4716015" y="4547442"/>
            <a:ext cx="1008113" cy="86409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3"/>
            <a:endCxn id="8" idx="1"/>
          </p:cNvCxnSpPr>
          <p:nvPr/>
        </p:nvCxnSpPr>
        <p:spPr>
          <a:xfrm>
            <a:off x="4716015" y="5411538"/>
            <a:ext cx="1008113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6" idx="3"/>
            <a:endCxn id="10" idx="1"/>
          </p:cNvCxnSpPr>
          <p:nvPr/>
        </p:nvCxnSpPr>
        <p:spPr>
          <a:xfrm>
            <a:off x="4716016" y="5806434"/>
            <a:ext cx="1008112" cy="3715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3"/>
            <a:endCxn id="11" idx="1"/>
          </p:cNvCxnSpPr>
          <p:nvPr/>
        </p:nvCxnSpPr>
        <p:spPr>
          <a:xfrm>
            <a:off x="4716016" y="5806434"/>
            <a:ext cx="1008112" cy="46920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6" idx="3"/>
            <a:endCxn id="12" idx="1"/>
          </p:cNvCxnSpPr>
          <p:nvPr/>
        </p:nvCxnSpPr>
        <p:spPr>
          <a:xfrm flipV="1">
            <a:off x="4716016" y="4979490"/>
            <a:ext cx="1008112" cy="8269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6" idx="3"/>
            <a:endCxn id="9" idx="1"/>
          </p:cNvCxnSpPr>
          <p:nvPr/>
        </p:nvCxnSpPr>
        <p:spPr>
          <a:xfrm flipV="1">
            <a:off x="4716016" y="4547442"/>
            <a:ext cx="1008112" cy="125899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5" idx="3"/>
            <a:endCxn id="9" idx="1"/>
          </p:cNvCxnSpPr>
          <p:nvPr/>
        </p:nvCxnSpPr>
        <p:spPr>
          <a:xfrm flipV="1">
            <a:off x="4716016" y="4547442"/>
            <a:ext cx="1008112" cy="46690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5" idx="3"/>
            <a:endCxn id="8" idx="1"/>
          </p:cNvCxnSpPr>
          <p:nvPr/>
        </p:nvCxnSpPr>
        <p:spPr>
          <a:xfrm>
            <a:off x="4716016" y="5014346"/>
            <a:ext cx="1008112" cy="39719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5" idx="3"/>
            <a:endCxn id="12" idx="1"/>
          </p:cNvCxnSpPr>
          <p:nvPr/>
        </p:nvCxnSpPr>
        <p:spPr>
          <a:xfrm flipV="1">
            <a:off x="4716016" y="4979490"/>
            <a:ext cx="1008112" cy="3485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" idx="3"/>
            <a:endCxn id="12" idx="1"/>
          </p:cNvCxnSpPr>
          <p:nvPr/>
        </p:nvCxnSpPr>
        <p:spPr>
          <a:xfrm flipV="1">
            <a:off x="4716015" y="4979490"/>
            <a:ext cx="1008113" cy="43204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" idx="3"/>
            <a:endCxn id="10" idx="1"/>
          </p:cNvCxnSpPr>
          <p:nvPr/>
        </p:nvCxnSpPr>
        <p:spPr>
          <a:xfrm>
            <a:off x="4716015" y="5411538"/>
            <a:ext cx="1008113" cy="43204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" idx="3"/>
            <a:endCxn id="11" idx="1"/>
          </p:cNvCxnSpPr>
          <p:nvPr/>
        </p:nvCxnSpPr>
        <p:spPr>
          <a:xfrm>
            <a:off x="4716015" y="5411538"/>
            <a:ext cx="1008113" cy="86409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" idx="3"/>
            <a:endCxn id="8" idx="1"/>
          </p:cNvCxnSpPr>
          <p:nvPr/>
        </p:nvCxnSpPr>
        <p:spPr>
          <a:xfrm flipV="1">
            <a:off x="4716016" y="5411538"/>
            <a:ext cx="1008112" cy="39489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" idx="3"/>
            <a:endCxn id="11" idx="1"/>
          </p:cNvCxnSpPr>
          <p:nvPr/>
        </p:nvCxnSpPr>
        <p:spPr>
          <a:xfrm>
            <a:off x="4716016" y="5014346"/>
            <a:ext cx="1008112" cy="126128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3"/>
            <a:endCxn id="10" idx="1"/>
          </p:cNvCxnSpPr>
          <p:nvPr/>
        </p:nvCxnSpPr>
        <p:spPr>
          <a:xfrm>
            <a:off x="4716016" y="5014346"/>
            <a:ext cx="1008112" cy="82924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590541" y="4766594"/>
            <a:ext cx="1197483" cy="12961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35696" y="5454118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User-Web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>
            <a:stCxn id="77" idx="3"/>
            <a:endCxn id="4" idx="1"/>
          </p:cNvCxnSpPr>
          <p:nvPr/>
        </p:nvCxnSpPr>
        <p:spPr>
          <a:xfrm flipV="1">
            <a:off x="2627784" y="5411538"/>
            <a:ext cx="1032114" cy="2586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7" idx="3"/>
            <a:endCxn id="6" idx="1"/>
          </p:cNvCxnSpPr>
          <p:nvPr/>
        </p:nvCxnSpPr>
        <p:spPr>
          <a:xfrm>
            <a:off x="2627784" y="5670142"/>
            <a:ext cx="1032115" cy="1362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5" idx="1"/>
          </p:cNvCxnSpPr>
          <p:nvPr/>
        </p:nvCxnSpPr>
        <p:spPr>
          <a:xfrm flipV="1">
            <a:off x="2627784" y="5014346"/>
            <a:ext cx="1032115" cy="6557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763688" y="4801608"/>
            <a:ext cx="960769" cy="122857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52120" y="4312843"/>
            <a:ext cx="1224136" cy="21973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79512" y="4096818"/>
            <a:ext cx="720080" cy="259228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62372" y="4168826"/>
            <a:ext cx="554360" cy="5543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User</a:t>
            </a:r>
            <a:endParaRPr lang="ko-KR" altLang="en-US" sz="1000" b="1" dirty="0"/>
          </a:p>
        </p:txBody>
      </p:sp>
      <p:sp>
        <p:nvSpPr>
          <p:cNvPr id="132" name="타원 131"/>
          <p:cNvSpPr/>
          <p:nvPr/>
        </p:nvSpPr>
        <p:spPr>
          <a:xfrm>
            <a:off x="262372" y="4766594"/>
            <a:ext cx="554360" cy="5543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User</a:t>
            </a:r>
            <a:endParaRPr lang="ko-KR" altLang="en-US" sz="1000" b="1" dirty="0"/>
          </a:p>
        </p:txBody>
      </p:sp>
      <p:sp>
        <p:nvSpPr>
          <p:cNvPr id="135" name="타원 134"/>
          <p:cNvSpPr/>
          <p:nvPr/>
        </p:nvSpPr>
        <p:spPr>
          <a:xfrm>
            <a:off x="262372" y="5486674"/>
            <a:ext cx="554360" cy="5543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User</a:t>
            </a:r>
            <a:endParaRPr lang="ko-KR" altLang="en-US" sz="1000" b="1" dirty="0"/>
          </a:p>
        </p:txBody>
      </p:sp>
      <p:sp>
        <p:nvSpPr>
          <p:cNvPr id="136" name="타원 135"/>
          <p:cNvSpPr/>
          <p:nvPr/>
        </p:nvSpPr>
        <p:spPr>
          <a:xfrm>
            <a:off x="262372" y="6062738"/>
            <a:ext cx="554360" cy="5543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User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345428" y="51676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142" name="직선 연결선 141"/>
          <p:cNvCxnSpPr>
            <a:stCxn id="131" idx="6"/>
            <a:endCxn id="108" idx="1"/>
          </p:cNvCxnSpPr>
          <p:nvPr/>
        </p:nvCxnSpPr>
        <p:spPr>
          <a:xfrm>
            <a:off x="816732" y="4446006"/>
            <a:ext cx="946956" cy="9698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32" idx="6"/>
            <a:endCxn id="108" idx="1"/>
          </p:cNvCxnSpPr>
          <p:nvPr/>
        </p:nvCxnSpPr>
        <p:spPr>
          <a:xfrm>
            <a:off x="816732" y="5043774"/>
            <a:ext cx="946956" cy="37212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36" idx="6"/>
            <a:endCxn id="108" idx="1"/>
          </p:cNvCxnSpPr>
          <p:nvPr/>
        </p:nvCxnSpPr>
        <p:spPr>
          <a:xfrm flipV="1">
            <a:off x="816732" y="5415895"/>
            <a:ext cx="946956" cy="92402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35" idx="6"/>
            <a:endCxn id="108" idx="1"/>
          </p:cNvCxnSpPr>
          <p:nvPr/>
        </p:nvCxnSpPr>
        <p:spPr>
          <a:xfrm flipV="1">
            <a:off x="816732" y="5415895"/>
            <a:ext cx="946956" cy="3479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7668344" y="4384850"/>
            <a:ext cx="1080120" cy="20533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7737172" y="4456858"/>
            <a:ext cx="924103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ORACLE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7737172" y="4960914"/>
            <a:ext cx="924103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MySQL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737172" y="5464970"/>
            <a:ext cx="924103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SQL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737172" y="5955607"/>
            <a:ext cx="924103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No-SQL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48" name="직선 연결선 247"/>
          <p:cNvCxnSpPr>
            <a:stCxn id="9" idx="3"/>
            <a:endCxn id="238" idx="1"/>
          </p:cNvCxnSpPr>
          <p:nvPr/>
        </p:nvCxnSpPr>
        <p:spPr>
          <a:xfrm>
            <a:off x="6780245" y="4547442"/>
            <a:ext cx="888099" cy="86409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12" idx="3"/>
            <a:endCxn id="238" idx="1"/>
          </p:cNvCxnSpPr>
          <p:nvPr/>
        </p:nvCxnSpPr>
        <p:spPr>
          <a:xfrm>
            <a:off x="6780245" y="4979490"/>
            <a:ext cx="888099" cy="43204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8" idx="3"/>
            <a:endCxn id="238" idx="1"/>
          </p:cNvCxnSpPr>
          <p:nvPr/>
        </p:nvCxnSpPr>
        <p:spPr>
          <a:xfrm>
            <a:off x="6780245" y="5411538"/>
            <a:ext cx="888099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10" idx="3"/>
            <a:endCxn id="238" idx="1"/>
          </p:cNvCxnSpPr>
          <p:nvPr/>
        </p:nvCxnSpPr>
        <p:spPr>
          <a:xfrm flipV="1">
            <a:off x="6780245" y="5411538"/>
            <a:ext cx="888099" cy="43204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>
            <a:stCxn id="11" idx="3"/>
            <a:endCxn id="238" idx="1"/>
          </p:cNvCxnSpPr>
          <p:nvPr/>
        </p:nvCxnSpPr>
        <p:spPr>
          <a:xfrm flipV="1">
            <a:off x="6780245" y="5411538"/>
            <a:ext cx="888099" cy="86409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5496" y="35332"/>
            <a:ext cx="596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(MSA</a:t>
            </a:r>
            <a:r>
              <a:rPr lang="en-US" altLang="ko-KR" dirty="0"/>
              <a:t>) Microservice Architecture By Netflix (Josh Evans)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613"/>
            <a:ext cx="4104456" cy="230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직선 연결선 117"/>
          <p:cNvCxnSpPr/>
          <p:nvPr/>
        </p:nvCxnSpPr>
        <p:spPr>
          <a:xfrm>
            <a:off x="179512" y="3645024"/>
            <a:ext cx="8728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/>
          <p:cNvSpPr/>
          <p:nvPr/>
        </p:nvSpPr>
        <p:spPr>
          <a:xfrm>
            <a:off x="2843808" y="3789040"/>
            <a:ext cx="2088232" cy="290006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5076056" y="3789040"/>
            <a:ext cx="3831604" cy="290006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TextBox 300"/>
          <p:cNvSpPr txBox="1"/>
          <p:nvPr/>
        </p:nvSpPr>
        <p:spPr>
          <a:xfrm>
            <a:off x="2843808" y="3789041"/>
            <a:ext cx="1279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Edge Service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5076056" y="3789041"/>
            <a:ext cx="2187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Middle Tier &amp; Platform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3631" y="3326795"/>
            <a:ext cx="1930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그림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1] Netflix microservice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4355" y="1048668"/>
            <a:ext cx="35503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Microservices – An Evolutionary Response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Separation of concerns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관심사의 분리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modularity(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모듈화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), encapsulation(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캡슐화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Scalability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확장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Horizontally scaling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수평적 확장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Workload partitioning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작업 부하의 분할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Virtualization(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가상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&amp; Elasticity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탄력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Automated operations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 운영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On demand provisioning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수요에 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른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공급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7504" y="334397"/>
            <a:ext cx="845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설계한다는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것은 작은 단위의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서비스들로 구성하여 하나의 어플리케이션을 개발할 수 있는 접근법이다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작은 단위의 서비스는 독립적인 프로세스로 실행되고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같은 가벼운 메커니즘으로 서로 통신을 한다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14881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/>
          <p:cNvSpPr/>
          <p:nvPr/>
        </p:nvSpPr>
        <p:spPr>
          <a:xfrm>
            <a:off x="611561" y="1628800"/>
            <a:ext cx="2880320" cy="412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11561" y="5763670"/>
            <a:ext cx="5040559" cy="761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5652120" y="1628800"/>
            <a:ext cx="2880320" cy="4896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7" y="1700808"/>
            <a:ext cx="2592288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9074" y="4149080"/>
            <a:ext cx="2592288" cy="3420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+ JDK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577" y="4545124"/>
            <a:ext cx="2592288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 (OS)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9593" y="3573200"/>
            <a:ext cx="1080119" cy="4318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 처리 기능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65218" y="3573017"/>
            <a:ext cx="1165625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 기능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67744" y="1814297"/>
            <a:ext cx="963099" cy="16991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웹 페이지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(HTML)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6" y="1700808"/>
            <a:ext cx="2592288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96136" y="4149080"/>
            <a:ext cx="2592288" cy="3420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+ JDK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96136" y="4545124"/>
            <a:ext cx="2592288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 (OS)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948264" y="1772816"/>
            <a:ext cx="1323138" cy="22322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웹 페이지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(HTML)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92280" y="2536214"/>
            <a:ext cx="108012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Service </a:t>
            </a:r>
            <a:r>
              <a:rPr lang="en-US" altLang="ko-KR" sz="1000" dirty="0" smtClean="0">
                <a:solidFill>
                  <a:schemeClr val="tx1"/>
                </a:solidFill>
              </a:rPr>
              <a:t>#2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92280" y="2204864"/>
            <a:ext cx="108012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92280" y="3230562"/>
            <a:ext cx="108012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Service </a:t>
            </a:r>
            <a:r>
              <a:rPr lang="en-US" altLang="ko-KR" sz="1000" dirty="0" smtClean="0">
                <a:solidFill>
                  <a:schemeClr val="tx1"/>
                </a:solidFill>
              </a:rPr>
              <a:t>#4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92280" y="2879027"/>
            <a:ext cx="108012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Service </a:t>
            </a:r>
            <a:r>
              <a:rPr lang="en-US" altLang="ko-KR" sz="1000" dirty="0" smtClean="0">
                <a:solidFill>
                  <a:schemeClr val="tx1"/>
                </a:solidFill>
              </a:rPr>
              <a:t>#3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92280" y="3573016"/>
            <a:ext cx="1080119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Service </a:t>
            </a:r>
            <a:r>
              <a:rPr lang="en-US" altLang="ko-KR" sz="1000" dirty="0" smtClean="0">
                <a:solidFill>
                  <a:schemeClr val="tx1"/>
                </a:solidFill>
              </a:rPr>
              <a:t>#5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073" y="5301208"/>
            <a:ext cx="2578791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96136" y="6069704"/>
            <a:ext cx="2592288" cy="3836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Micro-Services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직선 연결선 51"/>
          <p:cNvCxnSpPr>
            <a:stCxn id="29" idx="2"/>
            <a:endCxn id="48" idx="0"/>
          </p:cNvCxnSpPr>
          <p:nvPr/>
        </p:nvCxnSpPr>
        <p:spPr>
          <a:xfrm>
            <a:off x="7092280" y="4869160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8388424" y="5468816"/>
            <a:ext cx="12700" cy="792704"/>
          </a:xfrm>
          <a:prstGeom prst="bentConnector3">
            <a:avLst>
              <a:gd name="adj1" fmla="val 2775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9" idx="1"/>
            <a:endCxn id="54" idx="3"/>
          </p:cNvCxnSpPr>
          <p:nvPr/>
        </p:nvCxnSpPr>
        <p:spPr>
          <a:xfrm rot="10800000">
            <a:off x="3563888" y="5859270"/>
            <a:ext cx="2232248" cy="402250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4283968" y="2708920"/>
            <a:ext cx="576065" cy="5760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73" idx="2"/>
            <a:endCxn id="17" idx="3"/>
          </p:cNvCxnSpPr>
          <p:nvPr/>
        </p:nvCxnSpPr>
        <p:spPr>
          <a:xfrm rot="10800000" flipV="1">
            <a:off x="3347866" y="2996952"/>
            <a:ext cx="936103" cy="1710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3" idx="6"/>
            <a:endCxn id="29" idx="1"/>
          </p:cNvCxnSpPr>
          <p:nvPr/>
        </p:nvCxnSpPr>
        <p:spPr>
          <a:xfrm>
            <a:off x="4860033" y="2996953"/>
            <a:ext cx="936103" cy="1710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3" idx="4"/>
            <a:endCxn id="48" idx="1"/>
          </p:cNvCxnSpPr>
          <p:nvPr/>
        </p:nvCxnSpPr>
        <p:spPr>
          <a:xfrm rot="16200000" flipH="1">
            <a:off x="4115745" y="3741240"/>
            <a:ext cx="2136647" cy="122413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187624" y="1224046"/>
            <a:ext cx="2376263" cy="2607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Monolithic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317621" y="1224046"/>
            <a:ext cx="2286827" cy="2607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구조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909625" y="2434998"/>
            <a:ext cx="678599" cy="157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Gateway 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 기능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35896" y="3311488"/>
            <a:ext cx="48923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7383" y="4293096"/>
            <a:ext cx="48923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539552" y="1556792"/>
            <a:ext cx="3024336" cy="345638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580112" y="1556792"/>
            <a:ext cx="3024336" cy="345638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55576" y="6068472"/>
            <a:ext cx="864096" cy="384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…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9552" y="5121188"/>
            <a:ext cx="3024336" cy="1476164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87624" y="6021288"/>
            <a:ext cx="1080119" cy="384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04048" y="3311488"/>
            <a:ext cx="48923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</a:t>
            </a:r>
            <a:endParaRPr lang="ko-KR" altLang="en-US" sz="10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899593" y="2146966"/>
            <a:ext cx="1080119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#2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899593" y="1815616"/>
            <a:ext cx="1080119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Function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#1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99593" y="2841314"/>
            <a:ext cx="1080119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#4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99593" y="2489779"/>
            <a:ext cx="1080119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#3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99594" y="3183767"/>
            <a:ext cx="1080118" cy="3172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#5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>
            <a:stCxn id="91" idx="3"/>
            <a:endCxn id="26" idx="1"/>
          </p:cNvCxnSpPr>
          <p:nvPr/>
        </p:nvCxnSpPr>
        <p:spPr>
          <a:xfrm>
            <a:off x="1979712" y="1959632"/>
            <a:ext cx="288032" cy="7042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6" idx="1"/>
          </p:cNvCxnSpPr>
          <p:nvPr/>
        </p:nvCxnSpPr>
        <p:spPr>
          <a:xfrm>
            <a:off x="1979712" y="2308642"/>
            <a:ext cx="288032" cy="355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3" idx="3"/>
            <a:endCxn id="26" idx="1"/>
          </p:cNvCxnSpPr>
          <p:nvPr/>
        </p:nvCxnSpPr>
        <p:spPr>
          <a:xfrm>
            <a:off x="1979712" y="2633795"/>
            <a:ext cx="288032" cy="300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92" idx="3"/>
            <a:endCxn id="26" idx="1"/>
          </p:cNvCxnSpPr>
          <p:nvPr/>
        </p:nvCxnSpPr>
        <p:spPr>
          <a:xfrm flipV="1">
            <a:off x="1979712" y="2663858"/>
            <a:ext cx="288032" cy="32147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96" idx="3"/>
            <a:endCxn id="26" idx="1"/>
          </p:cNvCxnSpPr>
          <p:nvPr/>
        </p:nvCxnSpPr>
        <p:spPr>
          <a:xfrm flipV="1">
            <a:off x="1979712" y="2663858"/>
            <a:ext cx="288032" cy="6785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5909625" y="1764432"/>
            <a:ext cx="678599" cy="5844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619672" y="5949280"/>
            <a:ext cx="1080119" cy="384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67744" y="5877272"/>
            <a:ext cx="1080119" cy="384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6" name="직선 연결선 135"/>
          <p:cNvCxnSpPr>
            <a:stCxn id="17" idx="2"/>
            <a:endCxn id="47" idx="0"/>
          </p:cNvCxnSpPr>
          <p:nvPr/>
        </p:nvCxnSpPr>
        <p:spPr>
          <a:xfrm>
            <a:off x="2051721" y="4869160"/>
            <a:ext cx="6748" cy="4320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67544" y="11874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AS-IS</a:t>
            </a:r>
            <a:endParaRPr lang="ko-KR" altLang="en-US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5508104" y="1187460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cxnSp>
        <p:nvCxnSpPr>
          <p:cNvPr id="157" name="꺾인 연결선 156"/>
          <p:cNvCxnSpPr>
            <a:stCxn id="89" idx="3"/>
            <a:endCxn id="38" idx="1"/>
          </p:cNvCxnSpPr>
          <p:nvPr/>
        </p:nvCxnSpPr>
        <p:spPr>
          <a:xfrm flipV="1">
            <a:off x="6588224" y="2888940"/>
            <a:ext cx="360040" cy="33109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5580112" y="5121188"/>
            <a:ext cx="3024336" cy="1476164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5496" y="35332"/>
            <a:ext cx="295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Monolithic &amp; Microservice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5796136" y="5661248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96136" y="5229200"/>
            <a:ext cx="2592288" cy="384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Gateway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7504" y="332656"/>
            <a:ext cx="878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Microservice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구조에서 사용자에게 서비스를 제공하는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보통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어플리케이션은 개발된 내부의 기능을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수행하는 것 보다는 주로 다른 곳에 개발되어진 작은 서비스를 네트워크 상에서 호출하여 사용자에게 서비스를 제공 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서비스에 영향을 줄 수 있는 장애 또는 지연을 효과적으로 방어가 가능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전략 설계 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079580" y="5661248"/>
            <a:ext cx="130884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Discovery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4572000" y="4600873"/>
            <a:ext cx="1077862" cy="9163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Proxy (?)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79051" y="4725144"/>
            <a:ext cx="1152128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API – Gateway</a:t>
            </a:r>
            <a:endParaRPr lang="ko-KR" altLang="en-US" sz="10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22867" y="4725144"/>
            <a:ext cx="1080120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Web Server</a:t>
            </a:r>
            <a:endParaRPr lang="ko-KR" altLang="en-US" sz="10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28184" y="4869160"/>
            <a:ext cx="83053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Service #3</a:t>
            </a:r>
            <a:endParaRPr lang="ko-KR" altLang="en-US" sz="10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228184" y="4149080"/>
            <a:ext cx="83053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Service #1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5229200"/>
            <a:ext cx="83053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Service #4</a:t>
            </a:r>
            <a:endParaRPr lang="ko-KR" altLang="en-US" sz="10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8184" y="5589240"/>
            <a:ext cx="83053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Service #5</a:t>
            </a:r>
            <a:endParaRPr lang="ko-KR" altLang="en-US" sz="1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28184" y="4509120"/>
            <a:ext cx="83053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Service #2</a:t>
            </a:r>
            <a:endParaRPr lang="ko-KR" altLang="en-US" sz="1000" b="1" dirty="0"/>
          </a:p>
        </p:txBody>
      </p:sp>
      <p:cxnSp>
        <p:nvCxnSpPr>
          <p:cNvPr id="38" name="직선 연결선 37"/>
          <p:cNvCxnSpPr>
            <a:stCxn id="32" idx="3"/>
            <a:endCxn id="31" idx="1"/>
          </p:cNvCxnSpPr>
          <p:nvPr/>
        </p:nvCxnSpPr>
        <p:spPr>
          <a:xfrm>
            <a:off x="2702987" y="5013176"/>
            <a:ext cx="57606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1" idx="3"/>
            <a:endCxn id="34" idx="1"/>
          </p:cNvCxnSpPr>
          <p:nvPr/>
        </p:nvCxnSpPr>
        <p:spPr>
          <a:xfrm flipV="1">
            <a:off x="4431179" y="4293096"/>
            <a:ext cx="1797005" cy="72008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1" idx="3"/>
            <a:endCxn id="33" idx="1"/>
          </p:cNvCxnSpPr>
          <p:nvPr/>
        </p:nvCxnSpPr>
        <p:spPr>
          <a:xfrm>
            <a:off x="4431179" y="5013176"/>
            <a:ext cx="179700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1" idx="3"/>
            <a:endCxn id="37" idx="1"/>
          </p:cNvCxnSpPr>
          <p:nvPr/>
        </p:nvCxnSpPr>
        <p:spPr>
          <a:xfrm flipV="1">
            <a:off x="4431179" y="4653136"/>
            <a:ext cx="1797005" cy="36004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1" idx="3"/>
            <a:endCxn id="36" idx="1"/>
          </p:cNvCxnSpPr>
          <p:nvPr/>
        </p:nvCxnSpPr>
        <p:spPr>
          <a:xfrm>
            <a:off x="4431179" y="5013176"/>
            <a:ext cx="1797005" cy="72008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1" idx="3"/>
            <a:endCxn id="35" idx="1"/>
          </p:cNvCxnSpPr>
          <p:nvPr/>
        </p:nvCxnSpPr>
        <p:spPr>
          <a:xfrm>
            <a:off x="4431179" y="5013176"/>
            <a:ext cx="1797005" cy="36004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940152" y="3861048"/>
            <a:ext cx="2952327" cy="235419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26723" y="4653136"/>
            <a:ext cx="720080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Browser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75856" y="3952801"/>
            <a:ext cx="115212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Discovery</a:t>
            </a:r>
          </a:p>
          <a:p>
            <a:pPr algn="ctr"/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직선 연결선 51"/>
          <p:cNvCxnSpPr>
            <a:stCxn id="46" idx="6"/>
            <a:endCxn id="32" idx="1"/>
          </p:cNvCxnSpPr>
          <p:nvPr/>
        </p:nvCxnSpPr>
        <p:spPr>
          <a:xfrm>
            <a:off x="1046803" y="5013176"/>
            <a:ext cx="57606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528" y="5392961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User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91680" y="5306634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91880" y="530663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Point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9863" y="6279123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 Tier &amp; Platform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52320" y="4221088"/>
            <a:ext cx="1296144" cy="15516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596336" y="4312842"/>
            <a:ext cx="10081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ORACLE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596336" y="4672882"/>
            <a:ext cx="10081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MySQL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596336" y="5032922"/>
            <a:ext cx="10081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SQL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596336" y="5392962"/>
            <a:ext cx="10081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No-SQL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0543" y="577274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>
            <a:stCxn id="34" idx="3"/>
            <a:endCxn id="62" idx="1"/>
          </p:cNvCxnSpPr>
          <p:nvPr/>
        </p:nvCxnSpPr>
        <p:spPr>
          <a:xfrm>
            <a:off x="7058716" y="4293096"/>
            <a:ext cx="537620" cy="16376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37" idx="3"/>
            <a:endCxn id="62" idx="1"/>
          </p:cNvCxnSpPr>
          <p:nvPr/>
        </p:nvCxnSpPr>
        <p:spPr>
          <a:xfrm flipV="1">
            <a:off x="7058716" y="4456858"/>
            <a:ext cx="537620" cy="19627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33" idx="3"/>
            <a:endCxn id="63" idx="1"/>
          </p:cNvCxnSpPr>
          <p:nvPr/>
        </p:nvCxnSpPr>
        <p:spPr>
          <a:xfrm flipV="1">
            <a:off x="7058716" y="4816898"/>
            <a:ext cx="537620" cy="19627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35" idx="3"/>
            <a:endCxn id="64" idx="1"/>
          </p:cNvCxnSpPr>
          <p:nvPr/>
        </p:nvCxnSpPr>
        <p:spPr>
          <a:xfrm flipV="1">
            <a:off x="7058716" y="5176938"/>
            <a:ext cx="537620" cy="19627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36" idx="3"/>
            <a:endCxn id="65" idx="1"/>
          </p:cNvCxnSpPr>
          <p:nvPr/>
        </p:nvCxnSpPr>
        <p:spPr>
          <a:xfrm flipV="1">
            <a:off x="7058716" y="5536978"/>
            <a:ext cx="537620" cy="19627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96" y="35332"/>
            <a:ext cx="336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Microservice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목표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79051" y="5674664"/>
            <a:ext cx="1152128" cy="3663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API Server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504" y="415697"/>
            <a:ext cx="583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목표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 개념 이해를 위하여 기본적인 동작 구현에 집중 함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Simple Structure &amp;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098610"/>
            <a:ext cx="36725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(Node Name: Role)</a:t>
            </a: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User: Browser or Others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Web:  End User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제공되는 서비스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Point: User Web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Service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실행하는 지점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캡슐화된 특정 목적의 서비스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Repository: Service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사용하는 저장소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Discovery Server: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등록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 Server: Node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(Configurations)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 Server: Node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설정 내용 저장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Server: Routing</a:t>
            </a: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Proxy: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외부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연동 또는 기타 목적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25770" y="3861048"/>
            <a:ext cx="2770365" cy="235419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367492" y="6279123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Edge Service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569742" y="3952801"/>
            <a:ext cx="1080120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Config</a:t>
            </a:r>
          </a:p>
          <a:p>
            <a:pPr algn="ctr"/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562152" y="5674664"/>
            <a:ext cx="1087710" cy="3663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GIT Server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56176" y="587727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644008" y="2473151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API – Gateway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2473151"/>
            <a:ext cx="10801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Web Server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20272" y="2473152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#3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Python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20272" y="1350643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JSP, JAVA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020272" y="3049216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#4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PHP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0272" y="3625280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#5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RUBY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20272" y="1926707"/>
            <a:ext cx="1152128" cy="4517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Node.js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/>
          <p:cNvCxnSpPr>
            <a:stCxn id="7" idx="3"/>
            <a:endCxn id="5" idx="1"/>
          </p:cNvCxnSpPr>
          <p:nvPr/>
        </p:nvCxnSpPr>
        <p:spPr>
          <a:xfrm>
            <a:off x="3635896" y="2699048"/>
            <a:ext cx="1008112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5" idx="3"/>
            <a:endCxn id="8" idx="1"/>
          </p:cNvCxnSpPr>
          <p:nvPr/>
        </p:nvCxnSpPr>
        <p:spPr>
          <a:xfrm>
            <a:off x="5796136" y="2699048"/>
            <a:ext cx="1224136" cy="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" idx="3"/>
            <a:endCxn id="11" idx="1"/>
          </p:cNvCxnSpPr>
          <p:nvPr/>
        </p:nvCxnSpPr>
        <p:spPr>
          <a:xfrm>
            <a:off x="5796136" y="2699048"/>
            <a:ext cx="1224136" cy="115212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3"/>
            <a:endCxn id="10" idx="1"/>
          </p:cNvCxnSpPr>
          <p:nvPr/>
        </p:nvCxnSpPr>
        <p:spPr>
          <a:xfrm>
            <a:off x="5796136" y="2699048"/>
            <a:ext cx="1224136" cy="5760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732240" y="1268760"/>
            <a:ext cx="1728192" cy="29622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683568" y="2241847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Browser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/ APPs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34" name="직선 연결선 33"/>
          <p:cNvCxnSpPr>
            <a:stCxn id="178" idx="6"/>
            <a:endCxn id="7" idx="1"/>
          </p:cNvCxnSpPr>
          <p:nvPr/>
        </p:nvCxnSpPr>
        <p:spPr>
          <a:xfrm>
            <a:off x="1597968" y="2699047"/>
            <a:ext cx="957808" cy="1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63688" y="2575936"/>
            <a:ext cx="48923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15916" y="2575936"/>
            <a:ext cx="48923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032880" y="1926705"/>
            <a:ext cx="489236" cy="159404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/>
              <a:t>HTTP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020272" y="4488215"/>
            <a:ext cx="0" cy="196512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635896" y="3203104"/>
            <a:ext cx="0" cy="325023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1619678" y="3417386"/>
            <a:ext cx="1" cy="303595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5576" y="321297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User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7784" y="292494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Service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27984" y="292494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Point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92280" y="4251285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Micro-Services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635896" y="4719337"/>
            <a:ext cx="3384376" cy="5807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3635896" y="5157192"/>
            <a:ext cx="338437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35896" y="4408075"/>
            <a:ext cx="17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Request - Rest API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9952" y="4849415"/>
            <a:ext cx="291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– Something Protocol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619679" y="5938827"/>
            <a:ext cx="5400593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1619678" y="6309320"/>
            <a:ext cx="5400594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619672" y="5578442"/>
            <a:ext cx="178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Request - Rest API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39952" y="6001543"/>
            <a:ext cx="291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– Something Protocol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2555776" y="3203104"/>
            <a:ext cx="0" cy="325023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2555776" y="4719337"/>
            <a:ext cx="1064011" cy="5807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5" idx="3"/>
            <a:endCxn id="9" idx="1"/>
          </p:cNvCxnSpPr>
          <p:nvPr/>
        </p:nvCxnSpPr>
        <p:spPr>
          <a:xfrm flipV="1">
            <a:off x="5796136" y="1576539"/>
            <a:ext cx="1224136" cy="1122509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5" idx="3"/>
            <a:endCxn id="12" idx="1"/>
          </p:cNvCxnSpPr>
          <p:nvPr/>
        </p:nvCxnSpPr>
        <p:spPr>
          <a:xfrm flipV="1">
            <a:off x="5796136" y="2152603"/>
            <a:ext cx="1224136" cy="546445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841" y="35332"/>
            <a:ext cx="336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Microservice</a:t>
            </a:r>
            <a:r>
              <a:rPr lang="ko-KR" altLang="en-US" dirty="0"/>
              <a:t>구현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555776" y="5157192"/>
            <a:ext cx="108012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7504" y="415697"/>
            <a:ext cx="1790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Protocol &amp; Data Flow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74442"/>
            <a:ext cx="4374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Microservice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기술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Solutions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NETFLIX OSS, Spring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구현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방안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- Spring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사용한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-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Stand-alone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 프로젝트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 Load-Balancer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-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(Part 3)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- Full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(Part 2)</a:t>
            </a:r>
          </a:p>
        </p:txBody>
      </p:sp>
    </p:spTree>
    <p:extLst>
      <p:ext uri="{BB962C8B-B14F-4D97-AF65-F5344CB8AC3E}">
        <p14:creationId xmlns:p14="http://schemas.microsoft.com/office/powerpoint/2010/main" val="2370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/>
          <p:cNvCxnSpPr>
            <a:stCxn id="7" idx="3"/>
            <a:endCxn id="73" idx="1"/>
          </p:cNvCxnSpPr>
          <p:nvPr/>
        </p:nvCxnSpPr>
        <p:spPr>
          <a:xfrm flipV="1">
            <a:off x="4289484" y="4859288"/>
            <a:ext cx="786572" cy="1538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5076056" y="4633391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</a:t>
            </a:r>
            <a:r>
              <a:rPr lang="en-US" altLang="ko-KR" sz="1000" dirty="0" smtClean="0">
                <a:solidFill>
                  <a:schemeClr val="tx1"/>
                </a:solidFill>
              </a:rPr>
              <a:t>1-2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Zuul, Ribbon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076056" y="6217567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Gateway #2-2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02680"/>
            <a:ext cx="136815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/>
        </p:nvSpPr>
        <p:spPr>
          <a:xfrm>
            <a:off x="5220072" y="4787280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 #</a:t>
            </a:r>
            <a:r>
              <a:rPr lang="en-US" altLang="ko-KR" sz="1000" dirty="0" smtClean="0">
                <a:solidFill>
                  <a:schemeClr val="tx1"/>
                </a:solidFill>
              </a:rPr>
              <a:t>1-1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Zuul, Ribbon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787280"/>
            <a:ext cx="9416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 Web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Boot, Ribbon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55746" y="5121551"/>
            <a:ext cx="864096" cy="33296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#3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83738" y="3776590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55746" y="5553600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#4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655746" y="5958572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3738" y="4446404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#2-1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/>
          <p:cNvCxnSpPr>
            <a:stCxn id="7" idx="3"/>
            <a:endCxn id="5" idx="1"/>
          </p:cNvCxnSpPr>
          <p:nvPr/>
        </p:nvCxnSpPr>
        <p:spPr>
          <a:xfrm>
            <a:off x="4289484" y="5013177"/>
            <a:ext cx="93058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5" idx="3"/>
            <a:endCxn id="9" idx="1"/>
          </p:cNvCxnSpPr>
          <p:nvPr/>
        </p:nvCxnSpPr>
        <p:spPr>
          <a:xfrm flipV="1">
            <a:off x="6372200" y="3943072"/>
            <a:ext cx="1211538" cy="107010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5" idx="3"/>
            <a:endCxn id="12" idx="1"/>
          </p:cNvCxnSpPr>
          <p:nvPr/>
        </p:nvCxnSpPr>
        <p:spPr>
          <a:xfrm flipV="1">
            <a:off x="6372200" y="4612886"/>
            <a:ext cx="1211538" cy="40029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3"/>
            <a:endCxn id="11" idx="1"/>
          </p:cNvCxnSpPr>
          <p:nvPr/>
        </p:nvCxnSpPr>
        <p:spPr>
          <a:xfrm>
            <a:off x="6372200" y="6078562"/>
            <a:ext cx="1283546" cy="46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2" idx="3"/>
            <a:endCxn id="10" idx="1"/>
          </p:cNvCxnSpPr>
          <p:nvPr/>
        </p:nvCxnSpPr>
        <p:spPr>
          <a:xfrm flipV="1">
            <a:off x="6372200" y="5720082"/>
            <a:ext cx="1283546" cy="358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7439721" y="3645024"/>
            <a:ext cx="1308743" cy="278798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2040" y="4109554"/>
            <a:ext cx="820296" cy="2555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Discovery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직선 연결선 33"/>
          <p:cNvCxnSpPr>
            <a:stCxn id="71" idx="3"/>
            <a:endCxn id="7" idx="1"/>
          </p:cNvCxnSpPr>
          <p:nvPr/>
        </p:nvCxnSpPr>
        <p:spPr>
          <a:xfrm flipV="1">
            <a:off x="2771800" y="5013177"/>
            <a:ext cx="576064" cy="50405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55631" y="645333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User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7864" y="5239073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Service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83081" y="523907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Point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496" y="44624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Solutions - </a:t>
            </a:r>
            <a:r>
              <a:rPr lang="en-US" altLang="ko-KR" dirty="0"/>
              <a:t>NETFLIX OSS, Spring </a:t>
            </a:r>
            <a:r>
              <a:rPr lang="en-US" altLang="ko-KR" dirty="0" smtClean="0"/>
              <a:t>Project (1)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20072" y="5852665"/>
            <a:ext cx="1152128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Gateway #2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7" idx="3"/>
            <a:endCxn id="52" idx="1"/>
          </p:cNvCxnSpPr>
          <p:nvPr/>
        </p:nvCxnSpPr>
        <p:spPr>
          <a:xfrm>
            <a:off x="4289484" y="5013177"/>
            <a:ext cx="930588" cy="106538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51904" y="536392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47864" y="5852665"/>
            <a:ext cx="941620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User Web 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연결선 53"/>
          <p:cNvCxnSpPr>
            <a:stCxn id="71" idx="3"/>
            <a:endCxn id="50" idx="1"/>
          </p:cNvCxnSpPr>
          <p:nvPr/>
        </p:nvCxnSpPr>
        <p:spPr>
          <a:xfrm>
            <a:off x="2771800" y="5517233"/>
            <a:ext cx="576064" cy="5613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89126" y="53830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57" name="직선 연결선 56"/>
          <p:cNvCxnSpPr>
            <a:stCxn id="50" idx="3"/>
            <a:endCxn id="52" idx="1"/>
          </p:cNvCxnSpPr>
          <p:nvPr/>
        </p:nvCxnSpPr>
        <p:spPr>
          <a:xfrm>
            <a:off x="4289484" y="6078562"/>
            <a:ext cx="9305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0" idx="3"/>
            <a:endCxn id="5" idx="1"/>
          </p:cNvCxnSpPr>
          <p:nvPr/>
        </p:nvCxnSpPr>
        <p:spPr>
          <a:xfrm flipV="1">
            <a:off x="4289484" y="5013177"/>
            <a:ext cx="930588" cy="1065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55576" y="1113712"/>
            <a:ext cx="2171272" cy="217127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Netflix OSS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84704" y="1102680"/>
            <a:ext cx="2171272" cy="2171272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</a:rPr>
              <a:t>  Spring Project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65727" y="1747304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</a:t>
            </a: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|--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WEB</a:t>
            </a: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…</a:t>
            </a:r>
          </a:p>
          <a:p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|--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Config</a:t>
            </a: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|--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</a:t>
            </a: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…</a:t>
            </a:r>
          </a:p>
          <a:p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37320" y="1678744"/>
            <a:ext cx="914400" cy="141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EvCache</a:t>
            </a:r>
          </a:p>
          <a:p>
            <a:pPr algn="ctr"/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Spectator</a:t>
            </a:r>
          </a:p>
          <a:p>
            <a:pPr algn="ctr"/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Archaius</a:t>
            </a:r>
          </a:p>
          <a:p>
            <a:pPr algn="ctr"/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23728" y="1698380"/>
            <a:ext cx="914400" cy="1276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Hystrix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Feign</a:t>
            </a:r>
          </a:p>
          <a:p>
            <a:pPr algn="ctr"/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Eureka</a:t>
            </a:r>
            <a:endParaRPr lang="en-US" altLang="ko-KR" sz="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Ribbon</a:t>
            </a:r>
            <a:endParaRPr lang="en-US" altLang="ko-KR" sz="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Zuul</a:t>
            </a:r>
          </a:p>
          <a:p>
            <a:pPr algn="ctr"/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8848" y="2564905"/>
            <a:ext cx="3553217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Netflix OSS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∩</a:t>
            </a:r>
            <a:r>
              <a:rPr lang="en-US" altLang="ko-KR" sz="1200" b="1" dirty="0" smtClean="0"/>
              <a:t> Spring Project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200" b="1" dirty="0" smtClean="0"/>
              <a:t> Spring Cloud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814496" y="1833792"/>
            <a:ext cx="111492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b="1" dirty="0" smtClean="0"/>
              <a:t>Spring Boot 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86504" y="2041105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sp>
        <p:nvSpPr>
          <p:cNvPr id="25" name="왼쪽 중괄호 24"/>
          <p:cNvSpPr/>
          <p:nvPr/>
        </p:nvSpPr>
        <p:spPr>
          <a:xfrm>
            <a:off x="4427984" y="1761784"/>
            <a:ext cx="331832" cy="1224136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-36512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504" y="415697"/>
            <a:ext cx="618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구현 방안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1. Netflix OSS API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직접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(github)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Spring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사용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763688" y="5291336"/>
            <a:ext cx="1008112" cy="451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Load Balancer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: Boot,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Ribbon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3528" y="4632233"/>
            <a:ext cx="1011322" cy="1840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9254" y="53017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82" name="직선 연결선 81"/>
          <p:cNvCxnSpPr>
            <a:stCxn id="87" idx="6"/>
            <a:endCxn id="71" idx="1"/>
          </p:cNvCxnSpPr>
          <p:nvPr/>
        </p:nvCxnSpPr>
        <p:spPr>
          <a:xfrm>
            <a:off x="1185318" y="5095057"/>
            <a:ext cx="578370" cy="42217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8" idx="6"/>
            <a:endCxn id="71" idx="1"/>
          </p:cNvCxnSpPr>
          <p:nvPr/>
        </p:nvCxnSpPr>
        <p:spPr>
          <a:xfrm flipV="1">
            <a:off x="1185318" y="5517233"/>
            <a:ext cx="578370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465238" y="4735017"/>
            <a:ext cx="720080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Browser</a:t>
            </a:r>
            <a:endParaRPr lang="ko-KR" altLang="en-US" sz="1000" b="1" dirty="0"/>
          </a:p>
        </p:txBody>
      </p:sp>
      <p:sp>
        <p:nvSpPr>
          <p:cNvPr id="88" name="타원 87"/>
          <p:cNvSpPr/>
          <p:nvPr/>
        </p:nvSpPr>
        <p:spPr>
          <a:xfrm>
            <a:off x="465238" y="5661248"/>
            <a:ext cx="720080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/>
              <a:t>Mobile</a:t>
            </a:r>
          </a:p>
          <a:p>
            <a:pPr algn="ctr"/>
            <a:r>
              <a:rPr lang="en-US" altLang="ko-KR" sz="1000" b="1" dirty="0" smtClean="0"/>
              <a:t>App</a:t>
            </a:r>
            <a:endParaRPr lang="ko-KR" altLang="en-US" sz="10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932041" y="4446403"/>
            <a:ext cx="820296" cy="2528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API Server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0201" y="3717613"/>
            <a:ext cx="230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(1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 목표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179512" y="3429000"/>
            <a:ext cx="8728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583738" y="6433012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Micro-Services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777647" y="4041432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#1-2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Boot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78" name="직선 연결선 77"/>
          <p:cNvCxnSpPr>
            <a:stCxn id="5" idx="3"/>
            <a:endCxn id="77" idx="1"/>
          </p:cNvCxnSpPr>
          <p:nvPr/>
        </p:nvCxnSpPr>
        <p:spPr>
          <a:xfrm flipV="1">
            <a:off x="6372200" y="4207914"/>
            <a:ext cx="1405447" cy="80526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7777647" y="4695020"/>
            <a:ext cx="864096" cy="33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 #2-2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/>
          <p:cNvCxnSpPr>
            <a:stCxn id="5" idx="3"/>
            <a:endCxn id="85" idx="1"/>
          </p:cNvCxnSpPr>
          <p:nvPr/>
        </p:nvCxnSpPr>
        <p:spPr>
          <a:xfrm flipV="1">
            <a:off x="6372200" y="4861502"/>
            <a:ext cx="1405447" cy="15167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5" idx="3"/>
            <a:endCxn id="8" idx="1"/>
          </p:cNvCxnSpPr>
          <p:nvPr/>
        </p:nvCxnSpPr>
        <p:spPr>
          <a:xfrm flipV="1">
            <a:off x="6228184" y="5288034"/>
            <a:ext cx="1427562" cy="1155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5" idx="3"/>
            <a:endCxn id="11" idx="1"/>
          </p:cNvCxnSpPr>
          <p:nvPr/>
        </p:nvCxnSpPr>
        <p:spPr>
          <a:xfrm flipV="1">
            <a:off x="6228184" y="6125054"/>
            <a:ext cx="1427562" cy="3184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5" idx="3"/>
            <a:endCxn id="10" idx="1"/>
          </p:cNvCxnSpPr>
          <p:nvPr/>
        </p:nvCxnSpPr>
        <p:spPr>
          <a:xfrm flipV="1">
            <a:off x="6228184" y="5720082"/>
            <a:ext cx="1427562" cy="7233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" idx="3"/>
            <a:endCxn id="95" idx="1"/>
          </p:cNvCxnSpPr>
          <p:nvPr/>
        </p:nvCxnSpPr>
        <p:spPr>
          <a:xfrm>
            <a:off x="4289484" y="5013177"/>
            <a:ext cx="786572" cy="14302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0" idx="3"/>
            <a:endCxn id="95" idx="1"/>
          </p:cNvCxnSpPr>
          <p:nvPr/>
        </p:nvCxnSpPr>
        <p:spPr>
          <a:xfrm>
            <a:off x="4289484" y="6078562"/>
            <a:ext cx="786572" cy="3649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4593901" y="3645024"/>
            <a:ext cx="1346252" cy="3871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Configuration Server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: Config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818035" y="4109554"/>
            <a:ext cx="820296" cy="2555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GIT Server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18036" y="4446403"/>
            <a:ext cx="820296" cy="2528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Proxy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" name="꺾인 연결선 2"/>
          <p:cNvCxnSpPr>
            <a:stCxn id="91" idx="3"/>
            <a:endCxn id="92" idx="0"/>
          </p:cNvCxnSpPr>
          <p:nvPr/>
        </p:nvCxnSpPr>
        <p:spPr>
          <a:xfrm>
            <a:off x="5940153" y="3838582"/>
            <a:ext cx="288030" cy="270972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52" idx="3"/>
            <a:endCxn id="8" idx="1"/>
          </p:cNvCxnSpPr>
          <p:nvPr/>
        </p:nvCxnSpPr>
        <p:spPr>
          <a:xfrm flipV="1">
            <a:off x="6372200" y="5288034"/>
            <a:ext cx="1283546" cy="7905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3646</Words>
  <Application>Microsoft Office PowerPoint</Application>
  <PresentationFormat>화면 슬라이드 쇼(4:3)</PresentationFormat>
  <Paragraphs>909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What is a microservice?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sunnykor</dc:creator>
  <cp:lastModifiedBy>sunnykor</cp:lastModifiedBy>
  <cp:revision>726</cp:revision>
  <dcterms:created xsi:type="dcterms:W3CDTF">2017-08-28T00:13:22Z</dcterms:created>
  <dcterms:modified xsi:type="dcterms:W3CDTF">2017-09-28T06:21:58Z</dcterms:modified>
</cp:coreProperties>
</file>